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52" d="100"/>
          <a:sy n="52" d="100"/>
        </p:scale>
        <p:origin x="73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5E22B8-C075-40B1-BAFE-2AF2D4559332}"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4291069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5E22B8-C075-40B1-BAFE-2AF2D4559332}"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2365954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5E22B8-C075-40B1-BAFE-2AF2D4559332}"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100557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5E22B8-C075-40B1-BAFE-2AF2D4559332}" type="datetimeFigureOut">
              <a:rPr lang="en-US" smtClean="0"/>
              <a:t>11/21/20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3275823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5E22B8-C075-40B1-BAFE-2AF2D4559332}" type="datetimeFigureOut">
              <a:rPr lang="en-US" smtClean="0"/>
              <a:t>11/21/20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1226881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5E22B8-C075-40B1-BAFE-2AF2D4559332}" type="datetimeFigureOut">
              <a:rPr lang="en-US" smtClean="0"/>
              <a:t>11/21/20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2072005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5E22B8-C075-40B1-BAFE-2AF2D4559332}" type="datetimeFigureOut">
              <a:rPr lang="en-US" smtClean="0"/>
              <a:t>11/21/20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2462187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5E22B8-C075-40B1-BAFE-2AF2D4559332}" type="datetimeFigureOut">
              <a:rPr lang="en-US" smtClean="0"/>
              <a:t>11/21/20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1338267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5E22B8-C075-40B1-BAFE-2AF2D4559332}" type="datetimeFigureOut">
              <a:rPr lang="en-US" smtClean="0"/>
              <a:t>11/21/20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186614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5E22B8-C075-40B1-BAFE-2AF2D4559332}"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1482338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5E22B8-C075-40B1-BAFE-2AF2D4559332}"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0E27E-3103-46E1-A978-F6AB38663E9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518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5E22B8-C075-40B1-BAFE-2AF2D4559332}"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2529170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5E22B8-C075-40B1-BAFE-2AF2D4559332}"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0E27E-3103-46E1-A978-F6AB38663E9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9477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5E22B8-C075-40B1-BAFE-2AF2D4559332}"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1976878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5E22B8-C075-40B1-BAFE-2AF2D4559332}"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3082373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5E22B8-C075-40B1-BAFE-2AF2D4559332}"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0E27E-3103-46E1-A978-F6AB38663E91}" type="slidenum">
              <a:rPr lang="en-US" smtClean="0"/>
              <a:t>‹#›</a:t>
            </a:fld>
            <a:endParaRPr lang="en-US"/>
          </a:p>
        </p:txBody>
      </p:sp>
    </p:spTree>
    <p:extLst>
      <p:ext uri="{BB962C8B-B14F-4D97-AF65-F5344CB8AC3E}">
        <p14:creationId xmlns:p14="http://schemas.microsoft.com/office/powerpoint/2010/main" val="4187302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E5E22B8-C075-40B1-BAFE-2AF2D4559332}" type="datetimeFigureOut">
              <a:rPr lang="en-US" smtClean="0"/>
              <a:t>11/21/20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740E27E-3103-46E1-A978-F6AB38663E91}" type="slidenum">
              <a:rPr lang="en-US" smtClean="0"/>
              <a:t>‹#›</a:t>
            </a:fld>
            <a:endParaRPr lang="en-US"/>
          </a:p>
        </p:txBody>
      </p:sp>
    </p:spTree>
    <p:extLst>
      <p:ext uri="{BB962C8B-B14F-4D97-AF65-F5344CB8AC3E}">
        <p14:creationId xmlns:p14="http://schemas.microsoft.com/office/powerpoint/2010/main" val="416570434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15687-EF56-4753-A157-34AE8F456EE9}"/>
              </a:ext>
            </a:extLst>
          </p:cNvPr>
          <p:cNvSpPr>
            <a:spLocks noGrp="1"/>
          </p:cNvSpPr>
          <p:nvPr>
            <p:ph type="ctrTitle"/>
          </p:nvPr>
        </p:nvSpPr>
        <p:spPr>
          <a:xfrm>
            <a:off x="1524000" y="138896"/>
            <a:ext cx="8881641" cy="2465408"/>
          </a:xfrm>
        </p:spPr>
        <p:txBody>
          <a:bodyPr>
            <a:normAutofit fontScale="90000"/>
          </a:bodyPr>
          <a:lstStyle/>
          <a:p>
            <a:pPr rtl="1"/>
            <a:r>
              <a:rPr lang="ar-EG" b="1"/>
              <a:t>نظرية الحركة للغازات المثالية</a:t>
            </a:r>
            <a:br>
              <a:rPr lang="en-US"/>
            </a:br>
            <a:r>
              <a:rPr lang="en-US" b="1"/>
              <a:t>Kinetic theory of Ideal gases</a:t>
            </a:r>
            <a:endParaRPr lang="en-US" dirty="0"/>
          </a:p>
        </p:txBody>
      </p:sp>
      <p:sp>
        <p:nvSpPr>
          <p:cNvPr id="3" name="Subtitle 2">
            <a:extLst>
              <a:ext uri="{FF2B5EF4-FFF2-40B4-BE49-F238E27FC236}">
                <a16:creationId xmlns:a16="http://schemas.microsoft.com/office/drawing/2014/main" id="{D296AA8C-D431-44A5-83A4-CAAE4B404CC6}"/>
              </a:ext>
            </a:extLst>
          </p:cNvPr>
          <p:cNvSpPr>
            <a:spLocks noGrp="1"/>
          </p:cNvSpPr>
          <p:nvPr>
            <p:ph type="subTitle" idx="1"/>
          </p:nvPr>
        </p:nvSpPr>
        <p:spPr>
          <a:xfrm>
            <a:off x="1524000" y="2792391"/>
            <a:ext cx="9144000" cy="3711647"/>
          </a:xfrm>
        </p:spPr>
        <p:txBody>
          <a:bodyPr>
            <a:normAutofit/>
          </a:bodyPr>
          <a:lstStyle/>
          <a:p>
            <a:pPr algn="r" rtl="1"/>
            <a:r>
              <a:rPr lang="ar-EG" b="1"/>
              <a:t>كان لابد من إفتراض وجود الغازات المثالية وذلك لتسهيل كثير من الاستنتاجات الرياضية وقد وضعت نظرية الحركة عدة فروض واشتراطات لهذا الغاز وهذه الفروض هي:</a:t>
            </a:r>
            <a:endParaRPr lang="en-US"/>
          </a:p>
          <a:p>
            <a:pPr marL="457200" lvl="0" indent="-457200" algn="r" rtl="1">
              <a:buFont typeface="Arial" panose="020B0604020202020204" pitchFamily="34" charset="0"/>
              <a:buChar char="•"/>
            </a:pPr>
            <a:r>
              <a:rPr lang="ar-EG" b="1"/>
              <a:t>يتكون الغاز المثالي من عدد كبير من الجسيمات الكروية المتشابهة تماما تسمى الجزيئات ويتكون هذا الجزيء من ذرة واحدة أو أكثر حسب نوع الغاز فإذا كانت كتلة الجزيئ الواحد هي </a:t>
            </a:r>
            <a:r>
              <a:rPr lang="en-US" b="1"/>
              <a:t>m </a:t>
            </a:r>
            <a:r>
              <a:rPr lang="ar-EG" b="1"/>
              <a:t> وعدد الجزيئات  هو </a:t>
            </a:r>
            <a:r>
              <a:rPr lang="en-US" b="1"/>
              <a:t>N</a:t>
            </a:r>
            <a:r>
              <a:rPr lang="ar-EG" b="1"/>
              <a:t> فإن كتلة الغاز </a:t>
            </a:r>
            <a:r>
              <a:rPr lang="en-US" b="1"/>
              <a:t>M=Nm</a:t>
            </a:r>
            <a:r>
              <a:rPr lang="ar-EG" b="1"/>
              <a:t>.</a:t>
            </a:r>
          </a:p>
          <a:p>
            <a:pPr marL="457200" indent="-457200" algn="r" rtl="1">
              <a:buFont typeface="Arial" panose="020B0604020202020204" pitchFamily="34" charset="0"/>
              <a:buChar char="•"/>
            </a:pPr>
            <a:r>
              <a:rPr lang="ar-EG" b="1"/>
              <a:t>جزيئات الغاز في حالة حركة عشوائية دائمة في جميع الاتجاهات  بسرعات مختلفة بحيث تتبع قوانين الحركة لنيوتن . والحركة العشوائية هي تلك الحركة التى محصلة الإزاحة فيها تساوي صفر.</a:t>
            </a:r>
          </a:p>
          <a:p>
            <a:pPr algn="r" rtl="1"/>
            <a:endParaRPr lang="en-US" b="1"/>
          </a:p>
          <a:p>
            <a:pPr lvl="0" algn="r" rtl="1"/>
            <a:endParaRPr lang="en-US"/>
          </a:p>
          <a:p>
            <a:endParaRPr lang="en-US" dirty="0"/>
          </a:p>
        </p:txBody>
      </p:sp>
    </p:spTree>
    <p:extLst>
      <p:ext uri="{BB962C8B-B14F-4D97-AF65-F5344CB8AC3E}">
        <p14:creationId xmlns:p14="http://schemas.microsoft.com/office/powerpoint/2010/main" val="2990747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E03E2-B564-4542-ACD3-4704269F6311}"/>
              </a:ext>
            </a:extLst>
          </p:cNvPr>
          <p:cNvSpPr>
            <a:spLocks noGrp="1"/>
          </p:cNvSpPr>
          <p:nvPr>
            <p:ph type="title"/>
          </p:nvPr>
        </p:nvSpPr>
        <p:spPr>
          <a:xfrm>
            <a:off x="838200" y="365126"/>
            <a:ext cx="10515600" cy="315912"/>
          </a:xfrm>
        </p:spPr>
        <p:txBody>
          <a:bodyPr>
            <a:normAutofit fontScale="90000"/>
          </a:bodyPr>
          <a:lstStyle/>
          <a:p>
            <a:r>
              <a:rPr lang="ar-EG" dirty="0"/>
              <a:t>  </a:t>
            </a:r>
            <a:endParaRPr lang="en-US" dirty="0"/>
          </a:p>
        </p:txBody>
      </p:sp>
      <p:sp>
        <p:nvSpPr>
          <p:cNvPr id="3" name="Content Placeholder 2">
            <a:extLst>
              <a:ext uri="{FF2B5EF4-FFF2-40B4-BE49-F238E27FC236}">
                <a16:creationId xmlns:a16="http://schemas.microsoft.com/office/drawing/2014/main" id="{772D0CBB-8705-4972-96C4-BC9E7403EC19}"/>
              </a:ext>
            </a:extLst>
          </p:cNvPr>
          <p:cNvSpPr>
            <a:spLocks noGrp="1"/>
          </p:cNvSpPr>
          <p:nvPr>
            <p:ph idx="1"/>
          </p:nvPr>
        </p:nvSpPr>
        <p:spPr>
          <a:xfrm>
            <a:off x="838200" y="365126"/>
            <a:ext cx="10515600" cy="5811837"/>
          </a:xfrm>
        </p:spPr>
        <p:txBody>
          <a:bodyPr/>
          <a:lstStyle/>
          <a:p>
            <a:pPr lvl="0" algn="r" rtl="1"/>
            <a:r>
              <a:rPr lang="ar-EG" b="1" dirty="0"/>
              <a:t>تصطدم جزيئات الغاز معاً وبجدار الاناء الحاوي له- فتتغير سرعاتها مقداراً واتجاهاً نتيجة لكل تصادم- لذا يتبع كل جزيء مساراً يتغير اتجاهه </a:t>
            </a:r>
            <a:r>
              <a:rPr lang="ar-EG" b="1" dirty="0" err="1"/>
              <a:t>بإستمرار</a:t>
            </a:r>
            <a:r>
              <a:rPr lang="ar-EG" b="1" dirty="0"/>
              <a:t>.</a:t>
            </a:r>
            <a:endParaRPr lang="en-US" dirty="0"/>
          </a:p>
          <a:p>
            <a:pPr lvl="0" algn="r" rtl="1"/>
            <a:r>
              <a:rPr lang="ar-EG" b="1" dirty="0"/>
              <a:t>تصادم الجزيئات مرن لا يستغرق سوى فترة زمنية وجيزة جدا بحيث يمكن إهمالها بالنسبة للفترة بين تصادمين متتاليين – وتبقى أثناء التصادم كمية الحركة وطاقة الحركة ثابتتين.</a:t>
            </a:r>
            <a:endParaRPr lang="en-US" dirty="0"/>
          </a:p>
          <a:p>
            <a:pPr lvl="0" algn="r" rtl="1"/>
            <a:r>
              <a:rPr lang="ar-EG" b="1" dirty="0"/>
              <a:t>الحجم الذي تشغله الجزيئات صغير جداً بالنسبة للحجم الكلي الذي يشغله الغاز لدرجة انه يمكن إهماله.</a:t>
            </a:r>
            <a:endParaRPr lang="en-US" dirty="0"/>
          </a:p>
          <a:p>
            <a:pPr lvl="0" algn="r" rtl="1"/>
            <a:r>
              <a:rPr lang="ar-EG" b="1" dirty="0"/>
              <a:t>قوى الجذب بين جزيئات الغاز تكاد تكون منعدمة لذلك لا تتأثر الجزيئات بأي قوى إلا أثناء التصادم- وهكذا تتحرك الجزيئات بسرعة منتظمة بين أي تصادمين متتاليين.</a:t>
            </a:r>
            <a:endParaRPr lang="en-US" dirty="0"/>
          </a:p>
          <a:p>
            <a:pPr lvl="0" algn="r" rtl="1"/>
            <a:r>
              <a:rPr lang="ar-EG" b="1" dirty="0"/>
              <a:t>متوسط طاقة حركة الجزيئات تتناسب طردياً مع درجة حرارة الغاز المطلقة </a:t>
            </a:r>
            <a:r>
              <a:rPr lang="en-US" b="1" dirty="0"/>
              <a:t>T</a:t>
            </a:r>
            <a:r>
              <a:rPr lang="ar-EG" b="1" dirty="0"/>
              <a:t> أي ان</a:t>
            </a:r>
          </a:p>
          <a:p>
            <a:pPr marL="0" lvl="0" indent="0" algn="ctr" rtl="1">
              <a:buNone/>
            </a:pPr>
            <a:r>
              <a:rPr lang="ar-EG" b="1" dirty="0"/>
              <a:t> </a:t>
            </a:r>
            <a:r>
              <a:rPr lang="en-US" b="1" dirty="0"/>
              <a:t>KE=C.T</a:t>
            </a:r>
          </a:p>
          <a:p>
            <a:pPr marL="0" lvl="0" indent="0" algn="r" rtl="1">
              <a:buNone/>
            </a:pPr>
            <a:r>
              <a:rPr lang="ar-EG" b="1" dirty="0"/>
              <a:t>حيث </a:t>
            </a:r>
            <a:r>
              <a:rPr lang="en-US" b="1" dirty="0"/>
              <a:t>C</a:t>
            </a:r>
            <a:r>
              <a:rPr lang="ar-EG" b="1" dirty="0"/>
              <a:t> ثابت التناسب.</a:t>
            </a:r>
            <a:endParaRPr lang="en-US" dirty="0"/>
          </a:p>
          <a:p>
            <a:pPr algn="r"/>
            <a:endParaRPr lang="en-US" dirty="0"/>
          </a:p>
        </p:txBody>
      </p:sp>
    </p:spTree>
    <p:extLst>
      <p:ext uri="{BB962C8B-B14F-4D97-AF65-F5344CB8AC3E}">
        <p14:creationId xmlns:p14="http://schemas.microsoft.com/office/powerpoint/2010/main" val="1525177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D913-EEEA-4FF4-8DCA-C9064A12ACA4}"/>
              </a:ext>
            </a:extLst>
          </p:cNvPr>
          <p:cNvSpPr>
            <a:spLocks noGrp="1"/>
          </p:cNvSpPr>
          <p:nvPr>
            <p:ph type="title"/>
          </p:nvPr>
        </p:nvSpPr>
        <p:spPr/>
        <p:txBody>
          <a:bodyPr/>
          <a:lstStyle/>
          <a:p>
            <a:pPr algn="ctr"/>
            <a:r>
              <a:rPr lang="ar-EG" b="1" dirty="0"/>
              <a:t>حساب ضغط الغاز المثالي</a:t>
            </a:r>
            <a:endParaRPr lang="en-US" b="1" dirty="0"/>
          </a:p>
        </p:txBody>
      </p:sp>
      <p:pic>
        <p:nvPicPr>
          <p:cNvPr id="6" name="Content Placeholder 5">
            <a:extLst>
              <a:ext uri="{FF2B5EF4-FFF2-40B4-BE49-F238E27FC236}">
                <a16:creationId xmlns:a16="http://schemas.microsoft.com/office/drawing/2014/main" id="{48741269-8C07-4EBA-B9B9-5A32CA43DBFB}"/>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295947" y="2160588"/>
            <a:ext cx="3360143" cy="3881437"/>
          </a:xfrm>
          <a:prstGeom prst="rect">
            <a:avLst/>
          </a:prstGeom>
        </p:spPr>
      </p:pic>
    </p:spTree>
    <p:extLst>
      <p:ext uri="{BB962C8B-B14F-4D97-AF65-F5344CB8AC3E}">
        <p14:creationId xmlns:p14="http://schemas.microsoft.com/office/powerpoint/2010/main" val="1133843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455B7-0B54-4B4E-9557-8DA61794AECE}"/>
              </a:ext>
            </a:extLst>
          </p:cNvPr>
          <p:cNvSpPr>
            <a:spLocks noGrp="1"/>
          </p:cNvSpPr>
          <p:nvPr>
            <p:ph type="title"/>
          </p:nvPr>
        </p:nvSpPr>
        <p:spPr>
          <a:xfrm>
            <a:off x="677334" y="609600"/>
            <a:ext cx="8596668" cy="207038"/>
          </a:xfrm>
        </p:spPr>
        <p:txBody>
          <a:bodyPr>
            <a:normAutofit fontScale="90000"/>
          </a:bodyPr>
          <a:lstStyle/>
          <a:p>
            <a:r>
              <a:rPr lang="ar-EG" dirty="0"/>
              <a:t> </a:t>
            </a:r>
            <a:endParaRPr lang="en-US" dirty="0"/>
          </a:p>
        </p:txBody>
      </p:sp>
      <p:sp>
        <p:nvSpPr>
          <p:cNvPr id="3" name="Content Placeholder 2">
            <a:extLst>
              <a:ext uri="{FF2B5EF4-FFF2-40B4-BE49-F238E27FC236}">
                <a16:creationId xmlns:a16="http://schemas.microsoft.com/office/drawing/2014/main" id="{16A87D04-448C-49F6-823E-C6229A423A7B}"/>
              </a:ext>
            </a:extLst>
          </p:cNvPr>
          <p:cNvSpPr>
            <a:spLocks noGrp="1"/>
          </p:cNvSpPr>
          <p:nvPr>
            <p:ph idx="1"/>
          </p:nvPr>
        </p:nvSpPr>
        <p:spPr>
          <a:xfrm>
            <a:off x="677334" y="269823"/>
            <a:ext cx="8596668" cy="5771539"/>
          </a:xfrm>
        </p:spPr>
        <p:txBody>
          <a:bodyPr/>
          <a:lstStyle/>
          <a:p>
            <a:pPr algn="r"/>
            <a:endParaRPr lang="ar-EG" dirty="0"/>
          </a:p>
          <a:p>
            <a:pPr algn="r" rtl="1"/>
            <a:r>
              <a:rPr lang="ar-EG" dirty="0"/>
              <a:t> </a:t>
            </a:r>
            <a:r>
              <a:rPr lang="ar-EG" b="1" dirty="0"/>
              <a:t>إذ افترضنا أن كمية من الغاز المثالي كتلتها </a:t>
            </a:r>
            <a:r>
              <a:rPr lang="en-US" b="1" dirty="0"/>
              <a:t>M   </a:t>
            </a:r>
            <a:r>
              <a:rPr lang="ar-EG" b="1" dirty="0"/>
              <a:t>وعدد جزيئاتها  </a:t>
            </a:r>
            <a:r>
              <a:rPr lang="en-US" b="1" dirty="0"/>
              <a:t> N</a:t>
            </a:r>
            <a:r>
              <a:rPr lang="ar-EG" b="1" dirty="0"/>
              <a:t>– وفرض للتبسيط – أنها موضوعة في إناء على شكل مكعب طول ضلعه </a:t>
            </a:r>
            <a:r>
              <a:rPr lang="en-US" b="1" dirty="0"/>
              <a:t>L </a:t>
            </a:r>
            <a:r>
              <a:rPr lang="ar-EG" b="1" dirty="0"/>
              <a:t> - وإذا كانت كتلة الجزيء</a:t>
            </a:r>
            <a:r>
              <a:rPr lang="en-US" b="1" dirty="0"/>
              <a:t>m </a:t>
            </a:r>
            <a:r>
              <a:rPr lang="ar-EG" b="1" dirty="0"/>
              <a:t> (فإن </a:t>
            </a:r>
            <a:r>
              <a:rPr lang="en-US" b="1" dirty="0"/>
              <a:t>M=Nm</a:t>
            </a:r>
            <a:r>
              <a:rPr lang="ar-EG" b="1" dirty="0"/>
              <a:t>) وبفرض أن المحاور </a:t>
            </a:r>
            <a:r>
              <a:rPr lang="ar-EG" b="1" dirty="0" err="1"/>
              <a:t>الكارتيزية</a:t>
            </a:r>
            <a:r>
              <a:rPr lang="ar-EG" b="1" dirty="0"/>
              <a:t> (</a:t>
            </a:r>
            <a:r>
              <a:rPr lang="en-US" b="1" dirty="0" err="1"/>
              <a:t>xyz</a:t>
            </a:r>
            <a:r>
              <a:rPr lang="ar-EG" b="1" dirty="0"/>
              <a:t>) المتعامدة منطبقة تماما على أضلاع المكعب وبفرض أن الوجهين المتوازيين </a:t>
            </a:r>
            <a:r>
              <a:rPr lang="en-US" b="1" dirty="0"/>
              <a:t>A,B</a:t>
            </a:r>
            <a:r>
              <a:rPr lang="ar-EG" b="1" dirty="0"/>
              <a:t> عموديان على المحور </a:t>
            </a:r>
            <a:r>
              <a:rPr lang="en-US" b="1" dirty="0"/>
              <a:t>Z </a:t>
            </a:r>
            <a:r>
              <a:rPr lang="ar-EG" b="1" dirty="0"/>
              <a:t> كما في الشكل.</a:t>
            </a:r>
            <a:endParaRPr lang="en-US" b="1" dirty="0"/>
          </a:p>
          <a:p>
            <a:pPr algn="r" rtl="1"/>
            <a:r>
              <a:rPr lang="ar-EG" b="1" dirty="0"/>
              <a:t>وإذا </a:t>
            </a:r>
            <a:r>
              <a:rPr lang="ar-EG" b="1" dirty="0" err="1"/>
              <a:t>إفترضنا</a:t>
            </a:r>
            <a:r>
              <a:rPr lang="ar-EG" b="1" dirty="0"/>
              <a:t> أحد الجزيئات رقم </a:t>
            </a:r>
            <a:r>
              <a:rPr lang="en-US" b="1" dirty="0" err="1"/>
              <a:t>i</a:t>
            </a:r>
            <a:r>
              <a:rPr lang="ar-EG" b="1" dirty="0"/>
              <a:t> له سرعة </a:t>
            </a:r>
            <a:r>
              <a:rPr lang="en-US" b="1" dirty="0"/>
              <a:t>v</a:t>
            </a:r>
            <a:r>
              <a:rPr lang="en-US" b="1" baseline="-25000" dirty="0"/>
              <a:t>i</a:t>
            </a:r>
            <a:r>
              <a:rPr lang="ar-EG" b="1" dirty="0"/>
              <a:t> يمكن تحليلها إلى المركبات الثلاث (</a:t>
            </a:r>
            <a:r>
              <a:rPr lang="en-US" b="1" dirty="0" err="1"/>
              <a:t>v</a:t>
            </a:r>
            <a:r>
              <a:rPr lang="en-US" b="1" baseline="-25000" dirty="0" err="1"/>
              <a:t>ix</a:t>
            </a:r>
            <a:r>
              <a:rPr lang="en-US" b="1" dirty="0" err="1"/>
              <a:t>,v</a:t>
            </a:r>
            <a:r>
              <a:rPr lang="en-US" b="1" baseline="-25000" dirty="0" err="1"/>
              <a:t>iy</a:t>
            </a:r>
            <a:r>
              <a:rPr lang="en-US" b="1" dirty="0" err="1"/>
              <a:t>,v</a:t>
            </a:r>
            <a:r>
              <a:rPr lang="en-US" b="1" baseline="-25000" dirty="0" err="1"/>
              <a:t>iz</a:t>
            </a:r>
            <a:r>
              <a:rPr lang="ar-EG" b="1" dirty="0"/>
              <a:t>) في الاتجاهات الموجبة للمحاور (</a:t>
            </a:r>
            <a:r>
              <a:rPr lang="en-US" b="1" dirty="0" err="1"/>
              <a:t>x,y,z</a:t>
            </a:r>
            <a:r>
              <a:rPr lang="ar-EG" b="1" dirty="0"/>
              <a:t>) حيث</a:t>
            </a:r>
            <a:endParaRPr lang="en-US" dirty="0"/>
          </a:p>
          <a:p>
            <a:pPr algn="ctr"/>
            <a:r>
              <a:rPr lang="en-US" b="1" dirty="0"/>
              <a:t>v</a:t>
            </a:r>
            <a:r>
              <a:rPr lang="en-US" b="1" baseline="-25000" dirty="0"/>
              <a:t>i</a:t>
            </a:r>
            <a:r>
              <a:rPr lang="en-US" b="1" baseline="30000" dirty="0"/>
              <a:t>2</a:t>
            </a:r>
            <a:r>
              <a:rPr lang="en-US" b="1" dirty="0"/>
              <a:t>=v</a:t>
            </a:r>
            <a:r>
              <a:rPr lang="en-US" b="1" baseline="30000" dirty="0"/>
              <a:t>2</a:t>
            </a:r>
            <a:r>
              <a:rPr lang="en-US" b="1" baseline="-25000" dirty="0"/>
              <a:t>ix</a:t>
            </a:r>
            <a:r>
              <a:rPr lang="en-US" b="1" dirty="0"/>
              <a:t> + v</a:t>
            </a:r>
            <a:r>
              <a:rPr lang="en-US" b="1" baseline="30000" dirty="0"/>
              <a:t>2</a:t>
            </a:r>
            <a:r>
              <a:rPr lang="en-US" b="1" baseline="-25000" dirty="0"/>
              <a:t>iy</a:t>
            </a:r>
            <a:r>
              <a:rPr lang="en-US" b="1" dirty="0"/>
              <a:t> + v</a:t>
            </a:r>
            <a:r>
              <a:rPr lang="en-US" b="1" baseline="30000" dirty="0"/>
              <a:t>2</a:t>
            </a:r>
            <a:r>
              <a:rPr lang="en-US" b="1" baseline="-25000" dirty="0"/>
              <a:t>iz</a:t>
            </a:r>
            <a:r>
              <a:rPr lang="en-US" b="1" dirty="0"/>
              <a:t>                   (1)</a:t>
            </a:r>
          </a:p>
          <a:p>
            <a:pPr algn="r" rtl="1"/>
            <a:r>
              <a:rPr lang="ar-EG" b="1" dirty="0"/>
              <a:t>فإذا </a:t>
            </a:r>
            <a:r>
              <a:rPr lang="ar-EG" b="1" dirty="0" err="1"/>
              <a:t>إصطدم</a:t>
            </a:r>
            <a:r>
              <a:rPr lang="ar-EG" b="1" dirty="0"/>
              <a:t> هذا الجزيء بالسطح </a:t>
            </a:r>
            <a:r>
              <a:rPr lang="en-US" b="1" dirty="0"/>
              <a:t>B</a:t>
            </a:r>
            <a:r>
              <a:rPr lang="ar-EG" b="1" dirty="0"/>
              <a:t> فإنه سوف يرتد بحيث ينعكس </a:t>
            </a:r>
            <a:r>
              <a:rPr lang="ar-EG" b="1" dirty="0" err="1"/>
              <a:t>إتجاه</a:t>
            </a:r>
            <a:r>
              <a:rPr lang="ar-EG" b="1" dirty="0"/>
              <a:t> مركبة سرعته العمودية على السطح (</a:t>
            </a:r>
            <a:r>
              <a:rPr lang="en-US" b="1" dirty="0"/>
              <a:t>v</a:t>
            </a:r>
            <a:r>
              <a:rPr lang="en-US" b="1" baseline="-25000" dirty="0"/>
              <a:t>iz</a:t>
            </a:r>
            <a:r>
              <a:rPr lang="ar-EG" b="1" dirty="0"/>
              <a:t>) – </a:t>
            </a:r>
            <a:r>
              <a:rPr lang="ar-EG" b="1" dirty="0" err="1"/>
              <a:t>ولاتتأثر</a:t>
            </a:r>
            <a:r>
              <a:rPr lang="ar-EG" b="1" dirty="0"/>
              <a:t> المركبتان </a:t>
            </a:r>
            <a:r>
              <a:rPr lang="ar-EG" b="1" dirty="0" err="1"/>
              <a:t>الأخريتان</a:t>
            </a:r>
            <a:r>
              <a:rPr lang="ar-EG" b="1" dirty="0"/>
              <a:t> (</a:t>
            </a:r>
            <a:r>
              <a:rPr lang="en-US" b="1" dirty="0" err="1"/>
              <a:t>v</a:t>
            </a:r>
            <a:r>
              <a:rPr lang="en-US" b="1" baseline="-25000" dirty="0" err="1"/>
              <a:t>ix</a:t>
            </a:r>
            <a:r>
              <a:rPr lang="en-US" b="1" dirty="0" err="1"/>
              <a:t>,v</a:t>
            </a:r>
            <a:r>
              <a:rPr lang="en-US" b="1" baseline="-25000" dirty="0" err="1"/>
              <a:t>iy</a:t>
            </a:r>
            <a:r>
              <a:rPr lang="ar-EG" b="1" dirty="0"/>
              <a:t>) وهكذا يكون التغير في كمية حركة هذا الجزيء تعطى بالعلاقة</a:t>
            </a:r>
            <a:endParaRPr lang="en-US" dirty="0"/>
          </a:p>
          <a:p>
            <a:pPr algn="ctr" rtl="1"/>
            <a:r>
              <a:rPr lang="en-US" b="1" dirty="0"/>
              <a:t>-</a:t>
            </a:r>
            <a:r>
              <a:rPr lang="en-US" b="1" dirty="0" err="1"/>
              <a:t>m</a:t>
            </a:r>
            <a:r>
              <a:rPr lang="en-US" b="1" baseline="-25000" dirty="0" err="1"/>
              <a:t>i</a:t>
            </a:r>
            <a:r>
              <a:rPr lang="en-US" b="1" dirty="0" err="1"/>
              <a:t>v</a:t>
            </a:r>
            <a:r>
              <a:rPr lang="en-US" b="1" baseline="-25000" dirty="0" err="1"/>
              <a:t>iz</a:t>
            </a:r>
            <a:r>
              <a:rPr lang="en-US" b="1" dirty="0"/>
              <a:t>-(</a:t>
            </a:r>
            <a:r>
              <a:rPr lang="en-US" b="1" dirty="0" err="1"/>
              <a:t>m</a:t>
            </a:r>
            <a:r>
              <a:rPr lang="en-US" b="1" baseline="-25000" dirty="0" err="1"/>
              <a:t>i</a:t>
            </a:r>
            <a:r>
              <a:rPr lang="en-US" b="1" dirty="0" err="1"/>
              <a:t>v</a:t>
            </a:r>
            <a:r>
              <a:rPr lang="en-US" b="1" baseline="-25000" dirty="0" err="1"/>
              <a:t>iz</a:t>
            </a:r>
            <a:r>
              <a:rPr lang="en-US" b="1" dirty="0"/>
              <a:t>)=-2m</a:t>
            </a:r>
            <a:r>
              <a:rPr lang="en-US" b="1" baseline="-25000" dirty="0"/>
              <a:t>i</a:t>
            </a:r>
            <a:r>
              <a:rPr lang="en-US" b="1" dirty="0"/>
              <a:t>v</a:t>
            </a:r>
            <a:r>
              <a:rPr lang="en-US" b="1" baseline="-25000" dirty="0"/>
              <a:t>iz</a:t>
            </a:r>
            <a:r>
              <a:rPr lang="ar-EG" b="1" dirty="0"/>
              <a:t>=التغير في كمية الحركة</a:t>
            </a:r>
            <a:endParaRPr lang="en-US" dirty="0"/>
          </a:p>
          <a:p>
            <a:pPr algn="l" rtl="1"/>
            <a:endParaRPr lang="en-US" dirty="0"/>
          </a:p>
        </p:txBody>
      </p:sp>
    </p:spTree>
    <p:extLst>
      <p:ext uri="{BB962C8B-B14F-4D97-AF65-F5344CB8AC3E}">
        <p14:creationId xmlns:p14="http://schemas.microsoft.com/office/powerpoint/2010/main" val="1520207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23C3B-D82B-45A4-BF7E-EB0E4C815599}"/>
              </a:ext>
            </a:extLst>
          </p:cNvPr>
          <p:cNvSpPr>
            <a:spLocks noGrp="1"/>
          </p:cNvSpPr>
          <p:nvPr>
            <p:ph type="title"/>
          </p:nvPr>
        </p:nvSpPr>
        <p:spPr>
          <a:xfrm flipV="1">
            <a:off x="677334" y="563881"/>
            <a:ext cx="8596668" cy="45719"/>
          </a:xfrm>
        </p:spPr>
        <p:txBody>
          <a:bodyPr>
            <a:normAutofit fontScale="90000"/>
          </a:bodyPr>
          <a:lstStyle/>
          <a:p>
            <a:r>
              <a:rPr lang="en-US" dirty="0"/>
              <a:t> </a:t>
            </a:r>
          </a:p>
        </p:txBody>
      </p:sp>
      <p:sp>
        <p:nvSpPr>
          <p:cNvPr id="3" name="Content Placeholder 2">
            <a:extLst>
              <a:ext uri="{FF2B5EF4-FFF2-40B4-BE49-F238E27FC236}">
                <a16:creationId xmlns:a16="http://schemas.microsoft.com/office/drawing/2014/main" id="{E21AB554-D77A-46B3-A599-C50169AAB14E}"/>
              </a:ext>
            </a:extLst>
          </p:cNvPr>
          <p:cNvSpPr>
            <a:spLocks noGrp="1"/>
          </p:cNvSpPr>
          <p:nvPr>
            <p:ph idx="1"/>
          </p:nvPr>
        </p:nvSpPr>
        <p:spPr>
          <a:xfrm>
            <a:off x="677334" y="427703"/>
            <a:ext cx="8596668" cy="5866416"/>
          </a:xfrm>
        </p:spPr>
        <p:txBody>
          <a:bodyPr/>
          <a:lstStyle/>
          <a:p>
            <a:pPr algn="r" rtl="1"/>
            <a:r>
              <a:rPr lang="ar-EG" b="1" dirty="0"/>
              <a:t>ومن قانون بقاء كمية الحركة – يكون التغير في كمية حركة الجزيء والسطح الذي يصطدم به يساوي صفر والذي يعنى أن التغير في كمية حركة السطح </a:t>
            </a:r>
            <a:r>
              <a:rPr lang="en-US" b="1" dirty="0"/>
              <a:t>B </a:t>
            </a:r>
            <a:r>
              <a:rPr lang="ar-EG" b="1" dirty="0"/>
              <a:t> نتيجة تصادم الجزيء به يساوي </a:t>
            </a:r>
            <a:r>
              <a:rPr lang="en-US" b="1" dirty="0"/>
              <a:t>2m</a:t>
            </a:r>
            <a:r>
              <a:rPr lang="en-US" b="1" baseline="-25000" dirty="0"/>
              <a:t>i</a:t>
            </a:r>
            <a:r>
              <a:rPr lang="en-US" b="1" dirty="0"/>
              <a:t>v</a:t>
            </a:r>
            <a:r>
              <a:rPr lang="en-US" b="1" baseline="-25000" dirty="0"/>
              <a:t>iz</a:t>
            </a:r>
            <a:r>
              <a:rPr lang="ar-EG" b="1" dirty="0"/>
              <a:t> ومن فروض نظرية الحركة التي تنص على أن كتلة جميع الجزيئات متساوية وتساوي </a:t>
            </a:r>
            <a:r>
              <a:rPr lang="en-US" b="1" dirty="0"/>
              <a:t>m </a:t>
            </a:r>
            <a:r>
              <a:rPr lang="ar-EG" b="1" dirty="0"/>
              <a:t> فإن</a:t>
            </a:r>
            <a:endParaRPr lang="en-US" dirty="0"/>
          </a:p>
          <a:p>
            <a:pPr algn="ctr" rtl="1"/>
            <a:r>
              <a:rPr lang="ar-EG" b="1" dirty="0"/>
              <a:t>التغير في كمية حركة السطح </a:t>
            </a:r>
            <a:r>
              <a:rPr lang="en-US" b="1" dirty="0"/>
              <a:t>B</a:t>
            </a:r>
            <a:r>
              <a:rPr lang="ar-EG" b="1" dirty="0"/>
              <a:t>= </a:t>
            </a:r>
            <a:r>
              <a:rPr lang="en-US" b="1" dirty="0"/>
              <a:t>2mv</a:t>
            </a:r>
            <a:r>
              <a:rPr lang="en-US" b="1" baseline="-25000" dirty="0"/>
              <a:t>iz</a:t>
            </a:r>
          </a:p>
          <a:p>
            <a:pPr algn="r" rtl="1"/>
            <a:r>
              <a:rPr lang="ar-EG" b="1" dirty="0"/>
              <a:t>نفرض أن هذا الجزيء يصل بعد ذلك إلى السطح </a:t>
            </a:r>
            <a:r>
              <a:rPr lang="en-US" b="1" dirty="0"/>
              <a:t> A</a:t>
            </a:r>
            <a:r>
              <a:rPr lang="ar-EG" b="1" dirty="0"/>
              <a:t> حيث يصطدم به ويرتد مرة أخرى إلى السطح </a:t>
            </a:r>
            <a:r>
              <a:rPr lang="en-US" b="1" dirty="0"/>
              <a:t> B </a:t>
            </a:r>
            <a:r>
              <a:rPr lang="ar-EG" b="1" dirty="0"/>
              <a:t> بحيث ينعكس </a:t>
            </a:r>
            <a:r>
              <a:rPr lang="ar-EG" b="1" dirty="0" err="1"/>
              <a:t>إتجاه</a:t>
            </a:r>
            <a:r>
              <a:rPr lang="ar-EG" b="1" dirty="0"/>
              <a:t> مركبة سرعته العمودية على كل من السطحين (ِ</a:t>
            </a:r>
            <a:r>
              <a:rPr lang="en-US" b="1" dirty="0"/>
              <a:t>A,B</a:t>
            </a:r>
            <a:r>
              <a:rPr lang="ar-EG" b="1" dirty="0"/>
              <a:t>)- فإذا </a:t>
            </a:r>
            <a:r>
              <a:rPr lang="ar-EG" b="1" dirty="0" err="1"/>
              <a:t>إفترضنا</a:t>
            </a:r>
            <a:r>
              <a:rPr lang="ar-EG" b="1" dirty="0"/>
              <a:t> عدم حدوث أي تصادم بين هذا الجزيء وأي جزيء آخر أثناء رحلتي الذهاب والعودة – فإن الزمن الذي يستغرقه الجزيء منذ أن غادر السطح </a:t>
            </a:r>
            <a:r>
              <a:rPr lang="en-US" b="1" dirty="0"/>
              <a:t> B</a:t>
            </a:r>
            <a:r>
              <a:rPr lang="ar-EG" b="1" dirty="0"/>
              <a:t> إلى أن يرجع إليه مرة أخرى  يساوي </a:t>
            </a:r>
            <a:r>
              <a:rPr lang="en-US" b="1" dirty="0"/>
              <a:t>2L/v</a:t>
            </a:r>
            <a:r>
              <a:rPr lang="en-US" b="1" baseline="-25000" dirty="0"/>
              <a:t>iz</a:t>
            </a:r>
            <a:r>
              <a:rPr lang="ar-EG" b="1" dirty="0"/>
              <a:t> ويكون عدد مرات تصادم هذا الجزيء في الثانية الواحدة يساوي مقلوب هذا الزمن أي يساوي </a:t>
            </a:r>
            <a:r>
              <a:rPr lang="en-US" b="1" dirty="0"/>
              <a:t>v</a:t>
            </a:r>
            <a:r>
              <a:rPr lang="en-US" b="1" baseline="-25000" dirty="0"/>
              <a:t>iz</a:t>
            </a:r>
            <a:r>
              <a:rPr lang="en-US" b="1" dirty="0"/>
              <a:t>/2L</a:t>
            </a:r>
            <a:r>
              <a:rPr lang="ar-EG" b="1" dirty="0"/>
              <a:t>  وهكذا يكون معدل تغير كمية الحركة للسطح </a:t>
            </a:r>
            <a:r>
              <a:rPr lang="en-US" b="1" dirty="0"/>
              <a:t> B</a:t>
            </a:r>
            <a:r>
              <a:rPr lang="ar-EG" b="1" dirty="0"/>
              <a:t> نتيجة هذه التصادمات يساوي </a:t>
            </a:r>
            <a:r>
              <a:rPr lang="en-US" b="1" dirty="0"/>
              <a:t> 2mv</a:t>
            </a:r>
            <a:r>
              <a:rPr lang="en-US" b="1" baseline="-25000" dirty="0"/>
              <a:t>iz</a:t>
            </a:r>
            <a:r>
              <a:rPr lang="en-US" b="1" dirty="0"/>
              <a:t>/(v</a:t>
            </a:r>
            <a:r>
              <a:rPr lang="en-US" b="1" baseline="-25000" dirty="0"/>
              <a:t>iz</a:t>
            </a:r>
            <a:r>
              <a:rPr lang="en-US" b="1" dirty="0"/>
              <a:t>/2L)</a:t>
            </a:r>
            <a:r>
              <a:rPr lang="ar-EG" b="1" dirty="0"/>
              <a:t>=</a:t>
            </a:r>
            <a:r>
              <a:rPr lang="en-US" b="1" dirty="0"/>
              <a:t>mv</a:t>
            </a:r>
            <a:r>
              <a:rPr lang="en-US" b="1" baseline="30000" dirty="0"/>
              <a:t>2</a:t>
            </a:r>
            <a:r>
              <a:rPr lang="en-US" b="1" baseline="-25000" dirty="0"/>
              <a:t>iz</a:t>
            </a:r>
            <a:r>
              <a:rPr lang="en-US" b="1" dirty="0"/>
              <a:t>/L</a:t>
            </a:r>
            <a:endParaRPr lang="en-US" dirty="0"/>
          </a:p>
          <a:p>
            <a:pPr algn="r" rtl="1"/>
            <a:endParaRPr lang="en-US" dirty="0"/>
          </a:p>
          <a:p>
            <a:pPr algn="r" rtl="1"/>
            <a:endParaRPr lang="en-US" dirty="0"/>
          </a:p>
        </p:txBody>
      </p:sp>
    </p:spTree>
    <p:extLst>
      <p:ext uri="{BB962C8B-B14F-4D97-AF65-F5344CB8AC3E}">
        <p14:creationId xmlns:p14="http://schemas.microsoft.com/office/powerpoint/2010/main" val="1648634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44DFA-9D9E-4D5C-8DF4-9CCCA562EF14}"/>
              </a:ext>
            </a:extLst>
          </p:cNvPr>
          <p:cNvSpPr>
            <a:spLocks noGrp="1"/>
          </p:cNvSpPr>
          <p:nvPr>
            <p:ph type="title"/>
          </p:nvPr>
        </p:nvSpPr>
        <p:spPr>
          <a:xfrm>
            <a:off x="677334" y="609600"/>
            <a:ext cx="8596668" cy="68826"/>
          </a:xfrm>
        </p:spPr>
        <p:txBody>
          <a:bodyPr>
            <a:normAutofit fontScale="90000"/>
          </a:bodyPr>
          <a:lstStyle/>
          <a:p>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0A952EC-9B3E-4CEE-B8A2-016B7AE9F905}"/>
                  </a:ext>
                </a:extLst>
              </p:cNvPr>
              <p:cNvSpPr>
                <a:spLocks noGrp="1"/>
              </p:cNvSpPr>
              <p:nvPr>
                <p:ph idx="1"/>
              </p:nvPr>
            </p:nvSpPr>
            <p:spPr>
              <a:xfrm>
                <a:off x="677334" y="353961"/>
                <a:ext cx="8596668" cy="6105833"/>
              </a:xfrm>
            </p:spPr>
            <p:txBody>
              <a:bodyPr/>
              <a:lstStyle/>
              <a:p>
                <a:pPr algn="r" rtl="1"/>
                <a:r>
                  <a:rPr lang="ar-EG" b="1" dirty="0"/>
                  <a:t>وتكون القوة </a:t>
                </a:r>
                <a:r>
                  <a:rPr lang="en-US" b="1" dirty="0"/>
                  <a:t>F</a:t>
                </a:r>
                <a:r>
                  <a:rPr lang="ar-EG" b="1" dirty="0"/>
                  <a:t> التي تؤثر بها هذه التصادمات على السطح </a:t>
                </a:r>
                <a:r>
                  <a:rPr lang="en-US" b="1" dirty="0"/>
                  <a:t>B</a:t>
                </a:r>
                <a:r>
                  <a:rPr lang="ar-EG" b="1" dirty="0"/>
                  <a:t> تعطى بالعلاقة</a:t>
                </a:r>
                <a:endParaRPr lang="en-US" dirty="0"/>
              </a:p>
              <a:p>
                <a:pPr marL="0" indent="0" rtl="1">
                  <a:buNone/>
                </a:pPr>
                <a14:m>
                  <m:oMathPara xmlns:m="http://schemas.openxmlformats.org/officeDocument/2006/math">
                    <m:oMathParaPr>
                      <m:jc m:val="center"/>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𝐅</m:t>
                          </m:r>
                        </m:e>
                        <m:sub>
                          <m:r>
                            <a:rPr lang="en-US" b="1" i="1">
                              <a:latin typeface="Cambria Math" panose="02040503050406030204" pitchFamily="18" charset="0"/>
                            </a:rPr>
                            <m:t>𝒛</m:t>
                          </m:r>
                        </m:sub>
                      </m:sSub>
                      <m:r>
                        <a:rPr lang="en-US" b="1">
                          <a:latin typeface="Cambria Math" panose="02040503050406030204" pitchFamily="18" charset="0"/>
                        </a:rPr>
                        <m:t>=</m:t>
                      </m:r>
                      <m:nary>
                        <m:naryPr>
                          <m:chr m:val="∑"/>
                          <m:limLoc m:val="undOvr"/>
                          <m:ctrlPr>
                            <a:rPr lang="en-US" b="1" i="1">
                              <a:latin typeface="Cambria Math" panose="02040503050406030204" pitchFamily="18" charset="0"/>
                            </a:rPr>
                          </m:ctrlPr>
                        </m:naryPr>
                        <m:sub>
                          <m:r>
                            <a:rPr lang="en-US" b="1" i="1">
                              <a:latin typeface="Cambria Math" panose="02040503050406030204" pitchFamily="18" charset="0"/>
                            </a:rPr>
                            <m:t>𝐢</m:t>
                          </m:r>
                          <m:r>
                            <a:rPr lang="en-US" b="1">
                              <a:latin typeface="Cambria Math" panose="02040503050406030204" pitchFamily="18" charset="0"/>
                            </a:rPr>
                            <m:t>=</m:t>
                          </m:r>
                          <m:r>
                            <a:rPr lang="en-US" b="1" i="1">
                              <a:latin typeface="Cambria Math" panose="02040503050406030204" pitchFamily="18" charset="0"/>
                            </a:rPr>
                            <m:t>𝟏</m:t>
                          </m:r>
                        </m:sub>
                        <m:sup>
                          <m:r>
                            <a:rPr lang="en-US" b="1" i="1">
                              <a:latin typeface="Cambria Math" panose="02040503050406030204" pitchFamily="18" charset="0"/>
                            </a:rPr>
                            <m:t>𝐍</m:t>
                          </m:r>
                        </m:sup>
                        <m:e>
                          <m:f>
                            <m:fPr>
                              <m:ctrlPr>
                                <a:rPr lang="en-US" b="1" i="1">
                                  <a:latin typeface="Cambria Math" panose="02040503050406030204" pitchFamily="18" charset="0"/>
                                </a:rPr>
                              </m:ctrlPr>
                            </m:fPr>
                            <m:num>
                              <m:r>
                                <a:rPr lang="en-US" b="1" i="1">
                                  <a:latin typeface="Cambria Math" panose="02040503050406030204" pitchFamily="18" charset="0"/>
                                </a:rPr>
                                <m:t>𝐦</m:t>
                              </m:r>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𝐢𝐳</m:t>
                                  </m:r>
                                </m:sub>
                                <m:sup>
                                  <m:r>
                                    <a:rPr lang="en-US" b="1" i="1">
                                      <a:latin typeface="Cambria Math" panose="02040503050406030204" pitchFamily="18" charset="0"/>
                                    </a:rPr>
                                    <m:t>𝟐</m:t>
                                  </m:r>
                                </m:sup>
                              </m:sSubSup>
                            </m:num>
                            <m:den>
                              <m:r>
                                <a:rPr lang="en-US" b="1" i="1">
                                  <a:latin typeface="Cambria Math" panose="02040503050406030204" pitchFamily="18" charset="0"/>
                                </a:rPr>
                                <m:t>𝐋</m:t>
                              </m:r>
                            </m:den>
                          </m:f>
                        </m:e>
                      </m:nary>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𝐦</m:t>
                          </m:r>
                        </m:num>
                        <m:den>
                          <m:r>
                            <a:rPr lang="en-US" b="1" i="1">
                              <a:latin typeface="Cambria Math" panose="02040503050406030204" pitchFamily="18" charset="0"/>
                            </a:rPr>
                            <m:t>𝐋</m:t>
                          </m:r>
                        </m:den>
                      </m:f>
                      <m:nary>
                        <m:naryPr>
                          <m:chr m:val="∑"/>
                          <m:limLoc m:val="undOvr"/>
                          <m:ctrlPr>
                            <a:rPr lang="en-US" b="1" i="1">
                              <a:latin typeface="Cambria Math" panose="02040503050406030204" pitchFamily="18" charset="0"/>
                            </a:rPr>
                          </m:ctrlPr>
                        </m:naryPr>
                        <m:sub>
                          <m:r>
                            <a:rPr lang="en-US" b="1" i="1">
                              <a:latin typeface="Cambria Math" panose="02040503050406030204" pitchFamily="18" charset="0"/>
                            </a:rPr>
                            <m:t>𝐢</m:t>
                          </m:r>
                          <m:r>
                            <a:rPr lang="en-US" b="1">
                              <a:latin typeface="Cambria Math" panose="02040503050406030204" pitchFamily="18" charset="0"/>
                            </a:rPr>
                            <m:t>=</m:t>
                          </m:r>
                          <m:r>
                            <a:rPr lang="en-US" b="1" i="1">
                              <a:latin typeface="Cambria Math" panose="02040503050406030204" pitchFamily="18" charset="0"/>
                            </a:rPr>
                            <m:t>𝟏</m:t>
                          </m:r>
                        </m:sub>
                        <m:sup>
                          <m:r>
                            <a:rPr lang="en-US" b="1" i="1" smtClean="0">
                              <a:latin typeface="Cambria Math" panose="02040503050406030204" pitchFamily="18" charset="0"/>
                            </a:rPr>
                            <m:t>𝑵</m:t>
                          </m:r>
                        </m:sup>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𝐢𝐳</m:t>
                              </m:r>
                            </m:sub>
                            <m:sup>
                              <m:r>
                                <a:rPr lang="en-US" b="1" i="1">
                                  <a:latin typeface="Cambria Math" panose="02040503050406030204" pitchFamily="18" charset="0"/>
                                </a:rPr>
                                <m:t>𝟐</m:t>
                              </m:r>
                            </m:sup>
                          </m:sSubSup>
                        </m:e>
                      </m:nary>
                      <m:r>
                        <a:rPr lang="en-US" b="1">
                          <a:latin typeface="Cambria Math" panose="02040503050406030204" pitchFamily="18" charset="0"/>
                        </a:rPr>
                        <m:t>                                              (</m:t>
                      </m:r>
                      <m:r>
                        <a:rPr lang="en-US" b="1" i="1">
                          <a:latin typeface="Cambria Math" panose="02040503050406030204" pitchFamily="18" charset="0"/>
                        </a:rPr>
                        <m:t>𝟐</m:t>
                      </m:r>
                      <m:r>
                        <a:rPr lang="en-US" b="1">
                          <a:latin typeface="Cambria Math" panose="02040503050406030204" pitchFamily="18" charset="0"/>
                        </a:rPr>
                        <m:t>)</m:t>
                      </m:r>
                    </m:oMath>
                  </m:oMathPara>
                </a14:m>
                <a:endParaRPr lang="en-US" dirty="0"/>
              </a:p>
              <a:p>
                <a:pPr algn="r" rtl="1"/>
                <a:r>
                  <a:rPr lang="ar-EG" b="1" dirty="0"/>
                  <a:t>ولكن ضغط الغاز يعرف على أنه القوة المؤثرة عموديا على وحدة المساحات وحيث أن مساحة السطح </a:t>
                </a:r>
                <a:r>
                  <a:rPr lang="en-US" b="1" dirty="0"/>
                  <a:t> B</a:t>
                </a:r>
                <a:r>
                  <a:rPr lang="ar-EG" b="1" dirty="0"/>
                  <a:t> هي </a:t>
                </a:r>
                <a:r>
                  <a:rPr lang="en-US" b="1" dirty="0"/>
                  <a:t>L</a:t>
                </a:r>
                <a:r>
                  <a:rPr lang="en-US" b="1" baseline="30000" dirty="0"/>
                  <a:t>2</a:t>
                </a:r>
                <a:r>
                  <a:rPr lang="ar-EG" b="1" dirty="0"/>
                  <a:t> فإن الضغط </a:t>
                </a:r>
                <a:r>
                  <a:rPr lang="en-US" b="1" dirty="0"/>
                  <a:t>P</a:t>
                </a:r>
                <a:r>
                  <a:rPr lang="ar-EG" b="1" dirty="0"/>
                  <a:t> يعطى بالعلاقة</a:t>
                </a:r>
                <a:endParaRPr lang="en-US" dirty="0"/>
              </a:p>
              <a:p>
                <a:pPr marL="0" indent="0"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𝐏</m:t>
                      </m:r>
                      <m:r>
                        <a:rPr lang="en-US" b="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𝐅</m:t>
                              </m:r>
                            </m:e>
                            <m:sub>
                              <m:r>
                                <a:rPr lang="en-US" b="1" i="1">
                                  <a:latin typeface="Cambria Math" panose="02040503050406030204" pitchFamily="18" charset="0"/>
                                </a:rPr>
                                <m:t>𝒛</m:t>
                              </m:r>
                            </m:sub>
                          </m:sSub>
                        </m:num>
                        <m:den>
                          <m:sSup>
                            <m:sSupPr>
                              <m:ctrlPr>
                                <a:rPr lang="en-US" b="1" i="1">
                                  <a:latin typeface="Cambria Math" panose="02040503050406030204" pitchFamily="18" charset="0"/>
                                </a:rPr>
                              </m:ctrlPr>
                            </m:sSupPr>
                            <m:e>
                              <m:r>
                                <a:rPr lang="en-US" b="1" i="1">
                                  <a:latin typeface="Cambria Math" panose="02040503050406030204" pitchFamily="18" charset="0"/>
                                </a:rPr>
                                <m:t>𝐋</m:t>
                              </m:r>
                            </m:e>
                            <m:sup>
                              <m:r>
                                <a:rPr lang="en-US" b="1" i="1">
                                  <a:latin typeface="Cambria Math" panose="02040503050406030204" pitchFamily="18" charset="0"/>
                                </a:rPr>
                                <m:t>𝟐</m:t>
                              </m:r>
                            </m:sup>
                          </m:sSup>
                        </m:den>
                      </m:f>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𝐦</m:t>
                          </m:r>
                        </m:num>
                        <m:den>
                          <m:sSup>
                            <m:sSupPr>
                              <m:ctrlPr>
                                <a:rPr lang="en-US" b="1" i="1">
                                  <a:latin typeface="Cambria Math" panose="02040503050406030204" pitchFamily="18" charset="0"/>
                                </a:rPr>
                              </m:ctrlPr>
                            </m:sSupPr>
                            <m:e>
                              <m:r>
                                <a:rPr lang="en-US" b="1" i="1">
                                  <a:latin typeface="Cambria Math" panose="02040503050406030204" pitchFamily="18" charset="0"/>
                                </a:rPr>
                                <m:t>𝐋</m:t>
                              </m:r>
                            </m:e>
                            <m:sup>
                              <m:r>
                                <a:rPr lang="en-US" b="1" i="1">
                                  <a:latin typeface="Cambria Math" panose="02040503050406030204" pitchFamily="18" charset="0"/>
                                </a:rPr>
                                <m:t>𝟑</m:t>
                              </m:r>
                            </m:sup>
                          </m:sSup>
                        </m:den>
                      </m:f>
                      <m:nary>
                        <m:naryPr>
                          <m:chr m:val="∑"/>
                          <m:limLoc m:val="undOvr"/>
                          <m:ctrlPr>
                            <a:rPr lang="en-US" b="1" i="1">
                              <a:latin typeface="Cambria Math" panose="02040503050406030204" pitchFamily="18" charset="0"/>
                            </a:rPr>
                          </m:ctrlPr>
                        </m:naryPr>
                        <m:sub>
                          <m:r>
                            <a:rPr lang="en-US" b="1" i="1">
                              <a:latin typeface="Cambria Math" panose="02040503050406030204" pitchFamily="18" charset="0"/>
                            </a:rPr>
                            <m:t>𝐢</m:t>
                          </m:r>
                          <m:r>
                            <a:rPr lang="en-US" b="1">
                              <a:latin typeface="Cambria Math" panose="02040503050406030204" pitchFamily="18" charset="0"/>
                            </a:rPr>
                            <m:t>=</m:t>
                          </m:r>
                          <m:r>
                            <a:rPr lang="en-US" b="1" i="1">
                              <a:latin typeface="Cambria Math" panose="02040503050406030204" pitchFamily="18" charset="0"/>
                            </a:rPr>
                            <m:t>𝟏</m:t>
                          </m:r>
                        </m:sub>
                        <m:sup>
                          <m:r>
                            <a:rPr lang="en-US" b="1" i="1">
                              <a:latin typeface="Cambria Math" panose="02040503050406030204" pitchFamily="18" charset="0"/>
                            </a:rPr>
                            <m:t>𝐍</m:t>
                          </m:r>
                        </m:sup>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𝐢𝐳</m:t>
                              </m:r>
                            </m:sub>
                            <m:sup>
                              <m:r>
                                <a:rPr lang="en-US" b="1" i="1">
                                  <a:latin typeface="Cambria Math" panose="02040503050406030204" pitchFamily="18" charset="0"/>
                                </a:rPr>
                                <m:t>𝟐</m:t>
                              </m:r>
                            </m:sup>
                          </m:sSubSup>
                        </m:e>
                      </m:nary>
                      <m:r>
                        <a:rPr lang="en-US" b="1">
                          <a:latin typeface="Cambria Math" panose="02040503050406030204" pitchFamily="18" charset="0"/>
                        </a:rPr>
                        <m:t> =</m:t>
                      </m:r>
                      <m:f>
                        <m:fPr>
                          <m:ctrlPr>
                            <a:rPr lang="en-US" b="1" i="1">
                              <a:latin typeface="Cambria Math" panose="02040503050406030204" pitchFamily="18" charset="0"/>
                            </a:rPr>
                          </m:ctrlPr>
                        </m:fPr>
                        <m:num>
                          <m:r>
                            <a:rPr lang="en-US" b="1" i="1">
                              <a:latin typeface="Cambria Math" panose="02040503050406030204" pitchFamily="18" charset="0"/>
                            </a:rPr>
                            <m:t>𝐦</m:t>
                          </m:r>
                        </m:num>
                        <m:den>
                          <m:r>
                            <a:rPr lang="en-US" b="1" i="1">
                              <a:latin typeface="Cambria Math" panose="02040503050406030204" pitchFamily="18" charset="0"/>
                            </a:rPr>
                            <m:t>𝐕</m:t>
                          </m:r>
                        </m:den>
                      </m:f>
                      <m:nary>
                        <m:naryPr>
                          <m:chr m:val="∑"/>
                          <m:limLoc m:val="undOvr"/>
                          <m:ctrlPr>
                            <a:rPr lang="en-US" b="1" i="1">
                              <a:latin typeface="Cambria Math" panose="02040503050406030204" pitchFamily="18" charset="0"/>
                            </a:rPr>
                          </m:ctrlPr>
                        </m:naryPr>
                        <m:sub>
                          <m:r>
                            <a:rPr lang="en-US" b="1" i="1">
                              <a:latin typeface="Cambria Math" panose="02040503050406030204" pitchFamily="18" charset="0"/>
                            </a:rPr>
                            <m:t>𝐢</m:t>
                          </m:r>
                          <m:r>
                            <a:rPr lang="en-US" b="1">
                              <a:latin typeface="Cambria Math" panose="02040503050406030204" pitchFamily="18" charset="0"/>
                            </a:rPr>
                            <m:t>=</m:t>
                          </m:r>
                          <m:r>
                            <a:rPr lang="en-US" b="1" i="1">
                              <a:latin typeface="Cambria Math" panose="02040503050406030204" pitchFamily="18" charset="0"/>
                            </a:rPr>
                            <m:t>𝟏</m:t>
                          </m:r>
                        </m:sub>
                        <m:sup>
                          <m:r>
                            <a:rPr lang="en-US" b="1" i="1">
                              <a:latin typeface="Cambria Math" panose="02040503050406030204" pitchFamily="18" charset="0"/>
                            </a:rPr>
                            <m:t>𝐍</m:t>
                          </m:r>
                        </m:sup>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𝐢𝐳</m:t>
                              </m:r>
                            </m:sub>
                            <m:sup>
                              <m:r>
                                <a:rPr lang="en-US" b="1" i="1">
                                  <a:latin typeface="Cambria Math" panose="02040503050406030204" pitchFamily="18" charset="0"/>
                                </a:rPr>
                                <m:t>𝟐</m:t>
                              </m:r>
                            </m:sup>
                          </m:sSubSup>
                        </m:e>
                      </m:nary>
                      <m:r>
                        <a:rPr lang="en-US" b="1">
                          <a:latin typeface="Cambria Math" panose="02040503050406030204" pitchFamily="18" charset="0"/>
                        </a:rPr>
                        <m:t>                                    (</m:t>
                      </m:r>
                      <m:r>
                        <a:rPr lang="en-US" b="1" i="1">
                          <a:latin typeface="Cambria Math" panose="02040503050406030204" pitchFamily="18" charset="0"/>
                        </a:rPr>
                        <m:t>𝟑</m:t>
                      </m:r>
                      <m:r>
                        <a:rPr lang="en-US" b="1">
                          <a:latin typeface="Cambria Math" panose="02040503050406030204" pitchFamily="18" charset="0"/>
                        </a:rPr>
                        <m:t>)</m:t>
                      </m:r>
                    </m:oMath>
                  </m:oMathPara>
                </a14:m>
                <a:endParaRPr lang="en-US" dirty="0"/>
              </a:p>
              <a:p>
                <a:pPr marL="0" indent="0" rtl="1">
                  <a:buNone/>
                </a:pPr>
                <a:endParaRPr lang="en-US" dirty="0"/>
              </a:p>
              <a:p>
                <a:pPr algn="r" rtl="1"/>
                <a:r>
                  <a:rPr lang="ar-EG" b="1" dirty="0"/>
                  <a:t>حيث </a:t>
                </a:r>
                <a:r>
                  <a:rPr lang="en-US" b="1" dirty="0"/>
                  <a:t> V</a:t>
                </a:r>
                <a:r>
                  <a:rPr lang="ar-EG" b="1" dirty="0"/>
                  <a:t> هو حجم الإناء. لكن من المعادلات السابقة فإنه يلزمنا قياس سرعات الجزيئات المختلفة حتى يمكننا تعيين ضغط الغاز وهذا </a:t>
                </a:r>
                <a:r>
                  <a:rPr lang="ar-EG" b="1" dirty="0" err="1"/>
                  <a:t>لايمكن</a:t>
                </a:r>
                <a:r>
                  <a:rPr lang="ar-EG" b="1" dirty="0"/>
                  <a:t> حدوثه لصعوبته وبالتالي فإنه يمكن كتابة المعادلة (3) على الصورة</a:t>
                </a:r>
                <a:endParaRPr lang="en-US" dirty="0"/>
              </a:p>
              <a:p>
                <a:pPr marL="0" indent="0" algn="ctr">
                  <a:buNone/>
                </a:pPr>
                <a14:m>
                  <m:oMath xmlns:m="http://schemas.openxmlformats.org/officeDocument/2006/math">
                    <m:r>
                      <a:rPr lang="en-US" b="1" i="1">
                        <a:latin typeface="Cambria Math" panose="02040503050406030204" pitchFamily="18" charset="0"/>
                      </a:rPr>
                      <m:t>𝐏</m:t>
                    </m:r>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𝐍𝐦</m:t>
                        </m:r>
                      </m:num>
                      <m:den>
                        <m:r>
                          <a:rPr lang="en-US" b="1" i="1">
                            <a:latin typeface="Cambria Math" panose="02040503050406030204" pitchFamily="18" charset="0"/>
                          </a:rPr>
                          <m:t>𝐕</m:t>
                        </m:r>
                      </m:den>
                    </m:f>
                    <m:nary>
                      <m:naryPr>
                        <m:chr m:val="∑"/>
                        <m:limLoc m:val="undOvr"/>
                        <m:ctrlPr>
                          <a:rPr lang="en-US" b="1" i="1">
                            <a:latin typeface="Cambria Math" panose="02040503050406030204" pitchFamily="18" charset="0"/>
                          </a:rPr>
                        </m:ctrlPr>
                      </m:naryPr>
                      <m:sub>
                        <m:r>
                          <a:rPr lang="en-US" b="1" i="1">
                            <a:latin typeface="Cambria Math" panose="02040503050406030204" pitchFamily="18" charset="0"/>
                          </a:rPr>
                          <m:t>𝐢</m:t>
                        </m:r>
                        <m:r>
                          <a:rPr lang="en-US" b="1">
                            <a:latin typeface="Cambria Math" panose="02040503050406030204" pitchFamily="18" charset="0"/>
                          </a:rPr>
                          <m:t>=</m:t>
                        </m:r>
                        <m:r>
                          <a:rPr lang="en-US" b="1" i="1">
                            <a:latin typeface="Cambria Math" panose="02040503050406030204" pitchFamily="18" charset="0"/>
                          </a:rPr>
                          <m:t>𝟏</m:t>
                        </m:r>
                      </m:sub>
                      <m:sup>
                        <m:r>
                          <a:rPr lang="en-US" b="1" i="1">
                            <a:latin typeface="Cambria Math" panose="02040503050406030204" pitchFamily="18" charset="0"/>
                          </a:rPr>
                          <m:t>𝐧</m:t>
                        </m:r>
                      </m:sup>
                      <m:e>
                        <m:f>
                          <m:fPr>
                            <m:ctrlPr>
                              <a:rPr lang="en-US" b="1" i="1">
                                <a:latin typeface="Cambria Math" panose="02040503050406030204" pitchFamily="18" charset="0"/>
                              </a:rPr>
                            </m:ctrlPr>
                          </m:fPr>
                          <m:num>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𝐢𝐳</m:t>
                                </m:r>
                              </m:sub>
                              <m:sup>
                                <m:r>
                                  <a:rPr lang="en-US" b="1" i="1">
                                    <a:latin typeface="Cambria Math" panose="02040503050406030204" pitchFamily="18" charset="0"/>
                                  </a:rPr>
                                  <m:t>𝟐</m:t>
                                </m:r>
                              </m:sup>
                            </m:sSubSup>
                          </m:num>
                          <m:den>
                            <m:r>
                              <a:rPr lang="en-US" b="1" i="1">
                                <a:latin typeface="Cambria Math" panose="02040503050406030204" pitchFamily="18" charset="0"/>
                              </a:rPr>
                              <m:t>𝐍</m:t>
                            </m:r>
                          </m:den>
                        </m:f>
                      </m:e>
                    </m:nary>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𝐍𝐦</m:t>
                        </m:r>
                      </m:num>
                      <m:den>
                        <m:r>
                          <a:rPr lang="en-US" b="1" i="1">
                            <a:latin typeface="Cambria Math" panose="02040503050406030204" pitchFamily="18" charset="0"/>
                          </a:rPr>
                          <m:t>𝐕</m:t>
                        </m:r>
                      </m:den>
                    </m:f>
                    <m:acc>
                      <m:accPr>
                        <m:chr m:val="⃡"/>
                        <m:ctrlPr>
                          <a:rPr lang="en-US" b="1" i="1">
                            <a:latin typeface="Cambria Math" panose="02040503050406030204" pitchFamily="18" charset="0"/>
                          </a:rPr>
                        </m:ctrlPr>
                      </m:accPr>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𝐳</m:t>
                            </m:r>
                          </m:sub>
                          <m:sup>
                            <m:r>
                              <a:rPr lang="en-US" b="1" i="1">
                                <a:latin typeface="Cambria Math" panose="02040503050406030204" pitchFamily="18" charset="0"/>
                              </a:rPr>
                              <m:t>𝟐</m:t>
                            </m:r>
                          </m:sup>
                        </m:sSubSup>
                      </m:e>
                    </m:acc>
                  </m:oMath>
                </a14:m>
                <a:r>
                  <a:rPr lang="en-US" b="1" dirty="0"/>
                  <a:t>                                 (4)</a:t>
                </a:r>
                <a:endParaRPr lang="en-US" dirty="0"/>
              </a:p>
              <a:p>
                <a:pPr algn="r" rtl="1"/>
                <a:r>
                  <a:rPr lang="ar-EG" b="1" dirty="0"/>
                  <a:t>حيث  </a:t>
                </a:r>
                <a14:m>
                  <m:oMath xmlns:m="http://schemas.openxmlformats.org/officeDocument/2006/math">
                    <m:acc>
                      <m:accPr>
                        <m:chr m:val="⃡"/>
                        <m:ctrlPr>
                          <a:rPr lang="en-US" b="1" i="1">
                            <a:latin typeface="Cambria Math" panose="02040503050406030204" pitchFamily="18" charset="0"/>
                          </a:rPr>
                        </m:ctrlPr>
                      </m:accPr>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𝐳</m:t>
                            </m:r>
                          </m:sub>
                          <m:sup>
                            <m:r>
                              <a:rPr lang="en-US" b="1" i="1">
                                <a:latin typeface="Cambria Math" panose="02040503050406030204" pitchFamily="18" charset="0"/>
                              </a:rPr>
                              <m:t>𝟐</m:t>
                            </m:r>
                          </m:sup>
                        </m:sSubSup>
                      </m:e>
                    </m:acc>
                  </m:oMath>
                </a14:m>
                <a:r>
                  <a:rPr lang="ar-EG" b="1" dirty="0"/>
                  <a:t> هو متوسط مربع سرعة الجزيئات في </a:t>
                </a:r>
                <a:r>
                  <a:rPr lang="ar-EG" b="1" dirty="0" err="1"/>
                  <a:t>إتجاه</a:t>
                </a:r>
                <a:r>
                  <a:rPr lang="ar-EG" b="1" dirty="0"/>
                  <a:t> </a:t>
                </a:r>
                <a:r>
                  <a:rPr lang="en-US" b="1" dirty="0"/>
                  <a:t>Z</a:t>
                </a:r>
                <a:r>
                  <a:rPr lang="ar-EG" b="1" dirty="0"/>
                  <a:t>– ولكن من المعادلة (1) والتي تخبرنا أن      </a:t>
                </a:r>
                <a:endParaRPr lang="en-US" dirty="0"/>
              </a:p>
              <a:p>
                <a:pPr marL="0" indent="0" algn="ctr" rtl="1">
                  <a:buNone/>
                </a:pPr>
                <a:r>
                  <a:rPr lang="en-US" b="1" dirty="0"/>
                  <a:t>v</a:t>
                </a:r>
                <a:r>
                  <a:rPr lang="en-US" b="1" baseline="-25000" dirty="0"/>
                  <a:t>i</a:t>
                </a:r>
                <a:r>
                  <a:rPr lang="en-US" b="1" baseline="30000" dirty="0"/>
                  <a:t>2</a:t>
                </a:r>
                <a:r>
                  <a:rPr lang="en-US" b="1" dirty="0"/>
                  <a:t>=v</a:t>
                </a:r>
                <a:r>
                  <a:rPr lang="en-US" b="1" baseline="30000" dirty="0"/>
                  <a:t>2</a:t>
                </a:r>
                <a:r>
                  <a:rPr lang="en-US" b="1" baseline="-25000" dirty="0"/>
                  <a:t>ix</a:t>
                </a:r>
                <a:r>
                  <a:rPr lang="en-US" b="1" dirty="0"/>
                  <a:t> + v</a:t>
                </a:r>
                <a:r>
                  <a:rPr lang="en-US" b="1" baseline="30000" dirty="0"/>
                  <a:t>2</a:t>
                </a:r>
                <a:r>
                  <a:rPr lang="en-US" b="1" baseline="-25000" dirty="0"/>
                  <a:t>iy</a:t>
                </a:r>
                <a:r>
                  <a:rPr lang="en-US" b="1" dirty="0"/>
                  <a:t> + v</a:t>
                </a:r>
                <a:r>
                  <a:rPr lang="en-US" b="1" baseline="30000" dirty="0"/>
                  <a:t>2</a:t>
                </a:r>
                <a:r>
                  <a:rPr lang="en-US" b="1" baseline="-25000" dirty="0"/>
                  <a:t>iz</a:t>
                </a:r>
                <a:endParaRPr lang="en-US" dirty="0"/>
              </a:p>
              <a:p>
                <a:endParaRPr lang="en-US" dirty="0"/>
              </a:p>
            </p:txBody>
          </p:sp>
        </mc:Choice>
        <mc:Fallback xmlns="">
          <p:sp>
            <p:nvSpPr>
              <p:cNvPr id="3" name="Content Placeholder 2">
                <a:extLst>
                  <a:ext uri="{FF2B5EF4-FFF2-40B4-BE49-F238E27FC236}">
                    <a16:creationId xmlns:a16="http://schemas.microsoft.com/office/drawing/2014/main" id="{F0A952EC-9B3E-4CEE-B8A2-016B7AE9F905}"/>
                  </a:ext>
                </a:extLst>
              </p:cNvPr>
              <p:cNvSpPr>
                <a:spLocks noGrp="1" noRot="1" noChangeAspect="1" noMove="1" noResize="1" noEditPoints="1" noAdjustHandles="1" noChangeArrowheads="1" noChangeShapeType="1" noTextEdit="1"/>
              </p:cNvSpPr>
              <p:nvPr>
                <p:ph idx="1"/>
              </p:nvPr>
            </p:nvSpPr>
            <p:spPr>
              <a:xfrm>
                <a:off x="677334" y="353961"/>
                <a:ext cx="8596668" cy="6105833"/>
              </a:xfrm>
              <a:blipFill>
                <a:blip r:embed="rId2"/>
                <a:stretch>
                  <a:fillRect l="-851" t="-499" r="-284"/>
                </a:stretch>
              </a:blipFill>
            </p:spPr>
            <p:txBody>
              <a:bodyPr/>
              <a:lstStyle/>
              <a:p>
                <a:r>
                  <a:rPr lang="en-US">
                    <a:noFill/>
                  </a:rPr>
                  <a:t> </a:t>
                </a:r>
              </a:p>
            </p:txBody>
          </p:sp>
        </mc:Fallback>
      </mc:AlternateContent>
    </p:spTree>
    <p:extLst>
      <p:ext uri="{BB962C8B-B14F-4D97-AF65-F5344CB8AC3E}">
        <p14:creationId xmlns:p14="http://schemas.microsoft.com/office/powerpoint/2010/main" val="1744955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64C4-0EAE-4091-9AC0-9FC3D5CE1DAC}"/>
              </a:ext>
            </a:extLst>
          </p:cNvPr>
          <p:cNvSpPr>
            <a:spLocks noGrp="1"/>
          </p:cNvSpPr>
          <p:nvPr>
            <p:ph type="title"/>
          </p:nvPr>
        </p:nvSpPr>
        <p:spPr>
          <a:xfrm>
            <a:off x="677334" y="609600"/>
            <a:ext cx="8596668" cy="68826"/>
          </a:xfrm>
        </p:spPr>
        <p:txBody>
          <a:bodyPr>
            <a:normAutofit fontScale="90000"/>
          </a:bodyPr>
          <a:lstStyle/>
          <a:p>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6C6942-8ED0-4189-A17C-43C670293DCF}"/>
                  </a:ext>
                </a:extLst>
              </p:cNvPr>
              <p:cNvSpPr>
                <a:spLocks noGrp="1"/>
              </p:cNvSpPr>
              <p:nvPr>
                <p:ph idx="1"/>
              </p:nvPr>
            </p:nvSpPr>
            <p:spPr>
              <a:xfrm>
                <a:off x="677334" y="383459"/>
                <a:ext cx="8596668" cy="5692876"/>
              </a:xfrm>
            </p:spPr>
            <p:txBody>
              <a:bodyPr>
                <a:normAutofit fontScale="85000" lnSpcReduction="10000"/>
              </a:bodyPr>
              <a:lstStyle/>
              <a:p>
                <a:pPr algn="r" rtl="1"/>
                <a:r>
                  <a:rPr lang="ar-EG" b="1" dirty="0"/>
                  <a:t>والتي يمكن كتابتها بالشكل الآتي دون اي خطأ يذكر</a:t>
                </a:r>
                <a:endParaRPr lang="en-US" dirty="0"/>
              </a:p>
              <a:p>
                <a:pPr marL="0" indent="0" rtl="1">
                  <a:buNone/>
                </a:pPr>
                <a14:m>
                  <m:oMathPara xmlns:m="http://schemas.openxmlformats.org/officeDocument/2006/math">
                    <m:oMathParaPr>
                      <m:jc m:val="centerGroup"/>
                    </m:oMathParaPr>
                    <m:oMath xmlns:m="http://schemas.openxmlformats.org/officeDocument/2006/math">
                      <m:f>
                        <m:fPr>
                          <m:ctrlPr>
                            <a:rPr lang="en-US" b="1" i="1">
                              <a:latin typeface="Cambria Math" panose="02040503050406030204" pitchFamily="18" charset="0"/>
                            </a:rPr>
                          </m:ctrlPr>
                        </m:fPr>
                        <m:num>
                          <m:nary>
                            <m:naryPr>
                              <m:chr m:val="∑"/>
                              <m:limLoc m:val="undOvr"/>
                              <m:ctrlPr>
                                <a:rPr lang="en-US" b="1" i="1">
                                  <a:latin typeface="Cambria Math" panose="02040503050406030204" pitchFamily="18" charset="0"/>
                                </a:rPr>
                              </m:ctrlPr>
                            </m:naryPr>
                            <m:sub>
                              <m:r>
                                <a:rPr lang="en-US" b="1" i="1">
                                  <a:latin typeface="Cambria Math" panose="02040503050406030204" pitchFamily="18" charset="0"/>
                                </a:rPr>
                                <m:t>𝐢</m:t>
                              </m:r>
                              <m:r>
                                <a:rPr lang="en-US" b="1">
                                  <a:latin typeface="Cambria Math" panose="02040503050406030204" pitchFamily="18" charset="0"/>
                                </a:rPr>
                                <m:t>=</m:t>
                              </m:r>
                              <m:r>
                                <a:rPr lang="en-US" b="1" i="1">
                                  <a:latin typeface="Cambria Math" panose="02040503050406030204" pitchFamily="18" charset="0"/>
                                </a:rPr>
                                <m:t>𝟏</m:t>
                              </m:r>
                            </m:sub>
                            <m:sup>
                              <m:r>
                                <a:rPr lang="en-US" b="1" i="1">
                                  <a:latin typeface="Cambria Math" panose="02040503050406030204" pitchFamily="18" charset="0"/>
                                </a:rPr>
                                <m:t>𝐍</m:t>
                              </m:r>
                            </m:sup>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𝐢</m:t>
                                  </m:r>
                                </m:sub>
                                <m:sup>
                                  <m:r>
                                    <a:rPr lang="en-US" b="1" i="1">
                                      <a:latin typeface="Cambria Math" panose="02040503050406030204" pitchFamily="18" charset="0"/>
                                    </a:rPr>
                                    <m:t>𝟐</m:t>
                                  </m:r>
                                </m:sup>
                              </m:sSubSup>
                            </m:e>
                          </m:nary>
                        </m:num>
                        <m:den>
                          <m:r>
                            <a:rPr lang="en-US" b="1" i="1">
                              <a:latin typeface="Cambria Math" panose="02040503050406030204" pitchFamily="18" charset="0"/>
                            </a:rPr>
                            <m:t>𝐍</m:t>
                          </m:r>
                        </m:den>
                      </m:f>
                      <m:r>
                        <a:rPr lang="en-US" b="1">
                          <a:latin typeface="Cambria Math" panose="02040503050406030204" pitchFamily="18" charset="0"/>
                        </a:rPr>
                        <m:t>=</m:t>
                      </m:r>
                      <m:f>
                        <m:fPr>
                          <m:ctrlPr>
                            <a:rPr lang="en-US" b="1" i="1">
                              <a:latin typeface="Cambria Math" panose="02040503050406030204" pitchFamily="18" charset="0"/>
                            </a:rPr>
                          </m:ctrlPr>
                        </m:fPr>
                        <m:num>
                          <m:nary>
                            <m:naryPr>
                              <m:chr m:val="∑"/>
                              <m:limLoc m:val="undOvr"/>
                              <m:ctrlPr>
                                <a:rPr lang="en-US" b="1" i="1">
                                  <a:latin typeface="Cambria Math" panose="02040503050406030204" pitchFamily="18" charset="0"/>
                                </a:rPr>
                              </m:ctrlPr>
                            </m:naryPr>
                            <m:sub>
                              <m:r>
                                <a:rPr lang="en-US" b="1" i="1">
                                  <a:latin typeface="Cambria Math" panose="02040503050406030204" pitchFamily="18" charset="0"/>
                                </a:rPr>
                                <m:t>𝐢</m:t>
                              </m:r>
                              <m:r>
                                <a:rPr lang="en-US" b="1">
                                  <a:latin typeface="Cambria Math" panose="02040503050406030204" pitchFamily="18" charset="0"/>
                                </a:rPr>
                                <m:t>=</m:t>
                              </m:r>
                              <m:r>
                                <a:rPr lang="en-US" b="1" i="1">
                                  <a:latin typeface="Cambria Math" panose="02040503050406030204" pitchFamily="18" charset="0"/>
                                </a:rPr>
                                <m:t>𝟏</m:t>
                              </m:r>
                            </m:sub>
                            <m:sup>
                              <m:r>
                                <a:rPr lang="en-US" b="1" i="1">
                                  <a:latin typeface="Cambria Math" panose="02040503050406030204" pitchFamily="18" charset="0"/>
                                </a:rPr>
                                <m:t>𝐍</m:t>
                              </m:r>
                            </m:sup>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𝐢𝐱</m:t>
                                  </m:r>
                                </m:sub>
                                <m:sup>
                                  <m:r>
                                    <a:rPr lang="en-US" b="1" i="1">
                                      <a:latin typeface="Cambria Math" panose="02040503050406030204" pitchFamily="18" charset="0"/>
                                    </a:rPr>
                                    <m:t>𝟐</m:t>
                                  </m:r>
                                </m:sup>
                              </m:sSubSup>
                            </m:e>
                          </m:nary>
                        </m:num>
                        <m:den>
                          <m:r>
                            <a:rPr lang="en-US" b="1" i="1">
                              <a:latin typeface="Cambria Math" panose="02040503050406030204" pitchFamily="18" charset="0"/>
                            </a:rPr>
                            <m:t>𝐍</m:t>
                          </m:r>
                        </m:den>
                      </m:f>
                      <m:r>
                        <a:rPr lang="en-US" b="1">
                          <a:latin typeface="Cambria Math" panose="02040503050406030204" pitchFamily="18" charset="0"/>
                        </a:rPr>
                        <m:t>+</m:t>
                      </m:r>
                      <m:f>
                        <m:fPr>
                          <m:ctrlPr>
                            <a:rPr lang="en-US" b="1" i="1">
                              <a:latin typeface="Cambria Math" panose="02040503050406030204" pitchFamily="18" charset="0"/>
                            </a:rPr>
                          </m:ctrlPr>
                        </m:fPr>
                        <m:num>
                          <m:nary>
                            <m:naryPr>
                              <m:chr m:val="∑"/>
                              <m:limLoc m:val="undOvr"/>
                              <m:ctrlPr>
                                <a:rPr lang="en-US" b="1" i="1">
                                  <a:latin typeface="Cambria Math" panose="02040503050406030204" pitchFamily="18" charset="0"/>
                                </a:rPr>
                              </m:ctrlPr>
                            </m:naryPr>
                            <m:sub>
                              <m:r>
                                <a:rPr lang="en-US" b="1" i="1">
                                  <a:latin typeface="Cambria Math" panose="02040503050406030204" pitchFamily="18" charset="0"/>
                                </a:rPr>
                                <m:t>𝐢</m:t>
                              </m:r>
                              <m:r>
                                <a:rPr lang="en-US" b="1">
                                  <a:latin typeface="Cambria Math" panose="02040503050406030204" pitchFamily="18" charset="0"/>
                                </a:rPr>
                                <m:t>=</m:t>
                              </m:r>
                              <m:r>
                                <a:rPr lang="en-US" b="1" i="1">
                                  <a:latin typeface="Cambria Math" panose="02040503050406030204" pitchFamily="18" charset="0"/>
                                </a:rPr>
                                <m:t>𝟏</m:t>
                              </m:r>
                            </m:sub>
                            <m:sup>
                              <m:r>
                                <a:rPr lang="en-US" b="1" i="1">
                                  <a:latin typeface="Cambria Math" panose="02040503050406030204" pitchFamily="18" charset="0"/>
                                </a:rPr>
                                <m:t>𝐍</m:t>
                              </m:r>
                            </m:sup>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𝐢𝐲</m:t>
                                  </m:r>
                                </m:sub>
                                <m:sup>
                                  <m:r>
                                    <a:rPr lang="en-US" b="1" i="1">
                                      <a:latin typeface="Cambria Math" panose="02040503050406030204" pitchFamily="18" charset="0"/>
                                    </a:rPr>
                                    <m:t>𝟐</m:t>
                                  </m:r>
                                </m:sup>
                              </m:sSubSup>
                            </m:e>
                          </m:nary>
                        </m:num>
                        <m:den>
                          <m:r>
                            <a:rPr lang="en-US" b="1" i="1">
                              <a:latin typeface="Cambria Math" panose="02040503050406030204" pitchFamily="18" charset="0"/>
                            </a:rPr>
                            <m:t>𝐍</m:t>
                          </m:r>
                        </m:den>
                      </m:f>
                      <m:r>
                        <a:rPr lang="en-US" b="1">
                          <a:latin typeface="Cambria Math" panose="02040503050406030204" pitchFamily="18" charset="0"/>
                        </a:rPr>
                        <m:t>+</m:t>
                      </m:r>
                      <m:f>
                        <m:fPr>
                          <m:ctrlPr>
                            <a:rPr lang="en-US" b="1" i="1">
                              <a:latin typeface="Cambria Math" panose="02040503050406030204" pitchFamily="18" charset="0"/>
                            </a:rPr>
                          </m:ctrlPr>
                        </m:fPr>
                        <m:num>
                          <m:nary>
                            <m:naryPr>
                              <m:chr m:val="∑"/>
                              <m:limLoc m:val="undOvr"/>
                              <m:ctrlPr>
                                <a:rPr lang="en-US" b="1" i="1">
                                  <a:latin typeface="Cambria Math" panose="02040503050406030204" pitchFamily="18" charset="0"/>
                                </a:rPr>
                              </m:ctrlPr>
                            </m:naryPr>
                            <m:sub>
                              <m:r>
                                <a:rPr lang="en-US" b="1" i="1">
                                  <a:latin typeface="Cambria Math" panose="02040503050406030204" pitchFamily="18" charset="0"/>
                                </a:rPr>
                                <m:t>𝐢</m:t>
                              </m:r>
                              <m:r>
                                <a:rPr lang="en-US" b="1">
                                  <a:latin typeface="Cambria Math" panose="02040503050406030204" pitchFamily="18" charset="0"/>
                                </a:rPr>
                                <m:t>=</m:t>
                              </m:r>
                              <m:r>
                                <a:rPr lang="en-US" b="1" i="1">
                                  <a:latin typeface="Cambria Math" panose="02040503050406030204" pitchFamily="18" charset="0"/>
                                </a:rPr>
                                <m:t>𝟏</m:t>
                              </m:r>
                            </m:sub>
                            <m:sup>
                              <m:r>
                                <a:rPr lang="en-US" b="1" i="1">
                                  <a:latin typeface="Cambria Math" panose="02040503050406030204" pitchFamily="18" charset="0"/>
                                </a:rPr>
                                <m:t>𝐍</m:t>
                              </m:r>
                            </m:sup>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𝐢𝐳</m:t>
                                  </m:r>
                                </m:sub>
                                <m:sup>
                                  <m:r>
                                    <a:rPr lang="en-US" b="1" i="1">
                                      <a:latin typeface="Cambria Math" panose="02040503050406030204" pitchFamily="18" charset="0"/>
                                    </a:rPr>
                                    <m:t>𝟐</m:t>
                                  </m:r>
                                </m:sup>
                              </m:sSubSup>
                            </m:e>
                          </m:nary>
                        </m:num>
                        <m:den>
                          <m:r>
                            <a:rPr lang="en-US" b="1" i="1">
                              <a:latin typeface="Cambria Math" panose="02040503050406030204" pitchFamily="18" charset="0"/>
                            </a:rPr>
                            <m:t>𝐍</m:t>
                          </m:r>
                        </m:den>
                      </m:f>
                    </m:oMath>
                  </m:oMathPara>
                </a14:m>
                <a:endParaRPr lang="en-US" dirty="0"/>
              </a:p>
              <a:p>
                <a:pPr marL="0" indent="0" rtl="1">
                  <a:buNone/>
                </a:pPr>
                <a14:m>
                  <m:oMathPara xmlns:m="http://schemas.openxmlformats.org/officeDocument/2006/math">
                    <m:oMathParaPr>
                      <m:jc m:val="centerGroup"/>
                    </m:oMathParaPr>
                    <m:oMath xmlns:m="http://schemas.openxmlformats.org/officeDocument/2006/math">
                      <m:acc>
                        <m:accPr>
                          <m:chr m:val="⃡"/>
                          <m:ctrlPr>
                            <a:rPr lang="en-US" b="1" i="1">
                              <a:latin typeface="Cambria Math" panose="02040503050406030204" pitchFamily="18" charset="0"/>
                            </a:rPr>
                          </m:ctrlPr>
                        </m:accPr>
                        <m:e>
                          <m:sSup>
                            <m:sSupPr>
                              <m:ctrlPr>
                                <a:rPr lang="en-US" b="1" i="1">
                                  <a:latin typeface="Cambria Math" panose="02040503050406030204" pitchFamily="18" charset="0"/>
                                </a:rPr>
                              </m:ctrlPr>
                            </m:sSupPr>
                            <m:e>
                              <m:r>
                                <a:rPr lang="en-US" b="1" i="1">
                                  <a:latin typeface="Cambria Math" panose="02040503050406030204" pitchFamily="18" charset="0"/>
                                </a:rPr>
                                <m:t>𝐯</m:t>
                              </m:r>
                            </m:e>
                            <m:sup>
                              <m:r>
                                <a:rPr lang="en-US" b="1" i="1">
                                  <a:latin typeface="Cambria Math" panose="02040503050406030204" pitchFamily="18" charset="0"/>
                                </a:rPr>
                                <m:t>𝟐</m:t>
                              </m:r>
                            </m:sup>
                          </m:sSup>
                        </m:e>
                      </m:acc>
                      <m:r>
                        <a:rPr lang="en-US" b="1">
                          <a:latin typeface="Cambria Math" panose="02040503050406030204" pitchFamily="18" charset="0"/>
                        </a:rPr>
                        <m:t>=</m:t>
                      </m:r>
                      <m:acc>
                        <m:accPr>
                          <m:chr m:val="⃡"/>
                          <m:ctrlPr>
                            <a:rPr lang="en-US" b="1" i="1">
                              <a:latin typeface="Cambria Math" panose="02040503050406030204" pitchFamily="18" charset="0"/>
                            </a:rPr>
                          </m:ctrlPr>
                        </m:accPr>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𝐱</m:t>
                              </m:r>
                            </m:sub>
                            <m:sup>
                              <m:r>
                                <a:rPr lang="en-US" b="1" i="1">
                                  <a:latin typeface="Cambria Math" panose="02040503050406030204" pitchFamily="18" charset="0"/>
                                </a:rPr>
                                <m:t>𝟐</m:t>
                              </m:r>
                            </m:sup>
                          </m:sSubSup>
                        </m:e>
                      </m:acc>
                      <m:r>
                        <a:rPr lang="en-US" b="1">
                          <a:latin typeface="Cambria Math" panose="02040503050406030204" pitchFamily="18" charset="0"/>
                        </a:rPr>
                        <m:t>+</m:t>
                      </m:r>
                      <m:acc>
                        <m:accPr>
                          <m:chr m:val="⃡"/>
                          <m:ctrlPr>
                            <a:rPr lang="en-US" b="1" i="1">
                              <a:latin typeface="Cambria Math" panose="02040503050406030204" pitchFamily="18" charset="0"/>
                            </a:rPr>
                          </m:ctrlPr>
                        </m:accPr>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𝐲</m:t>
                              </m:r>
                            </m:sub>
                            <m:sup>
                              <m:r>
                                <a:rPr lang="en-US" b="1" i="1">
                                  <a:latin typeface="Cambria Math" panose="02040503050406030204" pitchFamily="18" charset="0"/>
                                </a:rPr>
                                <m:t>𝟐</m:t>
                              </m:r>
                            </m:sup>
                          </m:sSubSup>
                        </m:e>
                      </m:acc>
                      <m:r>
                        <a:rPr lang="en-US" b="1">
                          <a:latin typeface="Cambria Math" panose="02040503050406030204" pitchFamily="18" charset="0"/>
                        </a:rPr>
                        <m:t>+</m:t>
                      </m:r>
                      <m:acc>
                        <m:accPr>
                          <m:chr m:val="⃡"/>
                          <m:ctrlPr>
                            <a:rPr lang="en-US" b="1" i="1">
                              <a:latin typeface="Cambria Math" panose="02040503050406030204" pitchFamily="18" charset="0"/>
                            </a:rPr>
                          </m:ctrlPr>
                        </m:accPr>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𝐳</m:t>
                              </m:r>
                            </m:sub>
                            <m:sup>
                              <m:r>
                                <a:rPr lang="en-US" b="1" i="1">
                                  <a:latin typeface="Cambria Math" panose="02040503050406030204" pitchFamily="18" charset="0"/>
                                </a:rPr>
                                <m:t>𝟐</m:t>
                              </m:r>
                            </m:sup>
                          </m:sSubSup>
                        </m:e>
                      </m:acc>
                    </m:oMath>
                  </m:oMathPara>
                </a14:m>
                <a:endParaRPr lang="en-US" dirty="0"/>
              </a:p>
              <a:p>
                <a:pPr algn="r" rtl="1"/>
                <a:r>
                  <a:rPr lang="ar-EG" b="1" dirty="0"/>
                  <a:t>وحيث أنه </a:t>
                </a:r>
                <a:r>
                  <a:rPr lang="ar-EG" b="1" dirty="0" err="1"/>
                  <a:t>لايوجد</a:t>
                </a:r>
                <a:r>
                  <a:rPr lang="ar-EG" b="1" dirty="0"/>
                  <a:t> </a:t>
                </a:r>
                <a:r>
                  <a:rPr lang="ar-EG" b="1" dirty="0" err="1"/>
                  <a:t>إتجاه</a:t>
                </a:r>
                <a:r>
                  <a:rPr lang="ar-EG" b="1" dirty="0"/>
                  <a:t> مفضل لحركة الجزيء وحيث أنه كان يمكننا اخذ الاتجاه </a:t>
                </a:r>
                <a:r>
                  <a:rPr lang="en-US" b="1" dirty="0"/>
                  <a:t>X </a:t>
                </a:r>
                <a:r>
                  <a:rPr lang="ar-EG" b="1" dirty="0"/>
                  <a:t> أو الاتجاه </a:t>
                </a:r>
                <a:r>
                  <a:rPr lang="en-US" b="1" dirty="0"/>
                  <a:t>Y</a:t>
                </a:r>
                <a:r>
                  <a:rPr lang="ar-EG" b="1" dirty="0"/>
                  <a:t> بدلا من الاتجاه </a:t>
                </a:r>
                <a:r>
                  <a:rPr lang="en-US" b="1" dirty="0"/>
                  <a:t>Z</a:t>
                </a:r>
                <a:r>
                  <a:rPr lang="ar-EG" b="1" dirty="0"/>
                  <a:t> فإنه يمكن القول أن</a:t>
                </a:r>
                <a:endParaRPr lang="en-US" dirty="0"/>
              </a:p>
              <a:p>
                <a:pPr marL="0" indent="0" rtl="1">
                  <a:buNone/>
                </a:pPr>
                <a14:m>
                  <m:oMathPara xmlns:m="http://schemas.openxmlformats.org/officeDocument/2006/math">
                    <m:oMathParaPr>
                      <m:jc m:val="centerGroup"/>
                    </m:oMathParaPr>
                    <m:oMath xmlns:m="http://schemas.openxmlformats.org/officeDocument/2006/math">
                      <m:acc>
                        <m:accPr>
                          <m:chr m:val="⃡"/>
                          <m:ctrlPr>
                            <a:rPr lang="en-US" b="1" i="1">
                              <a:latin typeface="Cambria Math" panose="02040503050406030204" pitchFamily="18" charset="0"/>
                            </a:rPr>
                          </m:ctrlPr>
                        </m:accPr>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𝐱</m:t>
                              </m:r>
                            </m:sub>
                            <m:sup>
                              <m:r>
                                <a:rPr lang="en-US" b="1" i="1">
                                  <a:latin typeface="Cambria Math" panose="02040503050406030204" pitchFamily="18" charset="0"/>
                                </a:rPr>
                                <m:t>𝟐</m:t>
                              </m:r>
                            </m:sup>
                          </m:sSubSup>
                        </m:e>
                      </m:acc>
                      <m:r>
                        <a:rPr lang="en-US" b="1">
                          <a:latin typeface="Cambria Math" panose="02040503050406030204" pitchFamily="18" charset="0"/>
                        </a:rPr>
                        <m:t>=</m:t>
                      </m:r>
                      <m:acc>
                        <m:accPr>
                          <m:chr m:val="⃡"/>
                          <m:ctrlPr>
                            <a:rPr lang="en-US" b="1" i="1">
                              <a:latin typeface="Cambria Math" panose="02040503050406030204" pitchFamily="18" charset="0"/>
                            </a:rPr>
                          </m:ctrlPr>
                        </m:accPr>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𝐲</m:t>
                              </m:r>
                            </m:sub>
                            <m:sup>
                              <m:r>
                                <a:rPr lang="en-US" b="1" i="1">
                                  <a:latin typeface="Cambria Math" panose="02040503050406030204" pitchFamily="18" charset="0"/>
                                </a:rPr>
                                <m:t>𝟐</m:t>
                              </m:r>
                            </m:sup>
                          </m:sSubSup>
                        </m:e>
                      </m:acc>
                      <m:r>
                        <a:rPr lang="en-US" b="1">
                          <a:latin typeface="Cambria Math" panose="02040503050406030204" pitchFamily="18" charset="0"/>
                        </a:rPr>
                        <m:t>=</m:t>
                      </m:r>
                      <m:acc>
                        <m:accPr>
                          <m:chr m:val="⃡"/>
                          <m:ctrlPr>
                            <a:rPr lang="en-US" b="1" i="1">
                              <a:latin typeface="Cambria Math" panose="02040503050406030204" pitchFamily="18" charset="0"/>
                            </a:rPr>
                          </m:ctrlPr>
                        </m:accPr>
                        <m:e>
                          <m:sSubSup>
                            <m:sSubSupPr>
                              <m:ctrlPr>
                                <a:rPr lang="en-US" b="1" i="1">
                                  <a:latin typeface="Cambria Math" panose="02040503050406030204" pitchFamily="18" charset="0"/>
                                </a:rPr>
                              </m:ctrlPr>
                            </m:sSubSupPr>
                            <m:e>
                              <m:r>
                                <a:rPr lang="en-US" b="1" i="1">
                                  <a:latin typeface="Cambria Math" panose="02040503050406030204" pitchFamily="18" charset="0"/>
                                </a:rPr>
                                <m:t>𝐯</m:t>
                              </m:r>
                            </m:e>
                            <m:sub>
                              <m:r>
                                <a:rPr lang="en-US" b="1" i="1">
                                  <a:latin typeface="Cambria Math" panose="02040503050406030204" pitchFamily="18" charset="0"/>
                                </a:rPr>
                                <m:t>𝐳</m:t>
                              </m:r>
                            </m:sub>
                            <m:sup>
                              <m:r>
                                <a:rPr lang="en-US" b="1" i="1">
                                  <a:latin typeface="Cambria Math" panose="02040503050406030204" pitchFamily="18" charset="0"/>
                                </a:rPr>
                                <m:t>𝟐</m:t>
                              </m:r>
                            </m:sup>
                          </m:sSubSup>
                        </m:e>
                      </m:acc>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𝟑</m:t>
                          </m:r>
                        </m:den>
                      </m:f>
                      <m:acc>
                        <m:accPr>
                          <m:chr m:val="⃡"/>
                          <m:ctrlPr>
                            <a:rPr lang="en-US" b="1" i="1">
                              <a:latin typeface="Cambria Math" panose="02040503050406030204" pitchFamily="18" charset="0"/>
                            </a:rPr>
                          </m:ctrlPr>
                        </m:accPr>
                        <m:e>
                          <m:sSup>
                            <m:sSupPr>
                              <m:ctrlPr>
                                <a:rPr lang="en-US" b="1" i="1">
                                  <a:latin typeface="Cambria Math" panose="02040503050406030204" pitchFamily="18" charset="0"/>
                                </a:rPr>
                              </m:ctrlPr>
                            </m:sSupPr>
                            <m:e>
                              <m:r>
                                <a:rPr lang="en-US" b="1" i="1">
                                  <a:latin typeface="Cambria Math" panose="02040503050406030204" pitchFamily="18" charset="0"/>
                                </a:rPr>
                                <m:t>𝐯</m:t>
                              </m:r>
                            </m:e>
                            <m:sup>
                              <m:r>
                                <a:rPr lang="en-US" b="1" i="1">
                                  <a:latin typeface="Cambria Math" panose="02040503050406030204" pitchFamily="18" charset="0"/>
                                </a:rPr>
                                <m:t>𝟐</m:t>
                              </m:r>
                            </m:sup>
                          </m:sSup>
                        </m:e>
                      </m:acc>
                    </m:oMath>
                  </m:oMathPara>
                </a14:m>
                <a:endParaRPr lang="en-US" dirty="0"/>
              </a:p>
              <a:p>
                <a:pPr algn="r" rtl="1"/>
                <a:r>
                  <a:rPr lang="ar-EG" b="1" dirty="0"/>
                  <a:t>ومن ثم فإن الضغط </a:t>
                </a:r>
                <a:r>
                  <a:rPr lang="en-US" b="1" dirty="0"/>
                  <a:t> P </a:t>
                </a:r>
                <a:r>
                  <a:rPr lang="ar-EG" b="1" dirty="0"/>
                  <a:t> يعطى بالعلاقة</a:t>
                </a:r>
                <a:endParaRPr lang="en-US" dirty="0"/>
              </a:p>
              <a:p>
                <a:pPr marL="0" indent="0"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𝐏</m:t>
                      </m:r>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𝟑</m:t>
                          </m:r>
                        </m:den>
                      </m:f>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𝐍𝐦</m:t>
                          </m:r>
                        </m:num>
                        <m:den>
                          <m:r>
                            <a:rPr lang="en-US" b="1" i="1">
                              <a:latin typeface="Cambria Math" panose="02040503050406030204" pitchFamily="18" charset="0"/>
                            </a:rPr>
                            <m:t>𝐕</m:t>
                          </m:r>
                        </m:den>
                      </m:f>
                      <m:r>
                        <a:rPr lang="en-US" b="1">
                          <a:latin typeface="Cambria Math" panose="02040503050406030204" pitchFamily="18" charset="0"/>
                        </a:rPr>
                        <m:t>)</m:t>
                      </m:r>
                      <m:acc>
                        <m:accPr>
                          <m:chr m:val="⃡"/>
                          <m:ctrlPr>
                            <a:rPr lang="en-US" b="1" i="1">
                              <a:latin typeface="Cambria Math" panose="02040503050406030204" pitchFamily="18" charset="0"/>
                            </a:rPr>
                          </m:ctrlPr>
                        </m:accPr>
                        <m:e>
                          <m:sSup>
                            <m:sSupPr>
                              <m:ctrlPr>
                                <a:rPr lang="en-US" b="1" i="1">
                                  <a:latin typeface="Cambria Math" panose="02040503050406030204" pitchFamily="18" charset="0"/>
                                </a:rPr>
                              </m:ctrlPr>
                            </m:sSupPr>
                            <m:e>
                              <m:r>
                                <a:rPr lang="en-US" b="1" i="1">
                                  <a:latin typeface="Cambria Math" panose="02040503050406030204" pitchFamily="18" charset="0"/>
                                </a:rPr>
                                <m:t>𝐯</m:t>
                              </m:r>
                            </m:e>
                            <m:sup>
                              <m:r>
                                <a:rPr lang="en-US" b="1" i="1">
                                  <a:latin typeface="Cambria Math" panose="02040503050406030204" pitchFamily="18" charset="0"/>
                                </a:rPr>
                                <m:t>𝟐</m:t>
                              </m:r>
                            </m:sup>
                          </m:sSup>
                        </m:e>
                      </m:acc>
                    </m:oMath>
                  </m:oMathPara>
                </a14:m>
                <a:endParaRPr lang="en-US" dirty="0"/>
              </a:p>
              <a:p>
                <a:pPr algn="r" rtl="1"/>
                <a:r>
                  <a:rPr lang="ar-EG" b="1" dirty="0"/>
                  <a:t>لكن كثافة الغاز تعطى بالعلاقة  </a:t>
                </a:r>
                <a:r>
                  <a:rPr lang="en-US" b="1" dirty="0"/>
                  <a:t>=Nm/V</a:t>
                </a:r>
                <a:r>
                  <a:rPr lang="ar-EG" b="1" dirty="0"/>
                  <a:t>ρ وبالتالي فإن الضغط يصبح</a:t>
                </a:r>
                <a:endParaRPr lang="en-US" dirty="0"/>
              </a:p>
              <a:p>
                <a:pPr marL="0" indent="0"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𝐏</m:t>
                      </m:r>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𝟑</m:t>
                          </m:r>
                        </m:den>
                      </m:f>
                      <m:r>
                        <a:rPr lang="en-US" b="1" i="1">
                          <a:latin typeface="Cambria Math" panose="02040503050406030204" pitchFamily="18" charset="0"/>
                        </a:rPr>
                        <m:t>𝛒</m:t>
                      </m:r>
                      <m:acc>
                        <m:accPr>
                          <m:chr m:val="⃡"/>
                          <m:ctrlPr>
                            <a:rPr lang="en-US" b="1" i="1">
                              <a:latin typeface="Cambria Math" panose="02040503050406030204" pitchFamily="18" charset="0"/>
                            </a:rPr>
                          </m:ctrlPr>
                        </m:accPr>
                        <m:e>
                          <m:sSup>
                            <m:sSupPr>
                              <m:ctrlPr>
                                <a:rPr lang="en-US" b="1" i="1">
                                  <a:latin typeface="Cambria Math" panose="02040503050406030204" pitchFamily="18" charset="0"/>
                                </a:rPr>
                              </m:ctrlPr>
                            </m:sSupPr>
                            <m:e>
                              <m:r>
                                <a:rPr lang="en-US" b="1" i="1">
                                  <a:latin typeface="Cambria Math" panose="02040503050406030204" pitchFamily="18" charset="0"/>
                                </a:rPr>
                                <m:t>𝐯</m:t>
                              </m:r>
                            </m:e>
                            <m:sup>
                              <m:r>
                                <a:rPr lang="en-US" b="1" i="1">
                                  <a:latin typeface="Cambria Math" panose="02040503050406030204" pitchFamily="18" charset="0"/>
                                </a:rPr>
                                <m:t>𝟐</m:t>
                              </m:r>
                            </m:sup>
                          </m:sSup>
                        </m:e>
                      </m:acc>
                      <m:r>
                        <a:rPr lang="en-US" b="1">
                          <a:latin typeface="Cambria Math" panose="02040503050406030204" pitchFamily="18" charset="0"/>
                        </a:rPr>
                        <m:t>                                         (</m:t>
                      </m:r>
                      <m:r>
                        <a:rPr lang="en-US" b="1" i="1">
                          <a:latin typeface="Cambria Math" panose="02040503050406030204" pitchFamily="18" charset="0"/>
                        </a:rPr>
                        <m:t>𝟓</m:t>
                      </m:r>
                      <m:r>
                        <a:rPr lang="en-US" b="1">
                          <a:latin typeface="Cambria Math" panose="02040503050406030204" pitchFamily="18" charset="0"/>
                        </a:rPr>
                        <m:t>)</m:t>
                      </m:r>
                    </m:oMath>
                  </m:oMathPara>
                </a14:m>
                <a:endParaRPr lang="en-US" dirty="0"/>
              </a:p>
              <a:p>
                <a:pPr algn="r" rtl="1"/>
                <a:r>
                  <a:rPr lang="ar-EG" b="1" dirty="0"/>
                  <a:t>ويمكن كتابة المعادلة 5 في الصورة</a:t>
                </a:r>
                <a:endParaRPr lang="en-US" dirty="0"/>
              </a:p>
              <a:p>
                <a:pPr marL="0" indent="0"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𝐏</m:t>
                      </m:r>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𝟐</m:t>
                          </m:r>
                        </m:num>
                        <m:den>
                          <m:r>
                            <a:rPr lang="en-US" b="1" i="1">
                              <a:latin typeface="Cambria Math" panose="02040503050406030204" pitchFamily="18" charset="0"/>
                            </a:rPr>
                            <m:t>𝟑</m:t>
                          </m:r>
                        </m:den>
                      </m:f>
                      <m:d>
                        <m:dPr>
                          <m:ctrlPr>
                            <a:rPr lang="en-US" b="1" i="1">
                              <a:latin typeface="Cambria Math" panose="02040503050406030204" pitchFamily="18" charset="0"/>
                            </a:rPr>
                          </m:ctrlPr>
                        </m:dPr>
                        <m:e>
                          <m:f>
                            <m:fPr>
                              <m:ctrlPr>
                                <a:rPr lang="en-US"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𝟐</m:t>
                              </m:r>
                            </m:den>
                          </m:f>
                          <m:f>
                            <m:fPr>
                              <m:ctrlPr>
                                <a:rPr lang="en-US" b="1" i="1">
                                  <a:latin typeface="Cambria Math" panose="02040503050406030204" pitchFamily="18" charset="0"/>
                                </a:rPr>
                              </m:ctrlPr>
                            </m:fPr>
                            <m:num>
                              <m:r>
                                <a:rPr lang="en-US" b="1" i="1">
                                  <a:latin typeface="Cambria Math" panose="02040503050406030204" pitchFamily="18" charset="0"/>
                                </a:rPr>
                                <m:t>𝐍𝐦</m:t>
                              </m:r>
                            </m:num>
                            <m:den>
                              <m:r>
                                <a:rPr lang="en-US" b="1" i="1">
                                  <a:latin typeface="Cambria Math" panose="02040503050406030204" pitchFamily="18" charset="0"/>
                                </a:rPr>
                                <m:t>𝐕</m:t>
                              </m:r>
                            </m:den>
                          </m:f>
                          <m:acc>
                            <m:accPr>
                              <m:chr m:val="⃡"/>
                              <m:ctrlPr>
                                <a:rPr lang="en-US" b="1" i="1">
                                  <a:latin typeface="Cambria Math" panose="02040503050406030204" pitchFamily="18" charset="0"/>
                                </a:rPr>
                              </m:ctrlPr>
                            </m:accPr>
                            <m:e>
                              <m:sSup>
                                <m:sSupPr>
                                  <m:ctrlPr>
                                    <a:rPr lang="en-US" b="1" i="1">
                                      <a:latin typeface="Cambria Math" panose="02040503050406030204" pitchFamily="18" charset="0"/>
                                    </a:rPr>
                                  </m:ctrlPr>
                                </m:sSupPr>
                                <m:e>
                                  <m:r>
                                    <a:rPr lang="en-US" b="1" i="1">
                                      <a:latin typeface="Cambria Math" panose="02040503050406030204" pitchFamily="18" charset="0"/>
                                    </a:rPr>
                                    <m:t>𝐯</m:t>
                                  </m:r>
                                </m:e>
                                <m:sup>
                                  <m:r>
                                    <a:rPr lang="en-US" b="1" i="1">
                                      <a:latin typeface="Cambria Math" panose="02040503050406030204" pitchFamily="18" charset="0"/>
                                    </a:rPr>
                                    <m:t>𝟐</m:t>
                                  </m:r>
                                </m:sup>
                              </m:sSup>
                            </m:e>
                          </m:acc>
                        </m:e>
                      </m:d>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𝟐</m:t>
                          </m:r>
                        </m:num>
                        <m:den>
                          <m:r>
                            <a:rPr lang="en-US" b="1" i="1">
                              <a:latin typeface="Cambria Math" panose="02040503050406030204" pitchFamily="18" charset="0"/>
                            </a:rPr>
                            <m:t>𝟑</m:t>
                          </m:r>
                        </m:den>
                      </m:f>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𝟐</m:t>
                          </m:r>
                        </m:den>
                      </m:f>
                      <m:r>
                        <a:rPr lang="en-US" b="1" i="1">
                          <a:latin typeface="Cambria Math" panose="02040503050406030204" pitchFamily="18" charset="0"/>
                        </a:rPr>
                        <m:t>𝛒</m:t>
                      </m:r>
                      <m:acc>
                        <m:accPr>
                          <m:chr m:val="⃡"/>
                          <m:ctrlPr>
                            <a:rPr lang="en-US" b="1" i="1">
                              <a:latin typeface="Cambria Math" panose="02040503050406030204" pitchFamily="18" charset="0"/>
                            </a:rPr>
                          </m:ctrlPr>
                        </m:accPr>
                        <m:e>
                          <m:sSup>
                            <m:sSupPr>
                              <m:ctrlPr>
                                <a:rPr lang="en-US" b="1" i="1">
                                  <a:latin typeface="Cambria Math" panose="02040503050406030204" pitchFamily="18" charset="0"/>
                                </a:rPr>
                              </m:ctrlPr>
                            </m:sSupPr>
                            <m:e>
                              <m:r>
                                <a:rPr lang="en-US" b="1" i="1">
                                  <a:latin typeface="Cambria Math" panose="02040503050406030204" pitchFamily="18" charset="0"/>
                                </a:rPr>
                                <m:t>𝐯</m:t>
                              </m:r>
                            </m:e>
                            <m:sup>
                              <m:r>
                                <a:rPr lang="en-US" b="1" i="1">
                                  <a:latin typeface="Cambria Math" panose="02040503050406030204" pitchFamily="18" charset="0"/>
                                </a:rPr>
                                <m:t>𝟐</m:t>
                              </m:r>
                            </m:sup>
                          </m:sSup>
                        </m:e>
                      </m:acc>
                      <m:r>
                        <a:rPr lang="en-US" b="1">
                          <a:latin typeface="Cambria Math" panose="02040503050406030204" pitchFamily="18" charset="0"/>
                        </a:rPr>
                        <m:t>)                                         (</m:t>
                      </m:r>
                      <m:r>
                        <a:rPr lang="en-US" b="1" i="1">
                          <a:latin typeface="Cambria Math" panose="02040503050406030204" pitchFamily="18" charset="0"/>
                        </a:rPr>
                        <m:t>𝟔</m:t>
                      </m:r>
                      <m:r>
                        <a:rPr lang="en-US" b="1">
                          <a:latin typeface="Cambria Math" panose="02040503050406030204" pitchFamily="18" charset="0"/>
                        </a:rPr>
                        <m:t>)</m:t>
                      </m:r>
                    </m:oMath>
                  </m:oMathPara>
                </a14:m>
                <a:endParaRPr lang="en-US" dirty="0"/>
              </a:p>
              <a:p>
                <a:pPr algn="r" rtl="1"/>
                <a:r>
                  <a:rPr lang="ar-EG" b="1" dirty="0"/>
                  <a:t>الكمية التي بين القوسين في المعادلة (6) تمثل متوسط طاقة حركة الجزيئات في وحدة الحجوم للغاز المثالي ويمكننا من هنا ان نستخلص نتيجة هامة ألا وهي أن ضغط الغاز المثالي يساوي عدديا ثلثي متوسط طاقة حركة الجزيئات الموجودة في وحدة الحجوم.</a:t>
                </a:r>
                <a:endParaRPr lang="en-US" dirty="0"/>
              </a:p>
              <a:p>
                <a:endParaRPr lang="en-US" dirty="0"/>
              </a:p>
            </p:txBody>
          </p:sp>
        </mc:Choice>
        <mc:Fallback xmlns="">
          <p:sp>
            <p:nvSpPr>
              <p:cNvPr id="3" name="Content Placeholder 2">
                <a:extLst>
                  <a:ext uri="{FF2B5EF4-FFF2-40B4-BE49-F238E27FC236}">
                    <a16:creationId xmlns:a16="http://schemas.microsoft.com/office/drawing/2014/main" id="{926C6942-8ED0-4189-A17C-43C670293DCF}"/>
                  </a:ext>
                </a:extLst>
              </p:cNvPr>
              <p:cNvSpPr>
                <a:spLocks noGrp="1" noRot="1" noChangeAspect="1" noMove="1" noResize="1" noEditPoints="1" noAdjustHandles="1" noChangeArrowheads="1" noChangeShapeType="1" noTextEdit="1"/>
              </p:cNvSpPr>
              <p:nvPr>
                <p:ph idx="1"/>
              </p:nvPr>
            </p:nvSpPr>
            <p:spPr>
              <a:xfrm>
                <a:off x="677334" y="383459"/>
                <a:ext cx="8596668" cy="5692876"/>
              </a:xfrm>
              <a:blipFill>
                <a:blip r:embed="rId2"/>
                <a:stretch>
                  <a:fillRect t="-642" r="-71"/>
                </a:stretch>
              </a:blipFill>
            </p:spPr>
            <p:txBody>
              <a:bodyPr/>
              <a:lstStyle/>
              <a:p>
                <a:r>
                  <a:rPr lang="en-US">
                    <a:noFill/>
                  </a:rPr>
                  <a:t> </a:t>
                </a:r>
              </a:p>
            </p:txBody>
          </p:sp>
        </mc:Fallback>
      </mc:AlternateContent>
    </p:spTree>
    <p:extLst>
      <p:ext uri="{BB962C8B-B14F-4D97-AF65-F5344CB8AC3E}">
        <p14:creationId xmlns:p14="http://schemas.microsoft.com/office/powerpoint/2010/main" val="2732198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06F72-2630-48C5-95CE-F3741E989C47}"/>
              </a:ext>
            </a:extLst>
          </p:cNvPr>
          <p:cNvSpPr>
            <a:spLocks noGrp="1"/>
          </p:cNvSpPr>
          <p:nvPr>
            <p:ph type="title"/>
          </p:nvPr>
        </p:nvSpPr>
        <p:spPr>
          <a:xfrm>
            <a:off x="677334" y="609600"/>
            <a:ext cx="8596668" cy="83574"/>
          </a:xfrm>
        </p:spPr>
        <p:txBody>
          <a:bodyPr>
            <a:normAutofit fontScale="90000"/>
          </a:bodyPr>
          <a:lstStyle/>
          <a:p>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EEB765-6698-4AD7-A772-9E23F24DA328}"/>
                  </a:ext>
                </a:extLst>
              </p:cNvPr>
              <p:cNvSpPr>
                <a:spLocks noGrp="1"/>
              </p:cNvSpPr>
              <p:nvPr>
                <p:ph idx="1"/>
              </p:nvPr>
            </p:nvSpPr>
            <p:spPr>
              <a:xfrm>
                <a:off x="677334" y="471949"/>
                <a:ext cx="8596668" cy="5569414"/>
              </a:xfrm>
            </p:spPr>
            <p:txBody>
              <a:bodyPr/>
              <a:lstStyle/>
              <a:p>
                <a:pPr algn="r" rtl="1"/>
                <a:r>
                  <a:rPr lang="ar-EG" b="1" dirty="0"/>
                  <a:t>من المعادلة(6) يمكننا حساب الجذر التربيعي لمتوسط سرعة جزيئات الغاز المثالي حيث تعطى بالعلاقة</a:t>
                </a:r>
                <a:endParaRPr lang="en-US" dirty="0"/>
              </a:p>
              <a:p>
                <a:pPr marL="0" indent="0" rtl="1">
                  <a:buNone/>
                </a:pPr>
                <a14:m>
                  <m:oMathPara xmlns:m="http://schemas.openxmlformats.org/officeDocument/2006/math">
                    <m:oMathParaPr>
                      <m:jc m:val="centerGroup"/>
                    </m:oMathParaPr>
                    <m:oMath xmlns:m="http://schemas.openxmlformats.org/officeDocument/2006/math">
                      <m:acc>
                        <m:accPr>
                          <m:chr m:val="⃡"/>
                          <m:ctrlPr>
                            <a:rPr lang="en-US" b="1" i="1">
                              <a:latin typeface="Cambria Math" panose="02040503050406030204" pitchFamily="18" charset="0"/>
                            </a:rPr>
                          </m:ctrlPr>
                        </m:accPr>
                        <m:e>
                          <m:acc>
                            <m:accPr>
                              <m:chr m:val="⃡"/>
                              <m:ctrlPr>
                                <a:rPr lang="en-US" b="1" i="1">
                                  <a:latin typeface="Cambria Math" panose="02040503050406030204" pitchFamily="18" charset="0"/>
                                </a:rPr>
                              </m:ctrlPr>
                            </m:accPr>
                            <m:e>
                              <m:r>
                                <a:rPr lang="en-US" b="1" i="1">
                                  <a:latin typeface="Cambria Math" panose="02040503050406030204" pitchFamily="18" charset="0"/>
                                </a:rPr>
                                <m:t>𝐯</m:t>
                              </m:r>
                            </m:e>
                          </m:acc>
                        </m:e>
                      </m:acc>
                      <m:r>
                        <a:rPr lang="en-US" b="1">
                          <a:latin typeface="Cambria Math" panose="02040503050406030204" pitchFamily="18" charset="0"/>
                        </a:rPr>
                        <m:t>=</m:t>
                      </m:r>
                      <m:rad>
                        <m:radPr>
                          <m:degHide m:val="on"/>
                          <m:ctrlPr>
                            <a:rPr lang="en-US" b="1" i="1">
                              <a:latin typeface="Cambria Math" panose="02040503050406030204" pitchFamily="18" charset="0"/>
                            </a:rPr>
                          </m:ctrlPr>
                        </m:radPr>
                        <m:deg/>
                        <m:e>
                          <m:acc>
                            <m:accPr>
                              <m:chr m:val="̅"/>
                              <m:ctrlPr>
                                <a:rPr lang="en-US" b="1" i="1">
                                  <a:latin typeface="Cambria Math" panose="02040503050406030204" pitchFamily="18" charset="0"/>
                                </a:rPr>
                              </m:ctrlPr>
                            </m:accPr>
                            <m:e>
                              <m:sSup>
                                <m:sSupPr>
                                  <m:ctrlPr>
                                    <a:rPr lang="en-US" b="1" i="1">
                                      <a:latin typeface="Cambria Math" panose="02040503050406030204" pitchFamily="18" charset="0"/>
                                    </a:rPr>
                                  </m:ctrlPr>
                                </m:sSupPr>
                                <m:e>
                                  <m:r>
                                    <a:rPr lang="en-US" b="1" i="1">
                                      <a:latin typeface="Cambria Math" panose="02040503050406030204" pitchFamily="18" charset="0"/>
                                    </a:rPr>
                                    <m:t>𝐯</m:t>
                                  </m:r>
                                </m:e>
                                <m:sup>
                                  <m:r>
                                    <a:rPr lang="en-US" b="1" i="1">
                                      <a:latin typeface="Cambria Math" panose="02040503050406030204" pitchFamily="18" charset="0"/>
                                    </a:rPr>
                                    <m:t>𝟐</m:t>
                                  </m:r>
                                </m:sup>
                              </m:sSup>
                            </m:e>
                          </m:acc>
                        </m:e>
                      </m:rad>
                      <m:r>
                        <a:rPr lang="en-US" b="1">
                          <a:latin typeface="Cambria Math" panose="02040503050406030204" pitchFamily="18" charset="0"/>
                        </a:rPr>
                        <m:t>=</m:t>
                      </m:r>
                      <m:rad>
                        <m:radPr>
                          <m:degHide m:val="on"/>
                          <m:ctrlPr>
                            <a:rPr lang="en-US" b="1" i="1">
                              <a:latin typeface="Cambria Math" panose="02040503050406030204" pitchFamily="18" charset="0"/>
                            </a:rPr>
                          </m:ctrlPr>
                        </m:radPr>
                        <m:deg/>
                        <m:e>
                          <m:f>
                            <m:fPr>
                              <m:ctrlPr>
                                <a:rPr lang="en-US" b="1" i="1">
                                  <a:latin typeface="Cambria Math" panose="02040503050406030204" pitchFamily="18" charset="0"/>
                                </a:rPr>
                              </m:ctrlPr>
                            </m:fPr>
                            <m:num>
                              <m:r>
                                <a:rPr lang="en-US" b="1" i="1">
                                  <a:latin typeface="Cambria Math" panose="02040503050406030204" pitchFamily="18" charset="0"/>
                                </a:rPr>
                                <m:t>𝟑𝐏</m:t>
                              </m:r>
                            </m:num>
                            <m:den>
                              <m:r>
                                <a:rPr lang="en-US" b="1" i="1">
                                  <a:latin typeface="Cambria Math" panose="02040503050406030204" pitchFamily="18" charset="0"/>
                                </a:rPr>
                                <m:t>𝛒</m:t>
                              </m:r>
                            </m:den>
                          </m:f>
                        </m:e>
                      </m:rad>
                      <m:r>
                        <a:rPr lang="en-US" b="1" i="1" smtClean="0">
                          <a:latin typeface="Cambria Math" panose="02040503050406030204" pitchFamily="18" charset="0"/>
                        </a:rPr>
                        <m:t>                     </m:t>
                      </m:r>
                      <m:d>
                        <m:dPr>
                          <m:ctrlPr>
                            <a:rPr lang="en-US" b="1" i="1">
                              <a:latin typeface="Cambria Math" panose="02040503050406030204" pitchFamily="18" charset="0"/>
                            </a:rPr>
                          </m:ctrlPr>
                        </m:dPr>
                        <m:e>
                          <m:r>
                            <a:rPr lang="en-US" b="1" i="1">
                              <a:latin typeface="Cambria Math" panose="02040503050406030204" pitchFamily="18" charset="0"/>
                            </a:rPr>
                            <m:t>𝟕</m:t>
                          </m:r>
                        </m:e>
                      </m:d>
                    </m:oMath>
                  </m:oMathPara>
                </a14:m>
                <a:endParaRPr lang="en-US" dirty="0"/>
              </a:p>
              <a:p>
                <a:pPr algn="r" rtl="1"/>
                <a:r>
                  <a:rPr lang="ar-EG" b="1" dirty="0"/>
                  <a:t>مثال(1): أوجد الجذر التربيعي لمتوسط سرعة جزيئات غاز الهيدروجين عند معدل الضغط ودرجة الحرارة حيث تكون كثافته </a:t>
                </a:r>
                <a:r>
                  <a:rPr lang="en-US" b="1" dirty="0"/>
                  <a:t>8.99x10</a:t>
                </a:r>
                <a:r>
                  <a:rPr lang="en-US" b="1" baseline="30000" dirty="0"/>
                  <a:t>-2</a:t>
                </a:r>
                <a:r>
                  <a:rPr lang="en-US" b="1" dirty="0"/>
                  <a:t>Kg/m</a:t>
                </a:r>
                <a:r>
                  <a:rPr lang="en-US" b="1" baseline="30000" dirty="0"/>
                  <a:t>3</a:t>
                </a:r>
                <a:r>
                  <a:rPr lang="ar-EG" b="1" dirty="0"/>
                  <a:t>.</a:t>
                </a:r>
                <a:endParaRPr lang="en-US" dirty="0"/>
              </a:p>
              <a:p>
                <a:pPr marL="0" indent="0">
                  <a:buNone/>
                </a:pPr>
                <a14:m>
                  <m:oMathPara xmlns:m="http://schemas.openxmlformats.org/officeDocument/2006/math">
                    <m:oMathParaPr>
                      <m:jc m:val="centerGroup"/>
                    </m:oMathParaPr>
                    <m:oMath xmlns:m="http://schemas.openxmlformats.org/officeDocument/2006/math">
                      <m:acc>
                        <m:accPr>
                          <m:chr m:val="⃡"/>
                          <m:ctrlPr>
                            <a:rPr lang="en-US" b="1" i="1">
                              <a:latin typeface="Cambria Math" panose="02040503050406030204" pitchFamily="18" charset="0"/>
                            </a:rPr>
                          </m:ctrlPr>
                        </m:accPr>
                        <m:e>
                          <m:acc>
                            <m:accPr>
                              <m:chr m:val="⃡"/>
                              <m:ctrlPr>
                                <a:rPr lang="en-US" b="1" i="1">
                                  <a:latin typeface="Cambria Math" panose="02040503050406030204" pitchFamily="18" charset="0"/>
                                </a:rPr>
                              </m:ctrlPr>
                            </m:accPr>
                            <m:e>
                              <m:r>
                                <a:rPr lang="en-US" b="1" i="1">
                                  <a:latin typeface="Cambria Math" panose="02040503050406030204" pitchFamily="18" charset="0"/>
                                </a:rPr>
                                <m:t>𝐯</m:t>
                              </m:r>
                            </m:e>
                          </m:acc>
                        </m:e>
                      </m:acc>
                      <m:r>
                        <a:rPr lang="en-US" b="1">
                          <a:latin typeface="Cambria Math" panose="02040503050406030204" pitchFamily="18" charset="0"/>
                        </a:rPr>
                        <m:t>=</m:t>
                      </m:r>
                      <m:rad>
                        <m:radPr>
                          <m:degHide m:val="on"/>
                          <m:ctrlPr>
                            <a:rPr lang="en-US" b="1" i="1">
                              <a:latin typeface="Cambria Math" panose="02040503050406030204" pitchFamily="18" charset="0"/>
                            </a:rPr>
                          </m:ctrlPr>
                        </m:radPr>
                        <m:deg/>
                        <m:e>
                          <m:acc>
                            <m:accPr>
                              <m:chr m:val="̅"/>
                              <m:ctrlPr>
                                <a:rPr lang="en-US" b="1" i="1">
                                  <a:latin typeface="Cambria Math" panose="02040503050406030204" pitchFamily="18" charset="0"/>
                                </a:rPr>
                              </m:ctrlPr>
                            </m:accPr>
                            <m:e>
                              <m:sSup>
                                <m:sSupPr>
                                  <m:ctrlPr>
                                    <a:rPr lang="en-US" b="1" i="1">
                                      <a:latin typeface="Cambria Math" panose="02040503050406030204" pitchFamily="18" charset="0"/>
                                    </a:rPr>
                                  </m:ctrlPr>
                                </m:sSupPr>
                                <m:e>
                                  <m:r>
                                    <a:rPr lang="en-US" b="1" i="1">
                                      <a:latin typeface="Cambria Math" panose="02040503050406030204" pitchFamily="18" charset="0"/>
                                    </a:rPr>
                                    <m:t>𝐯</m:t>
                                  </m:r>
                                </m:e>
                                <m:sup>
                                  <m:r>
                                    <a:rPr lang="en-US" b="1" i="1">
                                      <a:latin typeface="Cambria Math" panose="02040503050406030204" pitchFamily="18" charset="0"/>
                                    </a:rPr>
                                    <m:t>𝟐</m:t>
                                  </m:r>
                                </m:sup>
                              </m:sSup>
                            </m:e>
                          </m:acc>
                        </m:e>
                      </m:rad>
                      <m:r>
                        <a:rPr lang="en-US" b="1">
                          <a:latin typeface="Cambria Math" panose="02040503050406030204" pitchFamily="18" charset="0"/>
                        </a:rPr>
                        <m:t>=</m:t>
                      </m:r>
                      <m:rad>
                        <m:radPr>
                          <m:degHide m:val="on"/>
                          <m:ctrlPr>
                            <a:rPr lang="en-US" b="1" i="1">
                              <a:latin typeface="Cambria Math" panose="02040503050406030204" pitchFamily="18" charset="0"/>
                            </a:rPr>
                          </m:ctrlPr>
                        </m:radPr>
                        <m:deg/>
                        <m:e>
                          <m:f>
                            <m:fPr>
                              <m:ctrlPr>
                                <a:rPr lang="en-US" b="1" i="1">
                                  <a:latin typeface="Cambria Math" panose="02040503050406030204" pitchFamily="18" charset="0"/>
                                </a:rPr>
                              </m:ctrlPr>
                            </m:fPr>
                            <m:num>
                              <m:r>
                                <a:rPr lang="en-US" b="1" i="1">
                                  <a:latin typeface="Cambria Math" panose="02040503050406030204" pitchFamily="18" charset="0"/>
                                </a:rPr>
                                <m:t>𝟑𝐏</m:t>
                              </m:r>
                            </m:num>
                            <m:den>
                              <m:r>
                                <a:rPr lang="en-US" b="1" i="1">
                                  <a:latin typeface="Cambria Math" panose="02040503050406030204" pitchFamily="18" charset="0"/>
                                </a:rPr>
                                <m:t>𝛒</m:t>
                              </m:r>
                            </m:den>
                          </m:f>
                        </m:e>
                      </m:rad>
                      <m:r>
                        <a:rPr lang="en-US" b="1">
                          <a:latin typeface="Cambria Math" panose="02040503050406030204" pitchFamily="18" charset="0"/>
                        </a:rPr>
                        <m:t>=</m:t>
                      </m:r>
                      <m:sSup>
                        <m:sSupPr>
                          <m:ctrlPr>
                            <a:rPr lang="en-US" b="1" i="1">
                              <a:latin typeface="Cambria Math" panose="02040503050406030204" pitchFamily="18" charset="0"/>
                            </a:rPr>
                          </m:ctrlPr>
                        </m:sSupPr>
                        <m:e>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𝟑𝐱𝟕𝟔𝐱𝟏𝟑</m:t>
                              </m:r>
                              <m:r>
                                <a:rPr lang="en-US" b="1">
                                  <a:latin typeface="Cambria Math" panose="02040503050406030204" pitchFamily="18" charset="0"/>
                                </a:rPr>
                                <m:t>.</m:t>
                              </m:r>
                              <m:r>
                                <a:rPr lang="en-US" b="1" i="1">
                                  <a:latin typeface="Cambria Math" panose="02040503050406030204" pitchFamily="18" charset="0"/>
                                </a:rPr>
                                <m:t>𝟔𝐱𝟗𝟖𝟎</m:t>
                              </m:r>
                            </m:num>
                            <m:den>
                              <m:r>
                                <a:rPr lang="en-US" b="1" i="1">
                                  <a:latin typeface="Cambria Math" panose="02040503050406030204" pitchFamily="18" charset="0"/>
                                </a:rPr>
                                <m:t>𝟖</m:t>
                              </m:r>
                              <m:r>
                                <a:rPr lang="en-US" b="1">
                                  <a:latin typeface="Cambria Math" panose="02040503050406030204" pitchFamily="18" charset="0"/>
                                </a:rPr>
                                <m:t>.</m:t>
                              </m:r>
                              <m:r>
                                <a:rPr lang="en-US" b="1" i="1">
                                  <a:latin typeface="Cambria Math" panose="02040503050406030204" pitchFamily="18" charset="0"/>
                                </a:rPr>
                                <m:t>𝟗𝟗𝐱</m:t>
                              </m:r>
                              <m:sSup>
                                <m:sSupPr>
                                  <m:ctrlPr>
                                    <a:rPr lang="en-US" b="1" i="1">
                                      <a:latin typeface="Cambria Math" panose="02040503050406030204" pitchFamily="18" charset="0"/>
                                    </a:rPr>
                                  </m:ctrlPr>
                                </m:sSupPr>
                                <m:e>
                                  <m:r>
                                    <a:rPr lang="en-US" b="1" i="1">
                                      <a:latin typeface="Cambria Math" panose="02040503050406030204" pitchFamily="18" charset="0"/>
                                    </a:rPr>
                                    <m:t>𝟏𝟎</m:t>
                                  </m:r>
                                </m:e>
                                <m:sup>
                                  <m:r>
                                    <a:rPr lang="en-US" b="1" i="1">
                                      <a:latin typeface="Cambria Math" panose="02040503050406030204" pitchFamily="18" charset="0"/>
                                    </a:rPr>
                                    <m:t>−</m:t>
                                  </m:r>
                                  <m:r>
                                    <a:rPr lang="en-US" b="1" i="1">
                                      <a:latin typeface="Cambria Math" panose="02040503050406030204" pitchFamily="18" charset="0"/>
                                    </a:rPr>
                                    <m:t>𝟐</m:t>
                                  </m:r>
                                </m:sup>
                              </m:sSup>
                              <m:r>
                                <a:rPr lang="en-US" b="1" i="1">
                                  <a:latin typeface="Cambria Math" panose="02040503050406030204" pitchFamily="18" charset="0"/>
                                </a:rPr>
                                <m:t>𝐱</m:t>
                              </m:r>
                              <m:sSup>
                                <m:sSupPr>
                                  <m:ctrlPr>
                                    <a:rPr lang="en-US" b="1" i="1">
                                      <a:latin typeface="Cambria Math" panose="02040503050406030204" pitchFamily="18" charset="0"/>
                                    </a:rPr>
                                  </m:ctrlPr>
                                </m:sSupPr>
                                <m:e>
                                  <m:r>
                                    <a:rPr lang="en-US" b="1" i="1">
                                      <a:latin typeface="Cambria Math" panose="02040503050406030204" pitchFamily="18" charset="0"/>
                                    </a:rPr>
                                    <m:t>𝟏𝟎</m:t>
                                  </m:r>
                                </m:e>
                                <m:sup>
                                  <m:r>
                                    <a:rPr lang="en-US" b="1" i="1">
                                      <a:latin typeface="Cambria Math" panose="02040503050406030204" pitchFamily="18" charset="0"/>
                                    </a:rPr>
                                    <m:t>𝟑</m:t>
                                  </m:r>
                                </m:sup>
                              </m:sSup>
                              <m:r>
                                <a:rPr lang="en-US" b="1" i="1">
                                  <a:latin typeface="Cambria Math" panose="02040503050406030204" pitchFamily="18" charset="0"/>
                                </a:rPr>
                                <m:t>𝐱</m:t>
                              </m:r>
                              <m:sSup>
                                <m:sSupPr>
                                  <m:ctrlPr>
                                    <a:rPr lang="en-US" b="1" i="1">
                                      <a:latin typeface="Cambria Math" panose="02040503050406030204" pitchFamily="18" charset="0"/>
                                    </a:rPr>
                                  </m:ctrlPr>
                                </m:sSupPr>
                                <m:e>
                                  <m:r>
                                    <a:rPr lang="en-US" b="1" i="1">
                                      <a:latin typeface="Cambria Math" panose="02040503050406030204" pitchFamily="18" charset="0"/>
                                    </a:rPr>
                                    <m:t>𝟏𝟎</m:t>
                                  </m:r>
                                </m:e>
                                <m:sup>
                                  <m:r>
                                    <a:rPr lang="en-US" b="1" i="1">
                                      <a:latin typeface="Cambria Math" panose="02040503050406030204" pitchFamily="18" charset="0"/>
                                    </a:rPr>
                                    <m:t>−</m:t>
                                  </m:r>
                                  <m:r>
                                    <a:rPr lang="en-US" b="1" i="1">
                                      <a:latin typeface="Cambria Math" panose="02040503050406030204" pitchFamily="18" charset="0"/>
                                    </a:rPr>
                                    <m:t>𝟔</m:t>
                                  </m:r>
                                </m:sup>
                              </m:sSup>
                            </m:den>
                          </m:f>
                          <m:r>
                            <a:rPr lang="en-US" b="1">
                              <a:latin typeface="Cambria Math" panose="02040503050406030204" pitchFamily="18" charset="0"/>
                            </a:rPr>
                            <m:t>)</m:t>
                          </m:r>
                        </m:e>
                        <m:sup>
                          <m:r>
                            <a:rPr lang="en-US" b="1" i="1">
                              <a:latin typeface="Cambria Math" panose="02040503050406030204" pitchFamily="18" charset="0"/>
                            </a:rPr>
                            <m:t>𝟏</m:t>
                          </m:r>
                          <m:r>
                            <a:rPr lang="en-US" b="1">
                              <a:latin typeface="Cambria Math" panose="02040503050406030204" pitchFamily="18" charset="0"/>
                            </a:rPr>
                            <m:t>/</m:t>
                          </m:r>
                          <m:r>
                            <a:rPr lang="en-US" b="1" i="1">
                              <a:latin typeface="Cambria Math" panose="02040503050406030204" pitchFamily="18" charset="0"/>
                            </a:rPr>
                            <m:t>𝟐</m:t>
                          </m:r>
                        </m:sup>
                      </m:sSup>
                      <m:r>
                        <a:rPr lang="en-US" b="1">
                          <a:latin typeface="Cambria Math" panose="02040503050406030204" pitchFamily="18" charset="0"/>
                        </a:rPr>
                        <m:t>=</m:t>
                      </m:r>
                      <m:r>
                        <a:rPr lang="en-US" b="1" i="1">
                          <a:latin typeface="Cambria Math" panose="02040503050406030204" pitchFamily="18" charset="0"/>
                        </a:rPr>
                        <m:t>𝟏</m:t>
                      </m:r>
                      <m:r>
                        <a:rPr lang="en-US" b="1">
                          <a:latin typeface="Cambria Math" panose="02040503050406030204" pitchFamily="18" charset="0"/>
                        </a:rPr>
                        <m:t>.</m:t>
                      </m:r>
                      <m:r>
                        <a:rPr lang="en-US" b="1" i="1">
                          <a:latin typeface="Cambria Math" panose="02040503050406030204" pitchFamily="18" charset="0"/>
                        </a:rPr>
                        <m:t>𝟖𝟑𝟗𝐱</m:t>
                      </m:r>
                      <m:sSup>
                        <m:sSupPr>
                          <m:ctrlPr>
                            <a:rPr lang="en-US" b="1" i="1">
                              <a:latin typeface="Cambria Math" panose="02040503050406030204" pitchFamily="18" charset="0"/>
                            </a:rPr>
                          </m:ctrlPr>
                        </m:sSupPr>
                        <m:e>
                          <m:r>
                            <a:rPr lang="en-US" b="1" i="1">
                              <a:latin typeface="Cambria Math" panose="02040503050406030204" pitchFamily="18" charset="0"/>
                            </a:rPr>
                            <m:t>𝟏𝟎</m:t>
                          </m:r>
                        </m:e>
                        <m:sup>
                          <m:r>
                            <a:rPr lang="en-US" b="1" i="1">
                              <a:latin typeface="Cambria Math" panose="02040503050406030204" pitchFamily="18" charset="0"/>
                            </a:rPr>
                            <m:t>𝟓</m:t>
                          </m:r>
                        </m:sup>
                      </m:sSup>
                      <m:r>
                        <a:rPr lang="en-US" b="1" i="1">
                          <a:latin typeface="Cambria Math" panose="02040503050406030204" pitchFamily="18" charset="0"/>
                        </a:rPr>
                        <m:t>𝐜𝐦</m:t>
                      </m:r>
                      <m:r>
                        <a:rPr lang="en-US" b="1">
                          <a:latin typeface="Cambria Math" panose="02040503050406030204" pitchFamily="18" charset="0"/>
                        </a:rPr>
                        <m:t>/</m:t>
                      </m:r>
                      <m:r>
                        <a:rPr lang="en-US" b="1" i="1">
                          <a:latin typeface="Cambria Math" panose="02040503050406030204" pitchFamily="18" charset="0"/>
                        </a:rPr>
                        <m:t>𝐬𝐞𝐜</m:t>
                      </m:r>
                    </m:oMath>
                  </m:oMathPara>
                </a14:m>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23EEB765-6698-4AD7-A772-9E23F24DA328}"/>
                  </a:ext>
                </a:extLst>
              </p:cNvPr>
              <p:cNvSpPr>
                <a:spLocks noGrp="1" noRot="1" noChangeAspect="1" noMove="1" noResize="1" noEditPoints="1" noAdjustHandles="1" noChangeArrowheads="1" noChangeShapeType="1" noTextEdit="1"/>
              </p:cNvSpPr>
              <p:nvPr>
                <p:ph idx="1"/>
              </p:nvPr>
            </p:nvSpPr>
            <p:spPr>
              <a:xfrm>
                <a:off x="677334" y="471949"/>
                <a:ext cx="8596668" cy="5569414"/>
              </a:xfrm>
              <a:blipFill>
                <a:blip r:embed="rId2"/>
                <a:stretch>
                  <a:fillRect t="-547" r="-284"/>
                </a:stretch>
              </a:blipFill>
            </p:spPr>
            <p:txBody>
              <a:bodyPr/>
              <a:lstStyle/>
              <a:p>
                <a:r>
                  <a:rPr lang="en-US">
                    <a:noFill/>
                  </a:rPr>
                  <a:t> </a:t>
                </a:r>
              </a:p>
            </p:txBody>
          </p:sp>
        </mc:Fallback>
      </mc:AlternateContent>
    </p:spTree>
    <p:extLst>
      <p:ext uri="{BB962C8B-B14F-4D97-AF65-F5344CB8AC3E}">
        <p14:creationId xmlns:p14="http://schemas.microsoft.com/office/powerpoint/2010/main" val="1366872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7EBFA-977E-4E43-865B-D0939A4F0847}"/>
              </a:ext>
            </a:extLst>
          </p:cNvPr>
          <p:cNvSpPr>
            <a:spLocks noGrp="1"/>
          </p:cNvSpPr>
          <p:nvPr>
            <p:ph type="title"/>
          </p:nvPr>
        </p:nvSpPr>
        <p:spPr>
          <a:xfrm>
            <a:off x="677334" y="609600"/>
            <a:ext cx="8596668" cy="894735"/>
          </a:xfrm>
        </p:spPr>
        <p:txBody>
          <a:bodyPr>
            <a:normAutofit fontScale="90000"/>
          </a:bodyPr>
          <a:lstStyle/>
          <a:p>
            <a:pPr algn="ctr"/>
            <a:r>
              <a:rPr lang="ar-EG" b="1" dirty="0"/>
              <a:t>القانون العام للغازات المثالية</a:t>
            </a:r>
            <a:br>
              <a:rPr lang="en-US" dirty="0"/>
            </a:br>
            <a:endParaRPr lang="en-US" dirty="0"/>
          </a:p>
        </p:txBody>
      </p:sp>
      <p:sp>
        <p:nvSpPr>
          <p:cNvPr id="3" name="Content Placeholder 2">
            <a:extLst>
              <a:ext uri="{FF2B5EF4-FFF2-40B4-BE49-F238E27FC236}">
                <a16:creationId xmlns:a16="http://schemas.microsoft.com/office/drawing/2014/main" id="{0485B11E-56FB-4A56-867E-EF7B2BA9BD8D}"/>
              </a:ext>
            </a:extLst>
          </p:cNvPr>
          <p:cNvSpPr>
            <a:spLocks noGrp="1"/>
          </p:cNvSpPr>
          <p:nvPr>
            <p:ph idx="1"/>
          </p:nvPr>
        </p:nvSpPr>
        <p:spPr>
          <a:xfrm>
            <a:off x="677334" y="1356852"/>
            <a:ext cx="8596668" cy="4891547"/>
          </a:xfrm>
        </p:spPr>
        <p:txBody>
          <a:bodyPr>
            <a:normAutofit fontScale="77500" lnSpcReduction="20000"/>
          </a:bodyPr>
          <a:lstStyle/>
          <a:p>
            <a:pPr algn="r" rtl="1"/>
            <a:r>
              <a:rPr lang="ar-EG" b="1" dirty="0"/>
              <a:t>من الفرض السابع من فروض نظرية الحركة للغازات المثالية نجد أن طاقة الحركة تتناسب طرديا مع درجة حرارة الغاز المطلقة أي ان</a:t>
            </a:r>
            <a:endParaRPr lang="en-US" dirty="0"/>
          </a:p>
          <a:p>
            <a:pPr marL="0" indent="0" algn="ctr" rtl="1">
              <a:buNone/>
            </a:pPr>
            <a:r>
              <a:rPr lang="en-US" b="1" dirty="0"/>
              <a:t>K.E=CT</a:t>
            </a:r>
            <a:endParaRPr lang="en-US" dirty="0"/>
          </a:p>
          <a:p>
            <a:pPr algn="r" rtl="1"/>
            <a:r>
              <a:rPr lang="ar-EG" b="1" dirty="0"/>
              <a:t>وبالتالي </a:t>
            </a:r>
            <a:r>
              <a:rPr lang="ar-EG" b="1" dirty="0" err="1"/>
              <a:t>يمككنا</a:t>
            </a:r>
            <a:r>
              <a:rPr lang="ar-EG" b="1" dirty="0"/>
              <a:t> الحصول على المعادلة الآتية من المعادلة(6)</a:t>
            </a:r>
            <a:endParaRPr lang="en-US" dirty="0"/>
          </a:p>
          <a:p>
            <a:pPr marL="0" indent="0" algn="ctr" rtl="1">
              <a:buNone/>
            </a:pPr>
            <a:r>
              <a:rPr lang="en-US" b="1" dirty="0"/>
              <a:t>PV=2/3 NCT</a:t>
            </a:r>
            <a:endParaRPr lang="en-US" dirty="0"/>
          </a:p>
          <a:p>
            <a:pPr algn="r" rtl="1"/>
            <a:r>
              <a:rPr lang="ar-EG" b="1" dirty="0"/>
              <a:t>لكن وجد ان الثابت</a:t>
            </a:r>
            <a:r>
              <a:rPr lang="en-US" b="1" dirty="0"/>
              <a:t> = 3/2K C</a:t>
            </a:r>
            <a:r>
              <a:rPr lang="ar-EG" b="1" dirty="0"/>
              <a:t> حيث  </a:t>
            </a:r>
            <a:r>
              <a:rPr lang="en-US" b="1" dirty="0"/>
              <a:t>K</a:t>
            </a:r>
            <a:r>
              <a:rPr lang="ar-EG" b="1" dirty="0"/>
              <a:t> هو ثابت </a:t>
            </a:r>
            <a:r>
              <a:rPr lang="ar-EG" b="1" dirty="0" err="1"/>
              <a:t>بولتزمان</a:t>
            </a:r>
            <a:r>
              <a:rPr lang="ar-EG" b="1" dirty="0"/>
              <a:t> ويساوي </a:t>
            </a:r>
            <a:r>
              <a:rPr lang="en-US" b="1" dirty="0"/>
              <a:t>1.38x10</a:t>
            </a:r>
            <a:r>
              <a:rPr lang="en-US" b="1" baseline="30000" dirty="0"/>
              <a:t>-23</a:t>
            </a:r>
            <a:r>
              <a:rPr lang="en-US" b="1" dirty="0"/>
              <a:t>J/K</a:t>
            </a:r>
            <a:r>
              <a:rPr lang="ar-EG" b="1" dirty="0"/>
              <a:t> وبالتالي فإن</a:t>
            </a:r>
            <a:endParaRPr lang="en-US" dirty="0"/>
          </a:p>
          <a:p>
            <a:pPr marL="0" indent="0" algn="ctr" rtl="1">
              <a:buNone/>
            </a:pPr>
            <a:r>
              <a:rPr lang="en-US" b="1" dirty="0"/>
              <a:t>PV=NKT</a:t>
            </a:r>
            <a:endParaRPr lang="en-US" dirty="0"/>
          </a:p>
          <a:p>
            <a:pPr algn="r" rtl="1"/>
            <a:r>
              <a:rPr lang="ar-EG" b="1" dirty="0"/>
              <a:t>وإذا كانت كمية الغاز التي لدينا تمثل واحد جرام جزيئي(</a:t>
            </a:r>
            <a:r>
              <a:rPr lang="en-US" b="1" dirty="0"/>
              <a:t>1 mole</a:t>
            </a:r>
            <a:r>
              <a:rPr lang="ar-EG" b="1" dirty="0"/>
              <a:t>) فإن </a:t>
            </a:r>
            <a:r>
              <a:rPr lang="en-US" b="1" dirty="0"/>
              <a:t>N</a:t>
            </a:r>
            <a:r>
              <a:rPr lang="ar-EG" b="1" dirty="0"/>
              <a:t> تساوي عدد أفوجادرو </a:t>
            </a:r>
            <a:r>
              <a:rPr lang="en-US" b="1" dirty="0"/>
              <a:t>N</a:t>
            </a:r>
            <a:r>
              <a:rPr lang="en-US" b="1" baseline="-25000" dirty="0"/>
              <a:t>A</a:t>
            </a:r>
            <a:r>
              <a:rPr lang="ar-EG" b="1" dirty="0"/>
              <a:t> والذي يساوي </a:t>
            </a:r>
            <a:r>
              <a:rPr lang="en-US" b="1" dirty="0"/>
              <a:t>6.02x10</a:t>
            </a:r>
            <a:r>
              <a:rPr lang="en-US" b="1" baseline="30000" dirty="0"/>
              <a:t>23</a:t>
            </a:r>
            <a:r>
              <a:rPr lang="ar-EG" b="1" dirty="0"/>
              <a:t> ومن ثم فإن المعادلة الأخيرة تصبح</a:t>
            </a:r>
            <a:endParaRPr lang="en-US" dirty="0"/>
          </a:p>
          <a:p>
            <a:pPr marL="0" indent="0" algn="ctr" rtl="1">
              <a:buNone/>
            </a:pPr>
            <a:r>
              <a:rPr lang="en-US" b="1" dirty="0"/>
              <a:t>PV=N</a:t>
            </a:r>
            <a:r>
              <a:rPr lang="en-US" b="1" baseline="-25000" dirty="0"/>
              <a:t>A</a:t>
            </a:r>
            <a:r>
              <a:rPr lang="en-US" b="1" dirty="0"/>
              <a:t>KT</a:t>
            </a:r>
            <a:endParaRPr lang="en-US" dirty="0"/>
          </a:p>
          <a:p>
            <a:pPr algn="r" rtl="1"/>
            <a:r>
              <a:rPr lang="ar-EG" b="1" dirty="0"/>
              <a:t>وحيث أن </a:t>
            </a:r>
            <a:r>
              <a:rPr lang="en-US" b="1" dirty="0"/>
              <a:t>N</a:t>
            </a:r>
            <a:r>
              <a:rPr lang="en-US" b="1" baseline="-25000" dirty="0"/>
              <a:t>A</a:t>
            </a:r>
            <a:r>
              <a:rPr lang="ar-EG" b="1" dirty="0"/>
              <a:t> ثابت عالمي وكذلك </a:t>
            </a:r>
            <a:r>
              <a:rPr lang="en-US" b="1" dirty="0"/>
              <a:t>K </a:t>
            </a:r>
            <a:r>
              <a:rPr lang="ar-EG" b="1" dirty="0"/>
              <a:t> ثابت عالمي أيضا فإن حاصل ضربهما هو ايضا ثابت عالمي يسمى </a:t>
            </a:r>
            <a:r>
              <a:rPr lang="ar-EG" b="1" dirty="0" err="1"/>
              <a:t>بالثالبت</a:t>
            </a:r>
            <a:r>
              <a:rPr lang="ar-EG" b="1" dirty="0"/>
              <a:t> العام للغازات ويرمز له بالرمز </a:t>
            </a:r>
            <a:r>
              <a:rPr lang="en-US" b="1" dirty="0"/>
              <a:t> R</a:t>
            </a:r>
            <a:r>
              <a:rPr lang="ar-EG" b="1" dirty="0"/>
              <a:t> وقيمته </a:t>
            </a:r>
            <a:r>
              <a:rPr lang="en-US" b="1" dirty="0"/>
              <a:t>8.31J/</a:t>
            </a:r>
            <a:r>
              <a:rPr lang="en-US" b="1" dirty="0" err="1"/>
              <a:t>mole.K</a:t>
            </a:r>
            <a:r>
              <a:rPr lang="ar-EG" b="1" dirty="0"/>
              <a:t> ومن ثم تصير المعادلة الأخيرة إلى الصورة</a:t>
            </a:r>
            <a:endParaRPr lang="en-US" dirty="0"/>
          </a:p>
          <a:p>
            <a:pPr marL="0" indent="0" algn="ctr" rtl="1">
              <a:buNone/>
            </a:pPr>
            <a:r>
              <a:rPr lang="en-US" b="1" dirty="0"/>
              <a:t>PV=RT</a:t>
            </a:r>
            <a:endParaRPr lang="en-US" dirty="0"/>
          </a:p>
          <a:p>
            <a:pPr algn="r" rtl="1"/>
            <a:r>
              <a:rPr lang="ar-EG" b="1" dirty="0"/>
              <a:t>وهذا هو القانون العام للغازات المثالية بالنسبة لواحد جرام جزيئي واذا كان عندنا </a:t>
            </a:r>
            <a:r>
              <a:rPr lang="en-US" b="1" dirty="0"/>
              <a:t> n </a:t>
            </a:r>
            <a:r>
              <a:rPr lang="ar-EG" b="1" dirty="0"/>
              <a:t> جرام جزيئي فإن</a:t>
            </a:r>
            <a:endParaRPr lang="en-US" dirty="0"/>
          </a:p>
          <a:p>
            <a:pPr marL="0" indent="0" algn="ctr" rtl="1">
              <a:buNone/>
            </a:pPr>
            <a:r>
              <a:rPr lang="en-US" b="1" dirty="0"/>
              <a:t>PV=</a:t>
            </a:r>
            <a:r>
              <a:rPr lang="en-US" b="1" dirty="0" err="1"/>
              <a:t>nRT</a:t>
            </a:r>
            <a:r>
              <a:rPr lang="en-US" b="1" dirty="0"/>
              <a:t>=M/µRT           (8)</a:t>
            </a:r>
            <a:endParaRPr lang="en-US" dirty="0"/>
          </a:p>
          <a:p>
            <a:pPr algn="r" rtl="1"/>
            <a:r>
              <a:rPr lang="ar-EG" b="1" dirty="0"/>
              <a:t>حيث </a:t>
            </a:r>
            <a:r>
              <a:rPr lang="en-US" b="1" dirty="0"/>
              <a:t>M</a:t>
            </a:r>
            <a:r>
              <a:rPr lang="ar-EG" b="1" dirty="0"/>
              <a:t> كتلة الغاز , µ الوزن الجزيئي للغاز.</a:t>
            </a:r>
            <a:endParaRPr lang="en-US" dirty="0"/>
          </a:p>
          <a:p>
            <a:endParaRPr lang="en-US" dirty="0"/>
          </a:p>
        </p:txBody>
      </p:sp>
    </p:spTree>
    <p:extLst>
      <p:ext uri="{BB962C8B-B14F-4D97-AF65-F5344CB8AC3E}">
        <p14:creationId xmlns:p14="http://schemas.microsoft.com/office/powerpoint/2010/main" val="2041930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DD70-6E0E-4F12-8D11-91E4A5E4E018}"/>
              </a:ext>
            </a:extLst>
          </p:cNvPr>
          <p:cNvSpPr>
            <a:spLocks noGrp="1"/>
          </p:cNvSpPr>
          <p:nvPr>
            <p:ph type="title"/>
          </p:nvPr>
        </p:nvSpPr>
        <p:spPr>
          <a:xfrm>
            <a:off x="677334" y="609600"/>
            <a:ext cx="8596668" cy="45719"/>
          </a:xfrm>
        </p:spPr>
        <p:txBody>
          <a:bodyPr>
            <a:normAutofit fontScale="90000"/>
          </a:bodyPr>
          <a:lstStyle/>
          <a:p>
            <a:r>
              <a:rPr lang="en-US" dirty="0"/>
              <a:t> </a:t>
            </a:r>
          </a:p>
        </p:txBody>
      </p:sp>
      <p:sp>
        <p:nvSpPr>
          <p:cNvPr id="3" name="Content Placeholder 2">
            <a:extLst>
              <a:ext uri="{FF2B5EF4-FFF2-40B4-BE49-F238E27FC236}">
                <a16:creationId xmlns:a16="http://schemas.microsoft.com/office/drawing/2014/main" id="{A87B4A23-B597-406D-8E92-8AA43CF83561}"/>
              </a:ext>
            </a:extLst>
          </p:cNvPr>
          <p:cNvSpPr>
            <a:spLocks noGrp="1"/>
          </p:cNvSpPr>
          <p:nvPr>
            <p:ph idx="1"/>
          </p:nvPr>
        </p:nvSpPr>
        <p:spPr>
          <a:xfrm>
            <a:off x="677334" y="309717"/>
            <a:ext cx="8596668" cy="5731646"/>
          </a:xfrm>
        </p:spPr>
        <p:txBody>
          <a:bodyPr/>
          <a:lstStyle/>
          <a:p>
            <a:pPr algn="r" rtl="1"/>
            <a:r>
              <a:rPr lang="ar-EG" b="1" dirty="0"/>
              <a:t>المعادلة (8) يمكن تمثيلها على بياني </a:t>
            </a:r>
            <a:r>
              <a:rPr lang="en-US" b="1" dirty="0"/>
              <a:t>PV</a:t>
            </a:r>
            <a:r>
              <a:rPr lang="ar-EG" b="1" dirty="0"/>
              <a:t> بمنحنيات كل منحنى يمثل العلاقة بين الضغط والحجم عند ثبات درجة الحرارة وتسمى هذه المنحنيات بالمنحنيات </a:t>
            </a:r>
            <a:r>
              <a:rPr lang="ar-EG" b="1" dirty="0" err="1"/>
              <a:t>الأيزوثيرمية</a:t>
            </a:r>
            <a:r>
              <a:rPr lang="ar-EG" b="1" dirty="0"/>
              <a:t> للغاز المثالي كما بالشكل(2).</a:t>
            </a:r>
            <a:endParaRPr lang="en-US" b="1" dirty="0"/>
          </a:p>
          <a:p>
            <a:pPr algn="r"/>
            <a:endParaRPr lang="en-US" b="1" dirty="0"/>
          </a:p>
          <a:p>
            <a:pPr algn="r"/>
            <a:endParaRPr lang="en-US" dirty="0"/>
          </a:p>
          <a:p>
            <a:endParaRPr lang="en-US" dirty="0"/>
          </a:p>
        </p:txBody>
      </p:sp>
      <p:pic>
        <p:nvPicPr>
          <p:cNvPr id="13" name="Picture 12" descr="Diagram&#10;&#10;Description automatically generated">
            <a:extLst>
              <a:ext uri="{FF2B5EF4-FFF2-40B4-BE49-F238E27FC236}">
                <a16:creationId xmlns:a16="http://schemas.microsoft.com/office/drawing/2014/main" id="{E8C95A52-8BAC-42CB-AFFF-3DA7762722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0084" y="1303839"/>
            <a:ext cx="6107936" cy="5244444"/>
          </a:xfrm>
          <a:prstGeom prst="rect">
            <a:avLst/>
          </a:prstGeom>
        </p:spPr>
      </p:pic>
    </p:spTree>
    <p:extLst>
      <p:ext uri="{BB962C8B-B14F-4D97-AF65-F5344CB8AC3E}">
        <p14:creationId xmlns:p14="http://schemas.microsoft.com/office/powerpoint/2010/main" val="33477348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82</TotalTime>
  <Words>1127</Words>
  <Application>Microsoft Office PowerPoint</Application>
  <PresentationFormat>Widescreen</PresentationFormat>
  <Paragraphs>70</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Cambria Math</vt:lpstr>
      <vt:lpstr>Trebuchet MS</vt:lpstr>
      <vt:lpstr>Wingdings 3</vt:lpstr>
      <vt:lpstr>Facet</vt:lpstr>
      <vt:lpstr>نظرية الحركة للغازات المثالية Kinetic theory of Ideal gases</vt:lpstr>
      <vt:lpstr>  </vt:lpstr>
      <vt:lpstr>حساب ضغط الغاز المثالي</vt:lpstr>
      <vt:lpstr> </vt:lpstr>
      <vt:lpstr> </vt:lpstr>
      <vt:lpstr> </vt:lpstr>
      <vt:lpstr> </vt:lpstr>
      <vt:lpstr> </vt:lpstr>
      <vt:lpstr>القانون العام للغازات المثالية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نظرية الحركة للغازات المثالية Kinetic theory of Ideal gases</dc:title>
  <dc:creator>abdelwahab</dc:creator>
  <cp:lastModifiedBy>MOHAMED.ABDELWAHAB@fsc.bu.edu.eg</cp:lastModifiedBy>
  <cp:revision>18</cp:revision>
  <dcterms:created xsi:type="dcterms:W3CDTF">2020-11-02T08:27:38Z</dcterms:created>
  <dcterms:modified xsi:type="dcterms:W3CDTF">2020-11-21T03:35:49Z</dcterms:modified>
</cp:coreProperties>
</file>