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varScale="1">
        <p:scale>
          <a:sx n="52" d="100"/>
          <a:sy n="52" d="100"/>
        </p:scale>
        <p:origin x="73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EB65A50-3FC6-48AA-9794-70AE82B96CC6}" type="datetimeFigureOut">
              <a:rPr lang="en-US" smtClean="0"/>
              <a:t>11/3/20</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47780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B65A50-3FC6-48AA-9794-70AE82B96CC6}"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181920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EB65A50-3FC6-48AA-9794-70AE82B96CC6}" type="datetimeFigureOut">
              <a:rPr lang="en-US" smtClean="0"/>
              <a:t>11/3/20</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3773123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2802976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B65A50-3FC6-48AA-9794-70AE82B96CC6}" type="datetimeFigureOut">
              <a:rPr lang="en-US" smtClean="0"/>
              <a:t>11/3/20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260586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B65A50-3FC6-48AA-9794-70AE82B96CC6}" type="datetimeFigureOut">
              <a:rPr lang="en-US" smtClean="0"/>
              <a:t>11/3/20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3758438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65A50-3FC6-48AA-9794-70AE82B96CC6}" type="datetimeFigureOut">
              <a:rPr lang="en-US" smtClean="0"/>
              <a:t>11/3/20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1233921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402771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3438775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1006976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1240117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0453FBD-519B-42D1-9C08-105C74E9E9EE}"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06312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EB65A50-3FC6-48AA-9794-70AE82B96CC6}" type="datetimeFigureOut">
              <a:rPr lang="en-US" smtClean="0"/>
              <a:t>11/3/20</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4237553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EB65A50-3FC6-48AA-9794-70AE82B96CC6}" type="datetimeFigureOut">
              <a:rPr lang="en-US" smtClean="0"/>
              <a:t>11/3/20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3968524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EB65A50-3FC6-48AA-9794-70AE82B96CC6}" type="datetimeFigureOut">
              <a:rPr lang="en-US" smtClean="0"/>
              <a:t>11/3/20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245016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B65A50-3FC6-48AA-9794-70AE82B96CC6}" type="datetimeFigureOut">
              <a:rPr lang="en-US" smtClean="0"/>
              <a:t>11/3/20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3108320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EB65A50-3FC6-48AA-9794-70AE82B96CC6}" type="datetimeFigureOut">
              <a:rPr lang="en-US" smtClean="0"/>
              <a:t>11/3/20</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0453FBD-519B-42D1-9C08-105C74E9E9EE}" type="slidenum">
              <a:rPr lang="en-US" smtClean="0"/>
              <a:t>‹#›</a:t>
            </a:fld>
            <a:endParaRPr lang="en-US"/>
          </a:p>
        </p:txBody>
      </p:sp>
    </p:spTree>
    <p:extLst>
      <p:ext uri="{BB962C8B-B14F-4D97-AF65-F5344CB8AC3E}">
        <p14:creationId xmlns:p14="http://schemas.microsoft.com/office/powerpoint/2010/main" val="24308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B65A50-3FC6-48AA-9794-70AE82B96CC6}" type="datetimeFigureOut">
              <a:rPr lang="en-US" smtClean="0"/>
              <a:t>11/3/20</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0453FBD-519B-42D1-9C08-105C74E9E9EE}" type="slidenum">
              <a:rPr lang="en-US" smtClean="0"/>
              <a:t>‹#›</a:t>
            </a:fld>
            <a:endParaRPr lang="en-US"/>
          </a:p>
        </p:txBody>
      </p:sp>
    </p:spTree>
    <p:extLst>
      <p:ext uri="{BB962C8B-B14F-4D97-AF65-F5344CB8AC3E}">
        <p14:creationId xmlns:p14="http://schemas.microsoft.com/office/powerpoint/2010/main" val="19087550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D832-3663-4822-9530-6DA0CECE9D43}"/>
              </a:ext>
            </a:extLst>
          </p:cNvPr>
          <p:cNvSpPr>
            <a:spLocks noGrp="1"/>
          </p:cNvSpPr>
          <p:nvPr>
            <p:ph type="ctrTitle"/>
          </p:nvPr>
        </p:nvSpPr>
        <p:spPr>
          <a:xfrm>
            <a:off x="1524001" y="147484"/>
            <a:ext cx="8932606" cy="2396613"/>
          </a:xfrm>
        </p:spPr>
        <p:txBody>
          <a:bodyPr>
            <a:normAutofit fontScale="90000"/>
          </a:bodyPr>
          <a:lstStyle/>
          <a:p>
            <a:pPr algn="ctr"/>
            <a:r>
              <a:rPr lang="ar-EG" b="1" dirty="0"/>
              <a:t>تطبيقات على القانون العام للغازات المثالية</a:t>
            </a:r>
            <a:br>
              <a:rPr lang="en-US" dirty="0"/>
            </a:br>
            <a:endParaRPr lang="en-US" dirty="0"/>
          </a:p>
        </p:txBody>
      </p:sp>
      <p:sp>
        <p:nvSpPr>
          <p:cNvPr id="3" name="Subtitle 2">
            <a:extLst>
              <a:ext uri="{FF2B5EF4-FFF2-40B4-BE49-F238E27FC236}">
                <a16:creationId xmlns:a16="http://schemas.microsoft.com/office/drawing/2014/main" id="{736857EC-2E44-44F3-80D8-DFC1EFF80509}"/>
              </a:ext>
            </a:extLst>
          </p:cNvPr>
          <p:cNvSpPr>
            <a:spLocks noGrp="1"/>
          </p:cNvSpPr>
          <p:nvPr>
            <p:ph type="subTitle" idx="1"/>
          </p:nvPr>
        </p:nvSpPr>
        <p:spPr>
          <a:xfrm>
            <a:off x="1524000" y="1946787"/>
            <a:ext cx="9144000" cy="4409768"/>
          </a:xfrm>
        </p:spPr>
        <p:txBody>
          <a:bodyPr>
            <a:normAutofit fontScale="92500" lnSpcReduction="20000"/>
          </a:bodyPr>
          <a:lstStyle/>
          <a:p>
            <a:pPr algn="r" rtl="1">
              <a:lnSpc>
                <a:spcPct val="150000"/>
              </a:lnSpc>
            </a:pPr>
            <a:r>
              <a:rPr lang="en-US" b="1" dirty="0"/>
              <a:t>1</a:t>
            </a:r>
            <a:r>
              <a:rPr lang="ar-EG" b="1" dirty="0"/>
              <a:t>-قانون بويل (</a:t>
            </a:r>
            <a:r>
              <a:rPr lang="en-US" b="1" dirty="0"/>
              <a:t>Boyle's law</a:t>
            </a:r>
            <a:r>
              <a:rPr lang="ar-EG" b="1" dirty="0"/>
              <a:t>) :</a:t>
            </a:r>
            <a:endParaRPr lang="en-US" b="1" dirty="0"/>
          </a:p>
          <a:p>
            <a:pPr algn="r" rtl="1">
              <a:lnSpc>
                <a:spcPct val="150000"/>
              </a:lnSpc>
            </a:pPr>
            <a:r>
              <a:rPr lang="ar-EG" b="1" dirty="0"/>
              <a:t>ينص قانون بويل على أنه عند ثبات درجة الحرارة فإن ضغط الغاز يتناسب عكسيا مع حجمه . وهذا يتضح من المعادلة (8) فإنه عندما </a:t>
            </a:r>
            <a:r>
              <a:rPr lang="en-US" b="1" dirty="0"/>
              <a:t>T=constant</a:t>
            </a:r>
            <a:r>
              <a:rPr lang="ar-EG" b="1" dirty="0"/>
              <a:t>, </a:t>
            </a:r>
            <a:r>
              <a:rPr lang="en-US" b="1" dirty="0" err="1"/>
              <a:t>nR</a:t>
            </a:r>
            <a:r>
              <a:rPr lang="en-US" b="1" dirty="0"/>
              <a:t>=constant</a:t>
            </a:r>
            <a:r>
              <a:rPr lang="ar-EG" b="1" dirty="0"/>
              <a:t> فإن</a:t>
            </a:r>
            <a:endParaRPr lang="en-US" dirty="0"/>
          </a:p>
          <a:p>
            <a:pPr algn="ctr">
              <a:lnSpc>
                <a:spcPct val="150000"/>
              </a:lnSpc>
            </a:pPr>
            <a:r>
              <a:rPr lang="en-US" b="1" dirty="0"/>
              <a:t>PV=constant</a:t>
            </a:r>
            <a:endParaRPr lang="en-US" dirty="0"/>
          </a:p>
          <a:p>
            <a:pPr algn="r" rtl="1">
              <a:lnSpc>
                <a:spcPct val="150000"/>
              </a:lnSpc>
            </a:pPr>
            <a:r>
              <a:rPr lang="ar-EG" b="1" dirty="0"/>
              <a:t>أي أن</a:t>
            </a:r>
            <a:endParaRPr lang="en-US" b="1" dirty="0"/>
          </a:p>
          <a:p>
            <a:pPr algn="ctr" rtl="1">
              <a:lnSpc>
                <a:spcPct val="150000"/>
              </a:lnSpc>
            </a:pPr>
            <a:r>
              <a:rPr lang="en-US" b="1" dirty="0"/>
              <a:t>P=constant/V</a:t>
            </a:r>
          </a:p>
          <a:p>
            <a:pPr algn="r" rtl="1">
              <a:lnSpc>
                <a:spcPct val="150000"/>
              </a:lnSpc>
            </a:pPr>
            <a:r>
              <a:rPr lang="ar-EG" b="1" dirty="0"/>
              <a:t>أي أن</a:t>
            </a:r>
            <a:endParaRPr lang="en-US" b="1" dirty="0"/>
          </a:p>
          <a:p>
            <a:pPr algn="ctr" rtl="1">
              <a:lnSpc>
                <a:spcPct val="150000"/>
              </a:lnSpc>
            </a:pPr>
            <a:r>
              <a:rPr lang="en-US" b="1" dirty="0"/>
              <a:t>Pα1/v</a:t>
            </a:r>
          </a:p>
          <a:p>
            <a:pPr algn="r" rtl="1">
              <a:lnSpc>
                <a:spcPct val="150000"/>
              </a:lnSpc>
            </a:pPr>
            <a:r>
              <a:rPr lang="ar-EG" b="1" dirty="0"/>
              <a:t>وهذا يتفق مع نص قانون بويل</a:t>
            </a:r>
            <a:endParaRPr lang="en-US" b="1" dirty="0"/>
          </a:p>
          <a:p>
            <a:pPr>
              <a:lnSpc>
                <a:spcPct val="150000"/>
              </a:lnSpc>
            </a:pPr>
            <a:endParaRPr lang="en-US" dirty="0"/>
          </a:p>
        </p:txBody>
      </p:sp>
    </p:spTree>
    <p:extLst>
      <p:ext uri="{BB962C8B-B14F-4D97-AF65-F5344CB8AC3E}">
        <p14:creationId xmlns:p14="http://schemas.microsoft.com/office/powerpoint/2010/main" val="270047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45B9-41D2-4794-9FB7-767248C87982}"/>
              </a:ext>
            </a:extLst>
          </p:cNvPr>
          <p:cNvSpPr>
            <a:spLocks noGrp="1"/>
          </p:cNvSpPr>
          <p:nvPr>
            <p:ph type="title"/>
          </p:nvPr>
        </p:nvSpPr>
        <p:spPr>
          <a:xfrm>
            <a:off x="838200" y="365125"/>
            <a:ext cx="10515600" cy="165817"/>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4752A16F-C402-438F-AA99-021A64876B50}"/>
              </a:ext>
            </a:extLst>
          </p:cNvPr>
          <p:cNvSpPr>
            <a:spLocks noGrp="1"/>
          </p:cNvSpPr>
          <p:nvPr>
            <p:ph idx="1"/>
          </p:nvPr>
        </p:nvSpPr>
        <p:spPr>
          <a:xfrm>
            <a:off x="838200" y="235974"/>
            <a:ext cx="10515600" cy="6400799"/>
          </a:xfrm>
        </p:spPr>
        <p:txBody>
          <a:bodyPr>
            <a:noAutofit/>
          </a:bodyPr>
          <a:lstStyle/>
          <a:p>
            <a:pPr marL="0" indent="0" algn="r" rtl="1">
              <a:lnSpc>
                <a:spcPct val="200000"/>
              </a:lnSpc>
              <a:buNone/>
            </a:pPr>
            <a:r>
              <a:rPr lang="ar-EG" sz="2400" b="1" u="sng" dirty="0"/>
              <a:t>2-قانون شارل:</a:t>
            </a:r>
            <a:endParaRPr lang="en-US" sz="2400" b="1" u="sng" dirty="0"/>
          </a:p>
          <a:p>
            <a:pPr marL="0" indent="0" algn="r" rtl="1">
              <a:lnSpc>
                <a:spcPct val="200000"/>
              </a:lnSpc>
              <a:buNone/>
            </a:pPr>
            <a:r>
              <a:rPr lang="ar-EG" sz="2000" b="1" dirty="0"/>
              <a:t>ينص هذا القانون على أنه عند ثبات الضغط فإن حجم الغاز يتناسب طرديا مع درجة الحرارة ومن المعادلة(8) يتحقق هذا إذا وضعناها على الصورة</a:t>
            </a:r>
            <a:endParaRPr lang="en-US" sz="2000" b="1" dirty="0"/>
          </a:p>
          <a:p>
            <a:pPr marL="0" indent="0" algn="ctr" rtl="1">
              <a:lnSpc>
                <a:spcPct val="200000"/>
              </a:lnSpc>
              <a:buNone/>
            </a:pPr>
            <a:r>
              <a:rPr lang="en-US" sz="2000" b="1" dirty="0"/>
              <a:t>V/T=</a:t>
            </a:r>
            <a:r>
              <a:rPr lang="en-US" sz="2000" b="1" dirty="0" err="1"/>
              <a:t>nR</a:t>
            </a:r>
            <a:r>
              <a:rPr lang="en-US" sz="2000" b="1" dirty="0"/>
              <a:t>/P=constant</a:t>
            </a:r>
          </a:p>
          <a:p>
            <a:pPr marL="0" indent="0" algn="r" rtl="1">
              <a:lnSpc>
                <a:spcPct val="200000"/>
              </a:lnSpc>
              <a:buNone/>
            </a:pPr>
            <a:r>
              <a:rPr lang="ar-EG" sz="2000" b="1" dirty="0"/>
              <a:t>أي أن</a:t>
            </a:r>
            <a:r>
              <a:rPr lang="en-US" sz="2000" b="1" dirty="0"/>
              <a:t>   </a:t>
            </a:r>
            <a:r>
              <a:rPr lang="ar-EG" sz="2000" b="1" dirty="0"/>
              <a:t>  </a:t>
            </a:r>
            <a:r>
              <a:rPr lang="en-US" sz="2000" b="1" dirty="0"/>
              <a:t>V α T</a:t>
            </a:r>
            <a:endParaRPr lang="ar-EG" sz="2000" b="1" dirty="0"/>
          </a:p>
          <a:p>
            <a:pPr marL="0" indent="0" algn="r" rtl="1">
              <a:lnSpc>
                <a:spcPct val="200000"/>
              </a:lnSpc>
              <a:buNone/>
            </a:pPr>
            <a:r>
              <a:rPr lang="ar-EG" b="1" dirty="0"/>
              <a:t>ويسمى التغير عند ثبات الضغط بالتغير </a:t>
            </a:r>
            <a:r>
              <a:rPr lang="ar-EG" b="1" dirty="0" err="1"/>
              <a:t>الأيزوباري</a:t>
            </a:r>
            <a:r>
              <a:rPr lang="ar-EG" b="1" dirty="0"/>
              <a:t> (</a:t>
            </a:r>
            <a:r>
              <a:rPr lang="en-US" b="1" dirty="0"/>
              <a:t>Isobaric change</a:t>
            </a:r>
            <a:r>
              <a:rPr lang="ar-EG" b="1" dirty="0"/>
              <a:t>)</a:t>
            </a:r>
            <a:endParaRPr lang="en-US" dirty="0"/>
          </a:p>
          <a:p>
            <a:pPr marL="0" indent="0" algn="r" rtl="1">
              <a:lnSpc>
                <a:spcPct val="200000"/>
              </a:lnSpc>
              <a:buNone/>
            </a:pPr>
            <a:endParaRPr lang="en-US" sz="2000" b="1" dirty="0"/>
          </a:p>
        </p:txBody>
      </p:sp>
    </p:spTree>
    <p:extLst>
      <p:ext uri="{BB962C8B-B14F-4D97-AF65-F5344CB8AC3E}">
        <p14:creationId xmlns:p14="http://schemas.microsoft.com/office/powerpoint/2010/main" val="1038692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C7C1-C3B9-40F5-8477-984A4708A263}"/>
              </a:ext>
            </a:extLst>
          </p:cNvPr>
          <p:cNvSpPr>
            <a:spLocks noGrp="1"/>
          </p:cNvSpPr>
          <p:nvPr>
            <p:ph type="title"/>
          </p:nvPr>
        </p:nvSpPr>
        <p:spPr>
          <a:xfrm>
            <a:off x="838200" y="365126"/>
            <a:ext cx="10515600" cy="77326"/>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250EABAC-D2BB-4655-8082-3CC8C9002204}"/>
              </a:ext>
            </a:extLst>
          </p:cNvPr>
          <p:cNvSpPr>
            <a:spLocks noGrp="1"/>
          </p:cNvSpPr>
          <p:nvPr>
            <p:ph idx="1"/>
          </p:nvPr>
        </p:nvSpPr>
        <p:spPr>
          <a:xfrm>
            <a:off x="838200" y="365126"/>
            <a:ext cx="10515600" cy="5811837"/>
          </a:xfrm>
        </p:spPr>
        <p:txBody>
          <a:bodyPr/>
          <a:lstStyle/>
          <a:p>
            <a:pPr marL="0" indent="0" algn="r" rtl="1">
              <a:lnSpc>
                <a:spcPct val="150000"/>
              </a:lnSpc>
              <a:buNone/>
            </a:pPr>
            <a:r>
              <a:rPr lang="ar-EG" u="sng" dirty="0"/>
              <a:t>3- قانون جاي </a:t>
            </a:r>
            <a:r>
              <a:rPr lang="ar-EG" u="sng" dirty="0" err="1"/>
              <a:t>لوساك</a:t>
            </a:r>
            <a:r>
              <a:rPr lang="ar-EG" u="sng" dirty="0"/>
              <a:t> :</a:t>
            </a:r>
            <a:endParaRPr lang="en-US" u="sng" dirty="0"/>
          </a:p>
          <a:p>
            <a:pPr marL="0" indent="0" algn="r" rtl="1">
              <a:lnSpc>
                <a:spcPct val="150000"/>
              </a:lnSpc>
              <a:buNone/>
            </a:pPr>
            <a:r>
              <a:rPr lang="ar-EG" dirty="0"/>
              <a:t>ينص هذا القانون على أنه عند ثبات الحجم فإن ضغط الغاز يتناسب طرديا مع درجة الحرارة ومن المعادلة(8) يتحقق هذا إذا وضعناها على الصورة</a:t>
            </a:r>
            <a:endParaRPr lang="en-US" dirty="0"/>
          </a:p>
          <a:p>
            <a:pPr marL="0" indent="0" algn="ctr" rtl="1">
              <a:lnSpc>
                <a:spcPct val="150000"/>
              </a:lnSpc>
              <a:buNone/>
            </a:pPr>
            <a:r>
              <a:rPr lang="en-US" dirty="0"/>
              <a:t>P/T=</a:t>
            </a:r>
            <a:r>
              <a:rPr lang="en-US" dirty="0" err="1"/>
              <a:t>nR</a:t>
            </a:r>
            <a:r>
              <a:rPr lang="en-US" dirty="0"/>
              <a:t>/V=constant</a:t>
            </a:r>
          </a:p>
          <a:p>
            <a:pPr marL="0" indent="0" algn="r" rtl="1">
              <a:lnSpc>
                <a:spcPct val="150000"/>
              </a:lnSpc>
              <a:buNone/>
            </a:pPr>
            <a:r>
              <a:rPr lang="ar-EG" dirty="0"/>
              <a:t>أي أن </a:t>
            </a:r>
            <a:r>
              <a:rPr lang="en-US" dirty="0"/>
              <a:t>P α T</a:t>
            </a:r>
          </a:p>
          <a:p>
            <a:pPr marL="0" indent="0" algn="r" rtl="1">
              <a:lnSpc>
                <a:spcPct val="150000"/>
              </a:lnSpc>
              <a:buNone/>
            </a:pPr>
            <a:r>
              <a:rPr lang="ar-EG" dirty="0"/>
              <a:t>ويسمى التغير عند ثبات الحجم بالتغير </a:t>
            </a:r>
            <a:r>
              <a:rPr lang="ar-EG" dirty="0" err="1"/>
              <a:t>الأيزوتشوري</a:t>
            </a:r>
            <a:r>
              <a:rPr lang="ar-EG" dirty="0"/>
              <a:t> (</a:t>
            </a:r>
            <a:r>
              <a:rPr lang="en-US" dirty="0"/>
              <a:t>Isochoric change</a:t>
            </a:r>
            <a:r>
              <a:rPr lang="ar-EG" dirty="0"/>
              <a:t>)</a:t>
            </a:r>
            <a:endParaRPr lang="en-US" dirty="0"/>
          </a:p>
          <a:p>
            <a:pPr marL="0" indent="0" algn="r">
              <a:lnSpc>
                <a:spcPct val="150000"/>
              </a:lnSpc>
              <a:buNone/>
            </a:pPr>
            <a:endParaRPr lang="en-US" dirty="0"/>
          </a:p>
        </p:txBody>
      </p:sp>
    </p:spTree>
    <p:extLst>
      <p:ext uri="{BB962C8B-B14F-4D97-AF65-F5344CB8AC3E}">
        <p14:creationId xmlns:p14="http://schemas.microsoft.com/office/powerpoint/2010/main" val="366006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8FBB-A0A7-4843-8338-A2F44CED899C}"/>
              </a:ext>
            </a:extLst>
          </p:cNvPr>
          <p:cNvSpPr>
            <a:spLocks noGrp="1"/>
          </p:cNvSpPr>
          <p:nvPr>
            <p:ph type="title"/>
          </p:nvPr>
        </p:nvSpPr>
        <p:spPr>
          <a:xfrm>
            <a:off x="838200" y="365126"/>
            <a:ext cx="10515600" cy="62578"/>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B79B29D-5E5B-4F53-B893-AF223B0E926C}"/>
                  </a:ext>
                </a:extLst>
              </p:cNvPr>
              <p:cNvSpPr>
                <a:spLocks noGrp="1"/>
              </p:cNvSpPr>
              <p:nvPr>
                <p:ph idx="1"/>
              </p:nvPr>
            </p:nvSpPr>
            <p:spPr>
              <a:xfrm>
                <a:off x="838200" y="365126"/>
                <a:ext cx="10515600" cy="6127748"/>
              </a:xfrm>
            </p:spPr>
            <p:txBody>
              <a:bodyPr>
                <a:noAutofit/>
              </a:bodyPr>
              <a:lstStyle/>
              <a:p>
                <a:pPr marL="0" indent="0" algn="r" rtl="1">
                  <a:lnSpc>
                    <a:spcPct val="160000"/>
                  </a:lnSpc>
                  <a:buNone/>
                </a:pPr>
                <a:r>
                  <a:rPr lang="en-US" sz="1800" b="1" u="sng" dirty="0"/>
                  <a:t>4</a:t>
                </a:r>
                <a:r>
                  <a:rPr lang="ar-EG" sz="1800" b="1" u="sng" dirty="0"/>
                  <a:t>- تضاغطية الغاز المثالي (</a:t>
                </a:r>
                <a:r>
                  <a:rPr lang="en-US" sz="1800" b="1" u="sng" dirty="0"/>
                  <a:t>Compressibility of an ideal gas</a:t>
                </a:r>
                <a:r>
                  <a:rPr lang="ar-EG" sz="1800" b="1" u="sng" dirty="0"/>
                  <a:t>):</a:t>
                </a:r>
                <a:endParaRPr lang="en-US" sz="1800" b="1" u="sng" dirty="0"/>
              </a:p>
              <a:p>
                <a:pPr marL="0" indent="0" algn="r" rtl="1">
                  <a:lnSpc>
                    <a:spcPct val="160000"/>
                  </a:lnSpc>
                  <a:buNone/>
                </a:pPr>
                <a:r>
                  <a:rPr lang="ar-EG" sz="1800" b="1" dirty="0"/>
                  <a:t>تسمى عملية تغير ضغط الغاز نتيجة تغير حجمه أو العكس وذلك عند ثبات درجة الحرارة بتضاغطية الغاز أو قابليته للتضاغط وهذه العملية تقاس بمعامل يسمى بمعامل التضاغطية (</a:t>
                </a:r>
                <a:r>
                  <a:rPr lang="en-US" sz="1800" b="1" dirty="0"/>
                  <a:t>Compressibility Coefficient</a:t>
                </a:r>
                <a:r>
                  <a:rPr lang="ar-EG" sz="1800" b="1" dirty="0"/>
                  <a:t>) ويعطى بالعلاقة:</a:t>
                </a:r>
                <a:endParaRPr lang="en-US" sz="1800" dirty="0"/>
              </a:p>
              <a:p>
                <a:pPr marL="0" indent="0" algn="r" rtl="1">
                  <a:lnSpc>
                    <a:spcPct val="160000"/>
                  </a:lnSpc>
                  <a:buNone/>
                </a:pPr>
                <a14:m>
                  <m:oMathPara xmlns:m="http://schemas.openxmlformats.org/officeDocument/2006/math">
                    <m:oMathParaPr>
                      <m:jc m:val="centerGroup"/>
                    </m:oMathParaPr>
                    <m:oMath xmlns:m="http://schemas.openxmlformats.org/officeDocument/2006/math">
                      <m:r>
                        <a:rPr lang="ar-EG" sz="1800" i="1"/>
                        <m:t>𝛘</m:t>
                      </m:r>
                      <m:r>
                        <a:rPr lang="en-US" sz="1800" b="1"/>
                        <m:t>=</m:t>
                      </m:r>
                      <m:f>
                        <m:fPr>
                          <m:ctrlPr>
                            <a:rPr lang="en-US" sz="1800" b="1" i="1"/>
                          </m:ctrlPr>
                        </m:fPr>
                        <m:num>
                          <m:r>
                            <a:rPr lang="en-US" sz="1800" b="1" i="1"/>
                            <m:t>𝟏</m:t>
                          </m:r>
                        </m:num>
                        <m:den>
                          <m:r>
                            <a:rPr lang="en-US" sz="1800" b="1" i="1"/>
                            <m:t>𝐕</m:t>
                          </m:r>
                        </m:den>
                      </m:f>
                      <m:sSub>
                        <m:sSubPr>
                          <m:ctrlPr>
                            <a:rPr lang="en-US" sz="1800" b="1" i="1"/>
                          </m:ctrlPr>
                        </m:sSubPr>
                        <m:e>
                          <m:d>
                            <m:dPr>
                              <m:ctrlPr>
                                <a:rPr lang="en-US" sz="1800" b="1" i="1"/>
                              </m:ctrlPr>
                            </m:dPr>
                            <m:e>
                              <m:f>
                                <m:fPr>
                                  <m:ctrlPr>
                                    <a:rPr lang="en-US" sz="1800" b="1" i="1"/>
                                  </m:ctrlPr>
                                </m:fPr>
                                <m:num>
                                  <m:r>
                                    <a:rPr lang="en-US" sz="1800" b="1" i="1"/>
                                    <m:t>𝛛</m:t>
                                  </m:r>
                                  <m:r>
                                    <a:rPr lang="en-US" sz="1800" b="1" i="1"/>
                                    <m:t>𝐕</m:t>
                                  </m:r>
                                </m:num>
                                <m:den>
                                  <m:r>
                                    <a:rPr lang="en-US" sz="1800" b="1" i="1"/>
                                    <m:t>𝛛</m:t>
                                  </m:r>
                                  <m:r>
                                    <a:rPr lang="en-US" sz="1800" b="1" i="1"/>
                                    <m:t>𝐏</m:t>
                                  </m:r>
                                </m:den>
                              </m:f>
                            </m:e>
                          </m:d>
                        </m:e>
                        <m:sub>
                          <m:r>
                            <a:rPr lang="en-US" sz="1800" b="1" i="1"/>
                            <m:t>𝐓</m:t>
                          </m:r>
                        </m:sub>
                      </m:sSub>
                    </m:oMath>
                  </m:oMathPara>
                </a14:m>
                <a:endParaRPr lang="en-US" sz="1800" dirty="0"/>
              </a:p>
              <a:p>
                <a:pPr marL="0" indent="0" algn="r" rtl="1">
                  <a:lnSpc>
                    <a:spcPct val="160000"/>
                  </a:lnSpc>
                  <a:buNone/>
                </a:pPr>
                <a:r>
                  <a:rPr lang="ar-EG" sz="1800" b="1" dirty="0"/>
                  <a:t>ومن المعادلة(8) فإن </a:t>
                </a:r>
                <a:endParaRPr lang="en-US" sz="1800" dirty="0"/>
              </a:p>
              <a:p>
                <a:pPr marL="0" indent="0" algn="r" rtl="1">
                  <a:lnSpc>
                    <a:spcPct val="160000"/>
                  </a:lnSpc>
                  <a:buNone/>
                </a:pPr>
                <a14:m>
                  <m:oMathPara xmlns:m="http://schemas.openxmlformats.org/officeDocument/2006/math">
                    <m:oMathParaPr>
                      <m:jc m:val="centerGroup"/>
                    </m:oMathParaPr>
                    <m:oMath xmlns:m="http://schemas.openxmlformats.org/officeDocument/2006/math">
                      <m:sSub>
                        <m:sSubPr>
                          <m:ctrlPr>
                            <a:rPr lang="en-US" sz="1800" b="1" i="1"/>
                          </m:ctrlPr>
                        </m:sSubPr>
                        <m:e>
                          <m:d>
                            <m:dPr>
                              <m:ctrlPr>
                                <a:rPr lang="en-US" sz="1800" b="1" i="1"/>
                              </m:ctrlPr>
                            </m:dPr>
                            <m:e>
                              <m:f>
                                <m:fPr>
                                  <m:ctrlPr>
                                    <a:rPr lang="en-US" sz="1800" b="1" i="1"/>
                                  </m:ctrlPr>
                                </m:fPr>
                                <m:num>
                                  <m:r>
                                    <a:rPr lang="en-US" sz="1800" b="1" i="1"/>
                                    <m:t>𝛛</m:t>
                                  </m:r>
                                  <m:r>
                                    <a:rPr lang="en-US" sz="1800" b="1" i="1"/>
                                    <m:t>𝐕</m:t>
                                  </m:r>
                                </m:num>
                                <m:den>
                                  <m:r>
                                    <a:rPr lang="en-US" sz="1800" b="1" i="1"/>
                                    <m:t>𝛛</m:t>
                                  </m:r>
                                  <m:r>
                                    <a:rPr lang="en-US" sz="1800" b="1" i="1"/>
                                    <m:t>𝐏</m:t>
                                  </m:r>
                                </m:den>
                              </m:f>
                            </m:e>
                          </m:d>
                        </m:e>
                        <m:sub>
                          <m:r>
                            <a:rPr lang="en-US" sz="1800" b="1" i="1"/>
                            <m:t>𝐓</m:t>
                          </m:r>
                        </m:sub>
                      </m:sSub>
                      <m:r>
                        <a:rPr lang="en-US" sz="1800" b="1"/>
                        <m:t>=</m:t>
                      </m:r>
                      <m:r>
                        <a:rPr lang="en-US" sz="1800" b="1" i="1"/>
                        <m:t>−</m:t>
                      </m:r>
                      <m:f>
                        <m:fPr>
                          <m:ctrlPr>
                            <a:rPr lang="en-US" sz="1800" b="1" i="1"/>
                          </m:ctrlPr>
                        </m:fPr>
                        <m:num>
                          <m:r>
                            <a:rPr lang="en-US" sz="1800" b="1" i="1"/>
                            <m:t>𝐕</m:t>
                          </m:r>
                        </m:num>
                        <m:den>
                          <m:r>
                            <a:rPr lang="en-US" sz="1800" b="1" i="1"/>
                            <m:t>𝐏</m:t>
                          </m:r>
                        </m:den>
                      </m:f>
                    </m:oMath>
                  </m:oMathPara>
                </a14:m>
                <a:endParaRPr lang="en-US" sz="1800" dirty="0"/>
              </a:p>
              <a:p>
                <a:pPr marL="0" indent="0" algn="r" rtl="1">
                  <a:lnSpc>
                    <a:spcPct val="160000"/>
                  </a:lnSpc>
                  <a:buNone/>
                </a:pPr>
                <a:r>
                  <a:rPr lang="ar-EG" sz="1800" b="1" dirty="0"/>
                  <a:t> وبالتالي فإن معامل التضاغطية </a:t>
                </a:r>
                <a:r>
                  <a:rPr lang="ar-EG" sz="1800" b="1" dirty="0" err="1"/>
                  <a:t>الأيزوثيرمي</a:t>
                </a:r>
                <a:r>
                  <a:rPr lang="ar-EG" sz="1800" b="1" dirty="0"/>
                  <a:t> للغاز المثالي يعطى بالعلاقة</a:t>
                </a:r>
                <a:endParaRPr lang="en-US" sz="1800" dirty="0"/>
              </a:p>
              <a:p>
                <a:pPr marL="0" indent="0" algn="r" rtl="1">
                  <a:lnSpc>
                    <a:spcPct val="160000"/>
                  </a:lnSpc>
                  <a:buNone/>
                </a:pPr>
                <a14:m>
                  <m:oMathPara xmlns:m="http://schemas.openxmlformats.org/officeDocument/2006/math">
                    <m:oMathParaPr>
                      <m:jc m:val="centerGroup"/>
                    </m:oMathParaPr>
                    <m:oMath xmlns:m="http://schemas.openxmlformats.org/officeDocument/2006/math">
                      <m:r>
                        <a:rPr lang="ar-EG" sz="1800" i="1"/>
                        <m:t>𝛘</m:t>
                      </m:r>
                      <m:r>
                        <a:rPr lang="en-US" sz="1800" b="1"/>
                        <m:t>=</m:t>
                      </m:r>
                      <m:r>
                        <a:rPr lang="en-US" sz="1800" b="1" i="1"/>
                        <m:t>−</m:t>
                      </m:r>
                      <m:f>
                        <m:fPr>
                          <m:ctrlPr>
                            <a:rPr lang="en-US" sz="1800" b="1" i="1"/>
                          </m:ctrlPr>
                        </m:fPr>
                        <m:num>
                          <m:r>
                            <a:rPr lang="en-US" sz="1800" b="1" i="1"/>
                            <m:t>𝟏</m:t>
                          </m:r>
                        </m:num>
                        <m:den>
                          <m:r>
                            <a:rPr lang="en-US" sz="1800" b="1" i="1"/>
                            <m:t>𝐏</m:t>
                          </m:r>
                        </m:den>
                      </m:f>
                      <m:sSup>
                        <m:sSupPr>
                          <m:ctrlPr>
                            <a:rPr lang="en-US" sz="1800" b="1" i="1"/>
                          </m:ctrlPr>
                        </m:sSupPr>
                        <m:e>
                          <m:r>
                            <a:rPr lang="en-US" sz="1800" b="1" i="1"/>
                            <m:t>𝐏𝐚</m:t>
                          </m:r>
                        </m:e>
                        <m:sup>
                          <m:r>
                            <a:rPr lang="en-US" sz="1800" b="1" i="1"/>
                            <m:t>−</m:t>
                          </m:r>
                          <m:r>
                            <a:rPr lang="en-US" sz="1800" b="1" i="1"/>
                            <m:t>𝟏</m:t>
                          </m:r>
                        </m:sup>
                      </m:sSup>
                    </m:oMath>
                  </m:oMathPara>
                </a14:m>
                <a:endParaRPr lang="en-US" sz="1800" dirty="0"/>
              </a:p>
              <a:p>
                <a:pPr marL="0" indent="0" algn="r" rtl="1">
                  <a:lnSpc>
                    <a:spcPct val="160000"/>
                  </a:lnSpc>
                  <a:buNone/>
                </a:pPr>
                <a:r>
                  <a:rPr lang="ar-EG" sz="1800" b="1" dirty="0"/>
                  <a:t>وتدل الإشارة السالبة على زيادة الحجم نتيجة إنقاص الضغط</a:t>
                </a:r>
                <a:endParaRPr lang="en-US" sz="1800" dirty="0"/>
              </a:p>
              <a:p>
                <a:pPr marL="0" indent="0" algn="r">
                  <a:lnSpc>
                    <a:spcPct val="160000"/>
                  </a:lnSpc>
                  <a:buNone/>
                </a:pPr>
                <a:endParaRPr lang="en-US" sz="1800" dirty="0"/>
              </a:p>
            </p:txBody>
          </p:sp>
        </mc:Choice>
        <mc:Fallback>
          <p:sp>
            <p:nvSpPr>
              <p:cNvPr id="3" name="Content Placeholder 2">
                <a:extLst>
                  <a:ext uri="{FF2B5EF4-FFF2-40B4-BE49-F238E27FC236}">
                    <a16:creationId xmlns:a16="http://schemas.microsoft.com/office/drawing/2014/main" id="{5B79B29D-5E5B-4F53-B893-AF223B0E926C}"/>
                  </a:ext>
                </a:extLst>
              </p:cNvPr>
              <p:cNvSpPr>
                <a:spLocks noGrp="1" noRot="1" noChangeAspect="1" noMove="1" noResize="1" noEditPoints="1" noAdjustHandles="1" noChangeArrowheads="1" noChangeShapeType="1" noTextEdit="1"/>
              </p:cNvSpPr>
              <p:nvPr>
                <p:ph idx="1"/>
              </p:nvPr>
            </p:nvSpPr>
            <p:spPr>
              <a:xfrm>
                <a:off x="838200" y="365126"/>
                <a:ext cx="10515600" cy="6127748"/>
              </a:xfrm>
              <a:blipFill>
                <a:blip r:embed="rId2"/>
                <a:stretch>
                  <a:fillRect r="-522" b="-896"/>
                </a:stretch>
              </a:blipFill>
            </p:spPr>
            <p:txBody>
              <a:bodyPr/>
              <a:lstStyle/>
              <a:p>
                <a:r>
                  <a:rPr lang="en-US">
                    <a:noFill/>
                  </a:rPr>
                  <a:t> </a:t>
                </a:r>
              </a:p>
            </p:txBody>
          </p:sp>
        </mc:Fallback>
      </mc:AlternateContent>
    </p:spTree>
    <p:extLst>
      <p:ext uri="{BB962C8B-B14F-4D97-AF65-F5344CB8AC3E}">
        <p14:creationId xmlns:p14="http://schemas.microsoft.com/office/powerpoint/2010/main" val="787118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1DE9-0F8F-4A4B-8658-AD16F48A3985}"/>
              </a:ext>
            </a:extLst>
          </p:cNvPr>
          <p:cNvSpPr>
            <a:spLocks noGrp="1"/>
          </p:cNvSpPr>
          <p:nvPr>
            <p:ph type="title"/>
          </p:nvPr>
        </p:nvSpPr>
        <p:spPr>
          <a:xfrm>
            <a:off x="838200" y="365126"/>
            <a:ext cx="10515600" cy="47830"/>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C8F7C6F-E663-484F-A4D1-DF0B30460641}"/>
                  </a:ext>
                </a:extLst>
              </p:cNvPr>
              <p:cNvSpPr>
                <a:spLocks noGrp="1"/>
              </p:cNvSpPr>
              <p:nvPr>
                <p:ph idx="1"/>
              </p:nvPr>
            </p:nvSpPr>
            <p:spPr>
              <a:xfrm>
                <a:off x="838200" y="412956"/>
                <a:ext cx="10515600" cy="5764007"/>
              </a:xfrm>
            </p:spPr>
            <p:txBody>
              <a:bodyPr>
                <a:normAutofit/>
              </a:bodyPr>
              <a:lstStyle/>
              <a:p>
                <a:pPr marL="0" lvl="0" indent="0" algn="r" rtl="1">
                  <a:lnSpc>
                    <a:spcPct val="150000"/>
                  </a:lnSpc>
                  <a:buNone/>
                </a:pPr>
                <a:r>
                  <a:rPr lang="ar-EG" b="1" u="sng" dirty="0"/>
                  <a:t>5-مرونة الغاز المثالي:</a:t>
                </a:r>
                <a:endParaRPr lang="en-US" b="1" u="sng" dirty="0"/>
              </a:p>
              <a:p>
                <a:pPr marL="0" indent="0" algn="r" rtl="1">
                  <a:lnSpc>
                    <a:spcPct val="150000"/>
                  </a:lnSpc>
                  <a:buNone/>
                </a:pPr>
                <a:r>
                  <a:rPr lang="ar-EG" b="1" dirty="0"/>
                  <a:t>للغازات نوعين من معاملات المرونة الأول عند ثبات درجة الحرارة وسنتكلم عنه هنا بالتفصيل والآخر عند ثبات كمية الحرارة وسنذكره عندما نتكلم عن التغير </a:t>
                </a:r>
                <a:r>
                  <a:rPr lang="ar-EG" b="1" dirty="0" err="1"/>
                  <a:t>الأدياباتيكي</a:t>
                </a:r>
                <a:r>
                  <a:rPr lang="ar-EG" b="1" dirty="0"/>
                  <a:t> للغازات. ومعامل المرونة </a:t>
                </a:r>
                <a:r>
                  <a:rPr lang="ar-EG" b="1" dirty="0" err="1"/>
                  <a:t>الأيزوثيرمي</a:t>
                </a:r>
                <a:r>
                  <a:rPr lang="ar-EG" b="1" dirty="0"/>
                  <a:t> يعطى بالعلاقة</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r>
                        <a:rPr lang="ar-EG" i="1"/>
                        <m:t>𝛃</m:t>
                      </m:r>
                      <m:r>
                        <a:rPr lang="en-US" b="1"/>
                        <m:t>=</m:t>
                      </m:r>
                      <m:r>
                        <a:rPr lang="en-US" b="1" i="1"/>
                        <m:t>−</m:t>
                      </m:r>
                      <m:r>
                        <a:rPr lang="en-US" b="1" i="1"/>
                        <m:t>𝐕</m:t>
                      </m:r>
                      <m:sSub>
                        <m:sSubPr>
                          <m:ctrlPr>
                            <a:rPr lang="en-US" b="1" i="1"/>
                          </m:ctrlPr>
                        </m:sSubPr>
                        <m:e>
                          <m:d>
                            <m:dPr>
                              <m:ctrlPr>
                                <a:rPr lang="en-US" b="1" i="1"/>
                              </m:ctrlPr>
                            </m:dPr>
                            <m:e>
                              <m:f>
                                <m:fPr>
                                  <m:ctrlPr>
                                    <a:rPr lang="en-US" b="1" i="1"/>
                                  </m:ctrlPr>
                                </m:fPr>
                                <m:num>
                                  <m:r>
                                    <a:rPr lang="en-US" b="1" i="1"/>
                                    <m:t>𝛛</m:t>
                                  </m:r>
                                  <m:r>
                                    <a:rPr lang="en-US" b="1" i="1"/>
                                    <m:t>𝐏</m:t>
                                  </m:r>
                                </m:num>
                                <m:den>
                                  <m:r>
                                    <a:rPr lang="en-US" b="1" i="1"/>
                                    <m:t>𝛛</m:t>
                                  </m:r>
                                  <m:r>
                                    <a:rPr lang="en-US" b="1" i="1"/>
                                    <m:t>𝐕</m:t>
                                  </m:r>
                                </m:den>
                              </m:f>
                            </m:e>
                          </m:d>
                        </m:e>
                        <m:sub>
                          <m:r>
                            <a:rPr lang="en-US" b="1" i="1"/>
                            <m:t>𝐓</m:t>
                          </m:r>
                        </m:sub>
                      </m:sSub>
                    </m:oMath>
                  </m:oMathPara>
                </a14:m>
                <a:endParaRPr lang="en-US" dirty="0"/>
              </a:p>
              <a:p>
                <a:pPr marL="0" indent="0" algn="r" rtl="1">
                  <a:lnSpc>
                    <a:spcPct val="150000"/>
                  </a:lnSpc>
                  <a:buNone/>
                </a:pPr>
                <a:r>
                  <a:rPr lang="ar-EG" b="1" dirty="0"/>
                  <a:t>ومن المعادلة(8) يمكننا إثبات أن</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r>
                        <a:rPr lang="ar-EG" i="1"/>
                        <m:t>𝛃</m:t>
                      </m:r>
                      <m:r>
                        <a:rPr lang="en-US" b="1"/>
                        <m:t>=</m:t>
                      </m:r>
                      <m:r>
                        <a:rPr lang="en-US" b="1" i="1"/>
                        <m:t>𝐏</m:t>
                      </m:r>
                      <m:r>
                        <a:rPr lang="en-US" b="1"/>
                        <m:t>=</m:t>
                      </m:r>
                      <m:r>
                        <a:rPr lang="en-US" b="1" i="1"/>
                        <m:t>−</m:t>
                      </m:r>
                      <m:f>
                        <m:fPr>
                          <m:ctrlPr>
                            <a:rPr lang="en-US" b="1" i="1"/>
                          </m:ctrlPr>
                        </m:fPr>
                        <m:num>
                          <m:r>
                            <a:rPr lang="en-US" b="1" i="1"/>
                            <m:t>𝟏</m:t>
                          </m:r>
                        </m:num>
                        <m:den>
                          <m:r>
                            <a:rPr lang="en-US" b="1" i="1"/>
                            <m:t>𝛘</m:t>
                          </m:r>
                        </m:den>
                      </m:f>
                      <m:r>
                        <a:rPr lang="en-US" b="1"/>
                        <m:t>     </m:t>
                      </m:r>
                      <m:r>
                        <a:rPr lang="en-US" b="1" i="1"/>
                        <m:t>𝐏𝐚</m:t>
                      </m:r>
                    </m:oMath>
                  </m:oMathPara>
                </a14:m>
                <a:endParaRPr lang="en-US" dirty="0"/>
              </a:p>
              <a:p>
                <a:pPr marL="0" indent="0" algn="r">
                  <a:lnSpc>
                    <a:spcPct val="150000"/>
                  </a:lnSpc>
                  <a:buNone/>
                </a:pPr>
                <a:endParaRPr lang="en-US" dirty="0"/>
              </a:p>
            </p:txBody>
          </p:sp>
        </mc:Choice>
        <mc:Fallback>
          <p:sp>
            <p:nvSpPr>
              <p:cNvPr id="3" name="Content Placeholder 2">
                <a:extLst>
                  <a:ext uri="{FF2B5EF4-FFF2-40B4-BE49-F238E27FC236}">
                    <a16:creationId xmlns:a16="http://schemas.microsoft.com/office/drawing/2014/main" id="{BC8F7C6F-E663-484F-A4D1-DF0B30460641}"/>
                  </a:ext>
                </a:extLst>
              </p:cNvPr>
              <p:cNvSpPr>
                <a:spLocks noGrp="1" noRot="1" noChangeAspect="1" noMove="1" noResize="1" noEditPoints="1" noAdjustHandles="1" noChangeArrowheads="1" noChangeShapeType="1" noTextEdit="1"/>
              </p:cNvSpPr>
              <p:nvPr>
                <p:ph idx="1"/>
              </p:nvPr>
            </p:nvSpPr>
            <p:spPr>
              <a:xfrm>
                <a:off x="838200" y="412956"/>
                <a:ext cx="10515600" cy="5764007"/>
              </a:xfrm>
              <a:blipFill>
                <a:blip r:embed="rId2"/>
                <a:stretch>
                  <a:fillRect r="-754"/>
                </a:stretch>
              </a:blipFill>
            </p:spPr>
            <p:txBody>
              <a:bodyPr/>
              <a:lstStyle/>
              <a:p>
                <a:r>
                  <a:rPr lang="en-US">
                    <a:noFill/>
                  </a:rPr>
                  <a:t> </a:t>
                </a:r>
              </a:p>
            </p:txBody>
          </p:sp>
        </mc:Fallback>
      </mc:AlternateContent>
    </p:spTree>
    <p:extLst>
      <p:ext uri="{BB962C8B-B14F-4D97-AF65-F5344CB8AC3E}">
        <p14:creationId xmlns:p14="http://schemas.microsoft.com/office/powerpoint/2010/main" val="2673470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5276-8812-4565-B8CA-1C0820A7EE2E}"/>
              </a:ext>
            </a:extLst>
          </p:cNvPr>
          <p:cNvSpPr>
            <a:spLocks noGrp="1"/>
          </p:cNvSpPr>
          <p:nvPr>
            <p:ph type="title"/>
          </p:nvPr>
        </p:nvSpPr>
        <p:spPr>
          <a:xfrm>
            <a:off x="838200" y="365125"/>
            <a:ext cx="10515600" cy="45719"/>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50A7EEC-D69D-407C-9C65-A7F1764D1702}"/>
                  </a:ext>
                </a:extLst>
              </p:cNvPr>
              <p:cNvSpPr>
                <a:spLocks noGrp="1"/>
              </p:cNvSpPr>
              <p:nvPr>
                <p:ph idx="1"/>
              </p:nvPr>
            </p:nvSpPr>
            <p:spPr>
              <a:xfrm>
                <a:off x="838200" y="365125"/>
                <a:ext cx="10515600" cy="5811838"/>
              </a:xfrm>
            </p:spPr>
            <p:txBody>
              <a:bodyPr/>
              <a:lstStyle/>
              <a:p>
                <a:pPr marL="0" indent="0" algn="r" rtl="1">
                  <a:lnSpc>
                    <a:spcPct val="150000"/>
                  </a:lnSpc>
                  <a:buNone/>
                </a:pPr>
                <a:r>
                  <a:rPr lang="ar-EG" b="1" u="sng" dirty="0"/>
                  <a:t>6-معامل التمدد الحجمي للغازات المثالية:</a:t>
                </a:r>
                <a:endParaRPr lang="en-US" b="1" u="sng" dirty="0"/>
              </a:p>
              <a:p>
                <a:pPr marL="0" indent="0" algn="r" rtl="1">
                  <a:lnSpc>
                    <a:spcPct val="150000"/>
                  </a:lnSpc>
                  <a:buNone/>
                </a:pPr>
                <a:r>
                  <a:rPr lang="ar-EG" b="1" dirty="0"/>
                  <a:t>يعرف هذا المعامل على أنه يعطى بالعلاقة</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r>
                        <a:rPr lang="ar-EG" i="1"/>
                        <m:t>𝛂</m:t>
                      </m:r>
                      <m:r>
                        <a:rPr lang="en-US" b="1"/>
                        <m:t>=</m:t>
                      </m:r>
                      <m:f>
                        <m:fPr>
                          <m:ctrlPr>
                            <a:rPr lang="en-US" b="1" i="1"/>
                          </m:ctrlPr>
                        </m:fPr>
                        <m:num>
                          <m:r>
                            <a:rPr lang="en-US" b="1" i="1"/>
                            <m:t>𝟏</m:t>
                          </m:r>
                        </m:num>
                        <m:den>
                          <m:r>
                            <a:rPr lang="en-US" b="1" i="1"/>
                            <m:t>𝐕</m:t>
                          </m:r>
                        </m:den>
                      </m:f>
                      <m:sSub>
                        <m:sSubPr>
                          <m:ctrlPr>
                            <a:rPr lang="en-US" b="1" i="1"/>
                          </m:ctrlPr>
                        </m:sSubPr>
                        <m:e>
                          <m:d>
                            <m:dPr>
                              <m:ctrlPr>
                                <a:rPr lang="en-US" b="1" i="1"/>
                              </m:ctrlPr>
                            </m:dPr>
                            <m:e>
                              <m:f>
                                <m:fPr>
                                  <m:ctrlPr>
                                    <a:rPr lang="en-US" b="1" i="1"/>
                                  </m:ctrlPr>
                                </m:fPr>
                                <m:num>
                                  <m:r>
                                    <a:rPr lang="en-US" b="1" i="1"/>
                                    <m:t>𝛛</m:t>
                                  </m:r>
                                  <m:r>
                                    <a:rPr lang="en-US" b="1" i="1"/>
                                    <m:t>𝐕</m:t>
                                  </m:r>
                                </m:num>
                                <m:den>
                                  <m:r>
                                    <a:rPr lang="en-US" b="1" i="1"/>
                                    <m:t>𝛛</m:t>
                                  </m:r>
                                  <m:r>
                                    <a:rPr lang="en-US" b="1" i="1"/>
                                    <m:t>𝐓</m:t>
                                  </m:r>
                                </m:den>
                              </m:f>
                            </m:e>
                          </m:d>
                        </m:e>
                        <m:sub>
                          <m:r>
                            <a:rPr lang="en-US" b="1" i="1"/>
                            <m:t>𝐏</m:t>
                          </m:r>
                        </m:sub>
                      </m:sSub>
                    </m:oMath>
                  </m:oMathPara>
                </a14:m>
                <a:endParaRPr lang="en-US" dirty="0"/>
              </a:p>
              <a:p>
                <a:pPr marL="0" indent="0" algn="r" rtl="1">
                  <a:lnSpc>
                    <a:spcPct val="150000"/>
                  </a:lnSpc>
                  <a:buNone/>
                </a:pPr>
                <a:r>
                  <a:rPr lang="ar-EG" b="1" dirty="0"/>
                  <a:t>ويمكن إثبات ايضا من المعادلة(8) أن:</a:t>
                </a:r>
                <a:endParaRPr lang="en-US" dirty="0"/>
              </a:p>
              <a:p>
                <a:pPr marL="0" indent="0" algn="r" rtl="1">
                  <a:lnSpc>
                    <a:spcPct val="150000"/>
                  </a:lnSpc>
                  <a:buNone/>
                </a:pPr>
                <a:r>
                  <a:rPr lang="ar-SA" b="1" dirty="0"/>
                  <a:t> </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r>
                        <a:rPr lang="ar-EG" i="1"/>
                        <m:t>𝛂</m:t>
                      </m:r>
                      <m:r>
                        <a:rPr lang="en-US" b="1"/>
                        <m:t>=</m:t>
                      </m:r>
                      <m:f>
                        <m:fPr>
                          <m:ctrlPr>
                            <a:rPr lang="en-US" b="1" i="1"/>
                          </m:ctrlPr>
                        </m:fPr>
                        <m:num>
                          <m:r>
                            <a:rPr lang="en-US" b="1" i="1"/>
                            <m:t>𝐧𝐑</m:t>
                          </m:r>
                        </m:num>
                        <m:den>
                          <m:r>
                            <a:rPr lang="en-US" b="1" i="1"/>
                            <m:t>𝐏</m:t>
                          </m:r>
                        </m:den>
                      </m:f>
                      <m:r>
                        <a:rPr lang="en-US" b="1"/>
                        <m:t>=</m:t>
                      </m:r>
                      <m:f>
                        <m:fPr>
                          <m:ctrlPr>
                            <a:rPr lang="en-US" b="1" i="1"/>
                          </m:ctrlPr>
                        </m:fPr>
                        <m:num>
                          <m:r>
                            <a:rPr lang="en-US" b="1" i="1"/>
                            <m:t>𝟏</m:t>
                          </m:r>
                        </m:num>
                        <m:den>
                          <m:r>
                            <a:rPr lang="en-US" b="1" i="1"/>
                            <m:t>𝐓</m:t>
                          </m:r>
                        </m:den>
                      </m:f>
                      <m:sSup>
                        <m:sSupPr>
                          <m:ctrlPr>
                            <a:rPr lang="en-US" b="1" i="1"/>
                          </m:ctrlPr>
                        </m:sSupPr>
                        <m:e>
                          <m:r>
                            <a:rPr lang="en-US" b="1" i="1"/>
                            <m:t>𝐊</m:t>
                          </m:r>
                        </m:e>
                        <m:sup>
                          <m:r>
                            <a:rPr lang="en-US" b="1" i="1"/>
                            <m:t>−</m:t>
                          </m:r>
                          <m:r>
                            <a:rPr lang="en-US" b="1" i="1"/>
                            <m:t>𝟏</m:t>
                          </m:r>
                        </m:sup>
                      </m:sSup>
                    </m:oMath>
                  </m:oMathPara>
                </a14:m>
                <a:endParaRPr lang="en-US" dirty="0"/>
              </a:p>
              <a:p>
                <a:pPr marL="0" indent="0" algn="r">
                  <a:lnSpc>
                    <a:spcPct val="150000"/>
                  </a:lnSpc>
                  <a:buNone/>
                </a:pPr>
                <a:endParaRPr lang="en-US" dirty="0"/>
              </a:p>
            </p:txBody>
          </p:sp>
        </mc:Choice>
        <mc:Fallback>
          <p:sp>
            <p:nvSpPr>
              <p:cNvPr id="3" name="Content Placeholder 2">
                <a:extLst>
                  <a:ext uri="{FF2B5EF4-FFF2-40B4-BE49-F238E27FC236}">
                    <a16:creationId xmlns:a16="http://schemas.microsoft.com/office/drawing/2014/main" id="{C50A7EEC-D69D-407C-9C65-A7F1764D1702}"/>
                  </a:ext>
                </a:extLst>
              </p:cNvPr>
              <p:cNvSpPr>
                <a:spLocks noGrp="1" noRot="1" noChangeAspect="1" noMove="1" noResize="1" noEditPoints="1" noAdjustHandles="1" noChangeArrowheads="1" noChangeShapeType="1" noTextEdit="1"/>
              </p:cNvSpPr>
              <p:nvPr>
                <p:ph idx="1"/>
              </p:nvPr>
            </p:nvSpPr>
            <p:spPr>
              <a:xfrm>
                <a:off x="838200" y="365125"/>
                <a:ext cx="10515600" cy="5811838"/>
              </a:xfrm>
              <a:blipFill>
                <a:blip r:embed="rId2"/>
                <a:stretch>
                  <a:fillRect r="-754"/>
                </a:stretch>
              </a:blipFill>
            </p:spPr>
            <p:txBody>
              <a:bodyPr/>
              <a:lstStyle/>
              <a:p>
                <a:r>
                  <a:rPr lang="en-US">
                    <a:noFill/>
                  </a:rPr>
                  <a:t> </a:t>
                </a:r>
              </a:p>
            </p:txBody>
          </p:sp>
        </mc:Fallback>
      </mc:AlternateContent>
    </p:spTree>
    <p:extLst>
      <p:ext uri="{BB962C8B-B14F-4D97-AF65-F5344CB8AC3E}">
        <p14:creationId xmlns:p14="http://schemas.microsoft.com/office/powerpoint/2010/main" val="339850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21E6-FAEF-42DD-AFB9-2872A2978564}"/>
              </a:ext>
            </a:extLst>
          </p:cNvPr>
          <p:cNvSpPr>
            <a:spLocks noGrp="1"/>
          </p:cNvSpPr>
          <p:nvPr>
            <p:ph type="title"/>
          </p:nvPr>
        </p:nvSpPr>
        <p:spPr>
          <a:xfrm>
            <a:off x="838200" y="365126"/>
            <a:ext cx="10515600" cy="62578"/>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A70E66E3-6947-4B15-B345-B3FBCCB6A421}"/>
              </a:ext>
            </a:extLst>
          </p:cNvPr>
          <p:cNvSpPr>
            <a:spLocks noGrp="1"/>
          </p:cNvSpPr>
          <p:nvPr>
            <p:ph idx="1"/>
          </p:nvPr>
        </p:nvSpPr>
        <p:spPr>
          <a:xfrm>
            <a:off x="838200" y="365126"/>
            <a:ext cx="10515600" cy="5811837"/>
          </a:xfrm>
        </p:spPr>
        <p:txBody>
          <a:bodyPr>
            <a:normAutofit fontScale="92500"/>
          </a:bodyPr>
          <a:lstStyle/>
          <a:p>
            <a:pPr marL="0" indent="0" algn="r" rtl="1">
              <a:buNone/>
            </a:pPr>
            <a:r>
              <a:rPr lang="ar-EG" b="1" dirty="0"/>
              <a:t> </a:t>
            </a:r>
            <a:endParaRPr lang="en-US" dirty="0"/>
          </a:p>
          <a:p>
            <a:pPr marL="0" indent="0" algn="r" rtl="1">
              <a:buNone/>
            </a:pPr>
            <a:r>
              <a:rPr lang="en-US" b="1" u="sng" dirty="0"/>
              <a:t>7</a:t>
            </a:r>
            <a:r>
              <a:rPr lang="ar-EG" b="1" u="sng" dirty="0"/>
              <a:t>-قانون دالتون للضغوط </a:t>
            </a:r>
            <a:r>
              <a:rPr lang="ar-EG" b="1" u="sng" dirty="0" err="1"/>
              <a:t>الجزيءية</a:t>
            </a:r>
            <a:r>
              <a:rPr lang="ar-EG" b="1" u="sng" dirty="0"/>
              <a:t> (</a:t>
            </a:r>
            <a:r>
              <a:rPr lang="en-US" b="1" u="sng" dirty="0"/>
              <a:t>Dalton's law</a:t>
            </a:r>
            <a:r>
              <a:rPr lang="ar-EG" b="1" u="sng" dirty="0"/>
              <a:t>):</a:t>
            </a:r>
            <a:endParaRPr lang="en-US" b="1" u="sng" dirty="0"/>
          </a:p>
          <a:p>
            <a:pPr marL="0" indent="0" algn="r" rtl="1">
              <a:buNone/>
            </a:pPr>
            <a:r>
              <a:rPr lang="ar-EG" b="1" dirty="0"/>
              <a:t>ينص قانون دالتون </a:t>
            </a:r>
            <a:r>
              <a:rPr lang="ar-EG" b="1" dirty="0" err="1"/>
              <a:t>للضغطو</a:t>
            </a:r>
            <a:r>
              <a:rPr lang="ar-EG" b="1" dirty="0"/>
              <a:t> </a:t>
            </a:r>
            <a:r>
              <a:rPr lang="ar-EG" b="1" dirty="0" err="1"/>
              <a:t>الجزيءية</a:t>
            </a:r>
            <a:r>
              <a:rPr lang="ar-EG" b="1" dirty="0"/>
              <a:t> على أن الضغط الكلي لخليط مكون من عدة غازات يساوي مجموع ضغوط الغازات المكونة للخليط إذا وضعت في نفس الحجم الذي يشغله الخليط وذلك عند ثبات درجة الحرارة ويمكن إثبات ذلك كما يلي:</a:t>
            </a:r>
            <a:endParaRPr lang="en-US" dirty="0"/>
          </a:p>
          <a:p>
            <a:pPr marL="0" indent="0" algn="r" rtl="1">
              <a:buNone/>
            </a:pPr>
            <a:r>
              <a:rPr lang="ar-EG" b="1" dirty="0"/>
              <a:t>إذا كان هناك إناء به خليط مكون من الغازات عدد جراماتها الجزيئية(مول) هي </a:t>
            </a:r>
            <a:r>
              <a:rPr lang="en-US" b="1" dirty="0"/>
              <a:t>n</a:t>
            </a:r>
            <a:r>
              <a:rPr lang="en-US" b="1" baseline="-25000" dirty="0"/>
              <a:t>1</a:t>
            </a:r>
            <a:r>
              <a:rPr lang="en-US" b="1" dirty="0"/>
              <a:t>, n</a:t>
            </a:r>
            <a:r>
              <a:rPr lang="en-US" b="1" baseline="-25000" dirty="0"/>
              <a:t>2</a:t>
            </a:r>
            <a:r>
              <a:rPr lang="en-US" b="1" dirty="0"/>
              <a:t>, n</a:t>
            </a:r>
            <a:r>
              <a:rPr lang="en-US" b="1" baseline="-25000" dirty="0"/>
              <a:t>3</a:t>
            </a:r>
            <a:r>
              <a:rPr lang="en-US" b="1" dirty="0"/>
              <a:t>…..</a:t>
            </a:r>
            <a:r>
              <a:rPr lang="ar-EG" b="1" dirty="0"/>
              <a:t> وكان حجم الإناء هو </a:t>
            </a:r>
            <a:r>
              <a:rPr lang="en-US" b="1" dirty="0"/>
              <a:t>V</a:t>
            </a:r>
            <a:r>
              <a:rPr lang="ar-EG" b="1" dirty="0"/>
              <a:t> فإن</a:t>
            </a:r>
            <a:endParaRPr lang="en-US" dirty="0"/>
          </a:p>
          <a:p>
            <a:pPr marL="0" indent="0" algn="ctr" rtl="1">
              <a:buNone/>
            </a:pPr>
            <a:r>
              <a:rPr lang="ar-EG" b="1" dirty="0"/>
              <a:t>ٌ</a:t>
            </a:r>
            <a:r>
              <a:rPr lang="en-US" b="1" dirty="0"/>
              <a:t>RT</a:t>
            </a:r>
            <a:r>
              <a:rPr lang="ar-EG" b="1" dirty="0"/>
              <a:t>(</a:t>
            </a:r>
            <a:r>
              <a:rPr lang="en-US" b="1" dirty="0"/>
              <a:t>PV=( n</a:t>
            </a:r>
            <a:r>
              <a:rPr lang="en-US" b="1" baseline="-25000" dirty="0"/>
              <a:t>1</a:t>
            </a:r>
            <a:r>
              <a:rPr lang="en-US" b="1" dirty="0"/>
              <a:t>+ n</a:t>
            </a:r>
            <a:r>
              <a:rPr lang="en-US" b="1" baseline="-25000" dirty="0"/>
              <a:t>2</a:t>
            </a:r>
            <a:r>
              <a:rPr lang="en-US" b="1" dirty="0"/>
              <a:t>+n</a:t>
            </a:r>
            <a:r>
              <a:rPr lang="en-US" b="1" baseline="-25000" dirty="0"/>
              <a:t>3</a:t>
            </a:r>
            <a:r>
              <a:rPr lang="en-US" b="1" dirty="0"/>
              <a:t>…</a:t>
            </a:r>
            <a:endParaRPr lang="en-US" dirty="0"/>
          </a:p>
          <a:p>
            <a:pPr marL="0" indent="0" algn="r" rtl="1">
              <a:buNone/>
            </a:pPr>
            <a:r>
              <a:rPr lang="ar-EG" b="1" dirty="0"/>
              <a:t>حيث </a:t>
            </a:r>
            <a:r>
              <a:rPr lang="en-US" b="1" dirty="0"/>
              <a:t>n= n</a:t>
            </a:r>
            <a:r>
              <a:rPr lang="en-US" b="1" baseline="-25000" dirty="0"/>
              <a:t>1</a:t>
            </a:r>
            <a:r>
              <a:rPr lang="en-US" b="1" dirty="0"/>
              <a:t>+ n</a:t>
            </a:r>
            <a:r>
              <a:rPr lang="en-US" b="1" baseline="-25000" dirty="0"/>
              <a:t>2</a:t>
            </a:r>
            <a:r>
              <a:rPr lang="en-US" b="1" dirty="0"/>
              <a:t>+ n</a:t>
            </a:r>
            <a:r>
              <a:rPr lang="en-US" b="1" baseline="-25000" dirty="0"/>
              <a:t>3</a:t>
            </a:r>
            <a:r>
              <a:rPr lang="en-US" b="1" dirty="0"/>
              <a:t>+…</a:t>
            </a:r>
            <a:r>
              <a:rPr lang="ar-EG" b="1" dirty="0"/>
              <a:t> هو العدد الكلي للجرامات الجزيئية للخليط ( عدد المولات الكلي) ويمكننا كتابة المعادلة السابقة في الصورة</a:t>
            </a:r>
            <a:endParaRPr lang="en-US" dirty="0"/>
          </a:p>
          <a:p>
            <a:pPr marL="0" indent="0" algn="ctr" rtl="1">
              <a:buNone/>
            </a:pPr>
            <a:r>
              <a:rPr lang="en-US" b="1" dirty="0"/>
              <a:t>P=n</a:t>
            </a:r>
            <a:r>
              <a:rPr lang="en-US" b="1" baseline="-25000" dirty="0"/>
              <a:t>1</a:t>
            </a:r>
            <a:r>
              <a:rPr lang="en-US" b="1" dirty="0"/>
              <a:t>RT/V+n</a:t>
            </a:r>
            <a:r>
              <a:rPr lang="en-US" b="1" baseline="-25000" dirty="0"/>
              <a:t>2</a:t>
            </a:r>
            <a:r>
              <a:rPr lang="en-US" b="1" dirty="0"/>
              <a:t>RT/V+n</a:t>
            </a:r>
            <a:r>
              <a:rPr lang="en-US" b="1" baseline="-25000" dirty="0"/>
              <a:t>3</a:t>
            </a:r>
            <a:r>
              <a:rPr lang="en-US" b="1" dirty="0"/>
              <a:t>RT/V……..</a:t>
            </a:r>
            <a:endParaRPr lang="en-US" dirty="0"/>
          </a:p>
          <a:p>
            <a:pPr marL="0" indent="0" algn="r" rtl="1">
              <a:buNone/>
            </a:pPr>
            <a:r>
              <a:rPr lang="ar-EG" b="1" dirty="0"/>
              <a:t>لكن المقدار </a:t>
            </a:r>
            <a:r>
              <a:rPr lang="en-US" b="1" dirty="0"/>
              <a:t>n</a:t>
            </a:r>
            <a:r>
              <a:rPr lang="en-US" b="1" baseline="-25000" dirty="0"/>
              <a:t>1</a:t>
            </a:r>
            <a:r>
              <a:rPr lang="en-US" b="1" dirty="0"/>
              <a:t>RT/V</a:t>
            </a:r>
            <a:r>
              <a:rPr lang="ar-EG" b="1" dirty="0"/>
              <a:t> هو ضغط غاز عدد جراماته الجزيئية </a:t>
            </a:r>
            <a:r>
              <a:rPr lang="en-US" b="1" dirty="0"/>
              <a:t>n</a:t>
            </a:r>
            <a:r>
              <a:rPr lang="en-US" b="1" baseline="-25000" dirty="0"/>
              <a:t>1</a:t>
            </a:r>
            <a:r>
              <a:rPr lang="ar-EG" b="1" dirty="0"/>
              <a:t> ويشغل حجما مقداره </a:t>
            </a:r>
            <a:r>
              <a:rPr lang="en-US" b="1" dirty="0"/>
              <a:t>V </a:t>
            </a:r>
            <a:r>
              <a:rPr lang="ar-EG" b="1" dirty="0"/>
              <a:t> عند درجة حرارة </a:t>
            </a:r>
            <a:r>
              <a:rPr lang="en-US" b="1" dirty="0"/>
              <a:t>T </a:t>
            </a:r>
            <a:r>
              <a:rPr lang="ar-EG" b="1" dirty="0"/>
              <a:t> وكذلك لباقي الكميات في الطرف الأيمن في المعادلة الأخيرة أي أن</a:t>
            </a:r>
            <a:endParaRPr lang="en-US" dirty="0"/>
          </a:p>
          <a:p>
            <a:pPr marL="0" indent="0" algn="ctr" rtl="1">
              <a:buNone/>
            </a:pPr>
            <a:r>
              <a:rPr lang="en-US" b="1" dirty="0"/>
              <a:t>P</a:t>
            </a:r>
            <a:r>
              <a:rPr lang="en-US" b="1" baseline="-25000" dirty="0"/>
              <a:t>1</a:t>
            </a:r>
            <a:r>
              <a:rPr lang="en-US" b="1" dirty="0"/>
              <a:t>= n</a:t>
            </a:r>
            <a:r>
              <a:rPr lang="en-US" b="1" baseline="-25000" dirty="0"/>
              <a:t>1</a:t>
            </a:r>
            <a:r>
              <a:rPr lang="en-US" b="1" dirty="0"/>
              <a:t>RT/V , P</a:t>
            </a:r>
            <a:r>
              <a:rPr lang="en-US" b="1" baseline="-25000" dirty="0"/>
              <a:t>2</a:t>
            </a:r>
            <a:r>
              <a:rPr lang="en-US" b="1" dirty="0"/>
              <a:t>= n</a:t>
            </a:r>
            <a:r>
              <a:rPr lang="en-US" b="1" baseline="-25000" dirty="0"/>
              <a:t>2</a:t>
            </a:r>
            <a:r>
              <a:rPr lang="en-US" b="1" dirty="0"/>
              <a:t>RT/V, P</a:t>
            </a:r>
            <a:r>
              <a:rPr lang="en-US" b="1" baseline="-25000" dirty="0"/>
              <a:t>3</a:t>
            </a:r>
            <a:r>
              <a:rPr lang="en-US" b="1" dirty="0"/>
              <a:t>= n</a:t>
            </a:r>
            <a:r>
              <a:rPr lang="en-US" b="1" baseline="-25000" dirty="0"/>
              <a:t>3</a:t>
            </a:r>
            <a:r>
              <a:rPr lang="en-US" b="1" dirty="0"/>
              <a:t>RT/V………………..</a:t>
            </a:r>
            <a:endParaRPr lang="en-US" dirty="0"/>
          </a:p>
          <a:p>
            <a:pPr marL="0" indent="0" algn="r" rtl="1">
              <a:buNone/>
            </a:pPr>
            <a:r>
              <a:rPr lang="ar-EG" b="1" dirty="0"/>
              <a:t>وبالتالي فإن </a:t>
            </a:r>
            <a:endParaRPr lang="en-US" dirty="0"/>
          </a:p>
          <a:p>
            <a:pPr marL="0" indent="0" algn="ctr" rtl="1">
              <a:buNone/>
            </a:pPr>
            <a:r>
              <a:rPr lang="en-US" b="1" dirty="0"/>
              <a:t>P=P</a:t>
            </a:r>
            <a:r>
              <a:rPr lang="en-US" b="1" baseline="-25000" dirty="0"/>
              <a:t>1</a:t>
            </a:r>
            <a:r>
              <a:rPr lang="en-US" b="1" dirty="0"/>
              <a:t>+ P</a:t>
            </a:r>
            <a:r>
              <a:rPr lang="en-US" b="1" baseline="-25000" dirty="0"/>
              <a:t>2</a:t>
            </a:r>
            <a:r>
              <a:rPr lang="en-US" b="1" dirty="0"/>
              <a:t>+  P</a:t>
            </a:r>
            <a:r>
              <a:rPr lang="en-US" b="1" baseline="-25000" dirty="0"/>
              <a:t>3</a:t>
            </a:r>
            <a:r>
              <a:rPr lang="en-US" b="1" dirty="0"/>
              <a:t>+………….</a:t>
            </a:r>
            <a:endParaRPr lang="en-US" dirty="0"/>
          </a:p>
          <a:p>
            <a:pPr marL="0" indent="0" algn="r" rtl="1">
              <a:buNone/>
            </a:pPr>
            <a:r>
              <a:rPr lang="ar-EG" b="1" dirty="0"/>
              <a:t>وهذا هو قانون دالتون</a:t>
            </a:r>
            <a:endParaRPr lang="en-US" dirty="0"/>
          </a:p>
          <a:p>
            <a:pPr marL="0" indent="0" algn="r">
              <a:buNone/>
            </a:pPr>
            <a:endParaRPr lang="en-US" dirty="0"/>
          </a:p>
        </p:txBody>
      </p:sp>
    </p:spTree>
    <p:extLst>
      <p:ext uri="{BB962C8B-B14F-4D97-AF65-F5344CB8AC3E}">
        <p14:creationId xmlns:p14="http://schemas.microsoft.com/office/powerpoint/2010/main" val="1197959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F411E-AC70-490E-A21F-AC8AB38AC9D7}"/>
              </a:ext>
            </a:extLst>
          </p:cNvPr>
          <p:cNvSpPr>
            <a:spLocks noGrp="1"/>
          </p:cNvSpPr>
          <p:nvPr>
            <p:ph type="title"/>
          </p:nvPr>
        </p:nvSpPr>
        <p:spPr>
          <a:xfrm flipV="1">
            <a:off x="838200" y="319406"/>
            <a:ext cx="10515600" cy="45719"/>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FEDB646-F5D5-479F-8B70-988868B724DA}"/>
                  </a:ext>
                </a:extLst>
              </p:cNvPr>
              <p:cNvSpPr>
                <a:spLocks noGrp="1"/>
              </p:cNvSpPr>
              <p:nvPr>
                <p:ph idx="1"/>
              </p:nvPr>
            </p:nvSpPr>
            <p:spPr>
              <a:xfrm>
                <a:off x="838200" y="410844"/>
                <a:ext cx="10515600" cy="5766119"/>
              </a:xfrm>
            </p:spPr>
            <p:txBody>
              <a:bodyPr>
                <a:normAutofit/>
              </a:bodyPr>
              <a:lstStyle/>
              <a:p>
                <a:pPr marL="0" indent="0" algn="r" rtl="1">
                  <a:lnSpc>
                    <a:spcPct val="150000"/>
                  </a:lnSpc>
                  <a:buNone/>
                </a:pPr>
                <a:r>
                  <a:rPr lang="en-US" b="1" u="sng" dirty="0"/>
                  <a:t>8</a:t>
                </a:r>
                <a:r>
                  <a:rPr lang="ar-EG" b="1" u="sng" dirty="0"/>
                  <a:t>-سرعة جزيئات الغاز المثالي: </a:t>
                </a:r>
                <a:endParaRPr lang="en-US" b="1" u="sng" dirty="0"/>
              </a:p>
              <a:p>
                <a:pPr marL="0" indent="0" algn="r" rtl="1">
                  <a:lnSpc>
                    <a:spcPct val="150000"/>
                  </a:lnSpc>
                  <a:buNone/>
                </a:pPr>
                <a:r>
                  <a:rPr lang="ar-EG" b="1" dirty="0"/>
                  <a:t>من المعادلة التي </a:t>
                </a:r>
                <a:r>
                  <a:rPr lang="ar-EG" b="1" dirty="0" err="1"/>
                  <a:t>إستنتجناها</a:t>
                </a:r>
                <a:r>
                  <a:rPr lang="ar-EG" b="1" dirty="0"/>
                  <a:t> سابقا وهي </a:t>
                </a:r>
                <a:br>
                  <a:rPr lang="en-US" b="1" dirty="0"/>
                </a:br>
                <a14:m>
                  <m:oMathPara xmlns:m="http://schemas.openxmlformats.org/officeDocument/2006/math">
                    <m:oMathParaPr>
                      <m:jc m:val="centerGroup"/>
                    </m:oMathParaPr>
                    <m:oMath xmlns:m="http://schemas.openxmlformats.org/officeDocument/2006/math">
                      <m:acc>
                        <m:accPr>
                          <m:chr m:val="⃡"/>
                          <m:ctrlPr>
                            <a:rPr lang="en-US" b="1" i="1"/>
                          </m:ctrlPr>
                        </m:accPr>
                        <m:e>
                          <m:acc>
                            <m:accPr>
                              <m:chr m:val="⃡"/>
                              <m:ctrlPr>
                                <a:rPr lang="en-US" b="1" i="1"/>
                              </m:ctrlPr>
                            </m:accPr>
                            <m:e>
                              <m:r>
                                <a:rPr lang="en-US" b="1" i="1"/>
                                <m:t>𝐯</m:t>
                              </m:r>
                            </m:e>
                          </m:acc>
                        </m:e>
                      </m:acc>
                      <m:r>
                        <a:rPr lang="en-US" b="1"/>
                        <m:t>=</m:t>
                      </m:r>
                      <m:rad>
                        <m:radPr>
                          <m:degHide m:val="on"/>
                          <m:ctrlPr>
                            <a:rPr lang="en-US" b="1" i="1"/>
                          </m:ctrlPr>
                        </m:radPr>
                        <m:deg/>
                        <m:e>
                          <m:acc>
                            <m:accPr>
                              <m:chr m:val="̅"/>
                              <m:ctrlPr>
                                <a:rPr lang="en-US" b="1" i="1"/>
                              </m:ctrlPr>
                            </m:accPr>
                            <m:e>
                              <m:sSup>
                                <m:sSupPr>
                                  <m:ctrlPr>
                                    <a:rPr lang="en-US" b="1" i="1"/>
                                  </m:ctrlPr>
                                </m:sSupPr>
                                <m:e>
                                  <m:r>
                                    <a:rPr lang="en-US" b="1" i="1"/>
                                    <m:t>𝐯</m:t>
                                  </m:r>
                                </m:e>
                                <m:sup>
                                  <m:r>
                                    <a:rPr lang="en-US" b="1" i="1"/>
                                    <m:t>𝟐</m:t>
                                  </m:r>
                                </m:sup>
                              </m:sSup>
                            </m:e>
                          </m:acc>
                        </m:e>
                      </m:rad>
                      <m:r>
                        <a:rPr lang="en-US" b="1"/>
                        <m:t>=</m:t>
                      </m:r>
                      <m:rad>
                        <m:radPr>
                          <m:degHide m:val="on"/>
                          <m:ctrlPr>
                            <a:rPr lang="en-US" b="1" i="1"/>
                          </m:ctrlPr>
                        </m:radPr>
                        <m:deg/>
                        <m:e>
                          <m:f>
                            <m:fPr>
                              <m:ctrlPr>
                                <a:rPr lang="en-US" b="1" i="1"/>
                              </m:ctrlPr>
                            </m:fPr>
                            <m:num>
                              <m:r>
                                <a:rPr lang="en-US" b="1" i="1"/>
                                <m:t>𝟑𝐏</m:t>
                              </m:r>
                            </m:num>
                            <m:den>
                              <m:r>
                                <a:rPr lang="en-US" b="1" i="1"/>
                                <m:t>𝛒</m:t>
                              </m:r>
                            </m:den>
                          </m:f>
                        </m:e>
                      </m:rad>
                      <m:d>
                        <m:dPr>
                          <m:ctrlPr>
                            <a:rPr lang="en-US" b="1" i="1"/>
                          </m:ctrlPr>
                        </m:dPr>
                        <m:e>
                          <m:r>
                            <a:rPr lang="en-US" b="1" i="1"/>
                            <m:t>𝟕</m:t>
                          </m:r>
                        </m:e>
                      </m:d>
                    </m:oMath>
                  </m:oMathPara>
                </a14:m>
                <a:endParaRPr lang="en-US" dirty="0"/>
              </a:p>
              <a:p>
                <a:pPr marL="0" indent="0" algn="r" rtl="1">
                  <a:lnSpc>
                    <a:spcPct val="150000"/>
                  </a:lnSpc>
                  <a:buNone/>
                </a:pPr>
                <a:r>
                  <a:rPr lang="ar-EG" b="1" dirty="0"/>
                  <a:t>يمكننا حساب الجذر التربيعي لسرعة جزيئات الغاز المثالي ويمكن كتابتها في الصورة</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acc>
                        <m:accPr>
                          <m:chr m:val="⃡"/>
                          <m:ctrlPr>
                            <a:rPr lang="en-US" b="1" i="1"/>
                          </m:ctrlPr>
                        </m:accPr>
                        <m:e>
                          <m:acc>
                            <m:accPr>
                              <m:chr m:val="⃡"/>
                              <m:ctrlPr>
                                <a:rPr lang="en-US" b="1" i="1"/>
                              </m:ctrlPr>
                            </m:accPr>
                            <m:e>
                              <m:r>
                                <a:rPr lang="en-US" b="1" i="1"/>
                                <m:t>𝐯</m:t>
                              </m:r>
                            </m:e>
                          </m:acc>
                        </m:e>
                      </m:acc>
                      <m:r>
                        <a:rPr lang="en-US" b="1"/>
                        <m:t>=</m:t>
                      </m:r>
                      <m:rad>
                        <m:radPr>
                          <m:degHide m:val="on"/>
                          <m:ctrlPr>
                            <a:rPr lang="en-US" b="1" i="1"/>
                          </m:ctrlPr>
                        </m:radPr>
                        <m:deg/>
                        <m:e>
                          <m:f>
                            <m:fPr>
                              <m:ctrlPr>
                                <a:rPr lang="en-US" b="1" i="1"/>
                              </m:ctrlPr>
                            </m:fPr>
                            <m:num>
                              <m:r>
                                <a:rPr lang="en-US" b="1" i="1"/>
                                <m:t>𝟑𝐑𝐓</m:t>
                              </m:r>
                            </m:num>
                            <m:den>
                              <m:r>
                                <a:rPr lang="en-US" b="1" i="1"/>
                                <m:t>𝛍</m:t>
                              </m:r>
                            </m:den>
                          </m:f>
                        </m:e>
                      </m:rad>
                      <m:d>
                        <m:dPr>
                          <m:ctrlPr>
                            <a:rPr lang="en-US" b="1" i="1"/>
                          </m:ctrlPr>
                        </m:dPr>
                        <m:e>
                          <m:r>
                            <a:rPr lang="en-US" b="1" i="1"/>
                            <m:t>𝟕</m:t>
                          </m:r>
                        </m:e>
                      </m:d>
                    </m:oMath>
                  </m:oMathPara>
                </a14:m>
                <a:endParaRPr lang="en-US" dirty="0"/>
              </a:p>
              <a:p>
                <a:pPr marL="0" indent="0" algn="r" rtl="1">
                  <a:lnSpc>
                    <a:spcPct val="150000"/>
                  </a:lnSpc>
                  <a:buNone/>
                </a:pPr>
                <a:r>
                  <a:rPr lang="ar-EG" b="1" dirty="0"/>
                  <a:t>حيث µ هو الوزن الجزيئي للغاز</a:t>
                </a:r>
                <a:endParaRPr lang="en-US" dirty="0"/>
              </a:p>
              <a:p>
                <a:pPr marL="0" indent="0" algn="r">
                  <a:lnSpc>
                    <a:spcPct val="150000"/>
                  </a:lnSpc>
                  <a:buNone/>
                </a:pPr>
                <a:endParaRPr lang="en-US" dirty="0"/>
              </a:p>
            </p:txBody>
          </p:sp>
        </mc:Choice>
        <mc:Fallback>
          <p:sp>
            <p:nvSpPr>
              <p:cNvPr id="3" name="Content Placeholder 2">
                <a:extLst>
                  <a:ext uri="{FF2B5EF4-FFF2-40B4-BE49-F238E27FC236}">
                    <a16:creationId xmlns:a16="http://schemas.microsoft.com/office/drawing/2014/main" id="{4FEDB646-F5D5-479F-8B70-988868B724DA}"/>
                  </a:ext>
                </a:extLst>
              </p:cNvPr>
              <p:cNvSpPr>
                <a:spLocks noGrp="1" noRot="1" noChangeAspect="1" noMove="1" noResize="1" noEditPoints="1" noAdjustHandles="1" noChangeArrowheads="1" noChangeShapeType="1" noTextEdit="1"/>
              </p:cNvSpPr>
              <p:nvPr>
                <p:ph idx="1"/>
              </p:nvPr>
            </p:nvSpPr>
            <p:spPr>
              <a:xfrm>
                <a:off x="838200" y="410844"/>
                <a:ext cx="10515600" cy="5766119"/>
              </a:xfrm>
              <a:blipFill>
                <a:blip r:embed="rId2"/>
                <a:stretch>
                  <a:fillRect r="-754"/>
                </a:stretch>
              </a:blipFill>
            </p:spPr>
            <p:txBody>
              <a:bodyPr/>
              <a:lstStyle/>
              <a:p>
                <a:r>
                  <a:rPr lang="en-US">
                    <a:noFill/>
                  </a:rPr>
                  <a:t> </a:t>
                </a:r>
              </a:p>
            </p:txBody>
          </p:sp>
        </mc:Fallback>
      </mc:AlternateContent>
    </p:spTree>
    <p:extLst>
      <p:ext uri="{BB962C8B-B14F-4D97-AF65-F5344CB8AC3E}">
        <p14:creationId xmlns:p14="http://schemas.microsoft.com/office/powerpoint/2010/main" val="3893051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9E6F-057D-43C5-A9BC-BB97FBFD67B5}"/>
              </a:ext>
            </a:extLst>
          </p:cNvPr>
          <p:cNvSpPr>
            <a:spLocks noGrp="1"/>
          </p:cNvSpPr>
          <p:nvPr>
            <p:ph type="title"/>
          </p:nvPr>
        </p:nvSpPr>
        <p:spPr/>
        <p:txBody>
          <a:bodyPr/>
          <a:lstStyle/>
          <a:p>
            <a:pPr algn="ctr"/>
            <a:r>
              <a:rPr lang="ar-EG" b="1" dirty="0"/>
              <a:t>مسائل على الباب الأول</a:t>
            </a:r>
            <a:br>
              <a:rPr lang="en-US" dirty="0"/>
            </a:br>
            <a:endParaRPr lang="en-US" dirty="0"/>
          </a:p>
        </p:txBody>
      </p:sp>
      <p:sp>
        <p:nvSpPr>
          <p:cNvPr id="3" name="Content Placeholder 2">
            <a:extLst>
              <a:ext uri="{FF2B5EF4-FFF2-40B4-BE49-F238E27FC236}">
                <a16:creationId xmlns:a16="http://schemas.microsoft.com/office/drawing/2014/main" id="{E7673217-FBE2-4F50-B9A8-F6F7AFF55AE0}"/>
              </a:ext>
            </a:extLst>
          </p:cNvPr>
          <p:cNvSpPr>
            <a:spLocks noGrp="1"/>
          </p:cNvSpPr>
          <p:nvPr>
            <p:ph idx="1"/>
          </p:nvPr>
        </p:nvSpPr>
        <p:spPr>
          <a:xfrm>
            <a:off x="685800" y="1445342"/>
            <a:ext cx="10820400" cy="4773343"/>
          </a:xfrm>
        </p:spPr>
        <p:txBody>
          <a:bodyPr>
            <a:normAutofit fontScale="70000" lnSpcReduction="20000"/>
          </a:bodyPr>
          <a:lstStyle/>
          <a:p>
            <a:pPr marL="514350" indent="-514350" algn="r" rtl="1">
              <a:lnSpc>
                <a:spcPct val="160000"/>
              </a:lnSpc>
              <a:buFont typeface="+mj-lt"/>
              <a:buAutoNum type="arabicPeriod"/>
            </a:pPr>
            <a:endParaRPr lang="en-US" dirty="0"/>
          </a:p>
          <a:p>
            <a:pPr marL="514350" lvl="0" indent="-514350" algn="r" rtl="1">
              <a:lnSpc>
                <a:spcPct val="160000"/>
              </a:lnSpc>
              <a:buFont typeface="+mj-lt"/>
              <a:buAutoNum type="arabicPeriod"/>
            </a:pPr>
            <a:r>
              <a:rPr lang="ar-EG" b="1" dirty="0"/>
              <a:t>غازان لهما الخواص </a:t>
            </a:r>
            <a:r>
              <a:rPr lang="en-US" b="1" dirty="0"/>
              <a:t>P</a:t>
            </a:r>
            <a:r>
              <a:rPr lang="en-US" b="1" baseline="-25000" dirty="0"/>
              <a:t>1</a:t>
            </a:r>
            <a:r>
              <a:rPr lang="en-US" b="1" dirty="0"/>
              <a:t> V</a:t>
            </a:r>
            <a:r>
              <a:rPr lang="en-US" b="1" baseline="-25000" dirty="0"/>
              <a:t>1</a:t>
            </a:r>
            <a:r>
              <a:rPr lang="en-US" b="1" dirty="0"/>
              <a:t> T</a:t>
            </a:r>
            <a:r>
              <a:rPr lang="en-US" b="1" baseline="-25000" dirty="0"/>
              <a:t>1</a:t>
            </a:r>
            <a:r>
              <a:rPr lang="en-US" b="1" dirty="0"/>
              <a:t> , P</a:t>
            </a:r>
            <a:r>
              <a:rPr lang="en-US" b="1" baseline="-25000" dirty="0"/>
              <a:t>2</a:t>
            </a:r>
            <a:r>
              <a:rPr lang="en-US" b="1" dirty="0"/>
              <a:t> V</a:t>
            </a:r>
            <a:r>
              <a:rPr lang="en-US" b="1" baseline="-25000" dirty="0"/>
              <a:t>2</a:t>
            </a:r>
            <a:r>
              <a:rPr lang="en-US" b="1" dirty="0"/>
              <a:t> T2</a:t>
            </a:r>
            <a:r>
              <a:rPr lang="ar-EG" b="1" dirty="0"/>
              <a:t>– </a:t>
            </a:r>
            <a:r>
              <a:rPr lang="ar-EG" b="1" dirty="0" err="1"/>
              <a:t>إوجد</a:t>
            </a:r>
            <a:r>
              <a:rPr lang="ar-EG" b="1" dirty="0"/>
              <a:t> معادلة للضغط عندما يجمع الغازان في إناء حجمه </a:t>
            </a:r>
            <a:r>
              <a:rPr lang="en-US" b="1" dirty="0"/>
              <a:t>V</a:t>
            </a:r>
            <a:r>
              <a:rPr lang="ar-EG" b="1" dirty="0"/>
              <a:t> عند درجة حرارة </a:t>
            </a:r>
            <a:r>
              <a:rPr lang="en-US" b="1" dirty="0"/>
              <a:t>T</a:t>
            </a:r>
            <a:r>
              <a:rPr lang="ar-EG" b="1" dirty="0"/>
              <a:t> .</a:t>
            </a:r>
            <a:endParaRPr lang="en-US" dirty="0"/>
          </a:p>
          <a:p>
            <a:pPr marL="514350" lvl="0" indent="-514350" algn="r" rtl="1">
              <a:lnSpc>
                <a:spcPct val="160000"/>
              </a:lnSpc>
              <a:buFont typeface="+mj-lt"/>
              <a:buAutoNum type="arabicPeriod"/>
            </a:pPr>
            <a:r>
              <a:rPr lang="ar-EG" b="1" dirty="0" err="1"/>
              <a:t>إحسب</a:t>
            </a:r>
            <a:r>
              <a:rPr lang="ar-EG" b="1" dirty="0"/>
              <a:t> درجة الحرارة التي يكون عندها متوسط سرعة الجزيئات مساويا لسرعة </a:t>
            </a:r>
            <a:r>
              <a:rPr lang="ar-EG" b="1" dirty="0" err="1"/>
              <a:t>الإنفلات</a:t>
            </a:r>
            <a:r>
              <a:rPr lang="ar-EG" b="1" dirty="0"/>
              <a:t> من الجاذبية الأرضية (</a:t>
            </a:r>
            <a:r>
              <a:rPr lang="en-US" b="1" dirty="0"/>
              <a:t>11.2Km/Sec</a:t>
            </a:r>
            <a:r>
              <a:rPr lang="ar-EG" b="1" dirty="0"/>
              <a:t>) لكل من جزيئات  غازي الهيدروجين والأكسجين علما بأن الوزن الجزيئي لهما هو </a:t>
            </a:r>
            <a:r>
              <a:rPr lang="en-US" b="1" dirty="0"/>
              <a:t>32,2.02 gm/mole</a:t>
            </a:r>
            <a:r>
              <a:rPr lang="ar-EG" b="1" dirty="0"/>
              <a:t> على الترتيب.</a:t>
            </a:r>
            <a:endParaRPr lang="en-US" dirty="0"/>
          </a:p>
          <a:p>
            <a:pPr marL="514350" lvl="0" indent="-514350" algn="r" rtl="1">
              <a:lnSpc>
                <a:spcPct val="160000"/>
              </a:lnSpc>
              <a:buFont typeface="+mj-lt"/>
              <a:buAutoNum type="arabicPeriod"/>
            </a:pPr>
            <a:r>
              <a:rPr lang="ar-EG" b="1" dirty="0"/>
              <a:t>غاز كتلته </a:t>
            </a:r>
            <a:r>
              <a:rPr lang="en-US" b="1" dirty="0"/>
              <a:t>12gm</a:t>
            </a:r>
            <a:r>
              <a:rPr lang="ar-EG" b="1" dirty="0"/>
              <a:t> يشغل حجما مقداره </a:t>
            </a:r>
            <a:r>
              <a:rPr lang="en-US" b="1" dirty="0"/>
              <a:t>4x10</a:t>
            </a:r>
            <a:r>
              <a:rPr lang="en-US" b="1" baseline="30000" dirty="0"/>
              <a:t>-3</a:t>
            </a:r>
            <a:r>
              <a:rPr lang="en-US" b="1" dirty="0"/>
              <a:t>m</a:t>
            </a:r>
            <a:r>
              <a:rPr lang="en-US" b="1" baseline="30000" dirty="0"/>
              <a:t>3</a:t>
            </a:r>
            <a:r>
              <a:rPr lang="ar-EG" b="1" dirty="0"/>
              <a:t>  عند درجة حرارة </a:t>
            </a:r>
            <a:r>
              <a:rPr lang="en-US" b="1" dirty="0"/>
              <a:t>-7</a:t>
            </a:r>
            <a:r>
              <a:rPr lang="en-US" b="1" baseline="30000" dirty="0"/>
              <a:t>o</a:t>
            </a:r>
            <a:r>
              <a:rPr lang="en-US" b="1" dirty="0"/>
              <a:t>C</a:t>
            </a:r>
            <a:r>
              <a:rPr lang="ar-EG" b="1" dirty="0"/>
              <a:t> , سخن اغاز عند ضغط </a:t>
            </a:r>
            <a:r>
              <a:rPr lang="ar-EG" b="1" dirty="0" err="1"/>
              <a:t>ثابت.إذا</a:t>
            </a:r>
            <a:r>
              <a:rPr lang="ar-EG" b="1" dirty="0"/>
              <a:t> علمت أن كثافة الغاز بعد التسخين تساوي</a:t>
            </a:r>
          </a:p>
          <a:p>
            <a:pPr marL="0" lvl="0" indent="0" algn="r" rtl="1">
              <a:lnSpc>
                <a:spcPct val="160000"/>
              </a:lnSpc>
              <a:buNone/>
            </a:pPr>
            <a:r>
              <a:rPr lang="ar-EG" b="1" dirty="0"/>
              <a:t>        </a:t>
            </a:r>
            <a:r>
              <a:rPr lang="en-US" b="1" dirty="0"/>
              <a:t>6x10</a:t>
            </a:r>
            <a:r>
              <a:rPr lang="en-US" b="1" baseline="30000" dirty="0"/>
              <a:t>-4</a:t>
            </a:r>
            <a:r>
              <a:rPr lang="en-US" b="1" dirty="0"/>
              <a:t>gm/cm</a:t>
            </a:r>
            <a:r>
              <a:rPr lang="en-US" b="1" baseline="30000" dirty="0"/>
              <a:t>3</a:t>
            </a:r>
            <a:r>
              <a:rPr lang="ar-EG" b="1" dirty="0"/>
              <a:t>. </a:t>
            </a:r>
            <a:r>
              <a:rPr lang="ar-EG" b="1" dirty="0" err="1"/>
              <a:t>إحسب</a:t>
            </a:r>
            <a:r>
              <a:rPr lang="ar-EG" b="1" dirty="0"/>
              <a:t> درجة الحرارة التي وصل إليها الغاز بعد التسخين ( </a:t>
            </a:r>
            <a:r>
              <a:rPr lang="en-US" b="1" dirty="0"/>
              <a:t>1330K</a:t>
            </a:r>
            <a:r>
              <a:rPr lang="ar-EG" b="1" dirty="0"/>
              <a:t>).</a:t>
            </a:r>
            <a:endParaRPr lang="en-US" dirty="0"/>
          </a:p>
          <a:p>
            <a:pPr marL="0" lvl="0" indent="0" algn="r" rtl="1">
              <a:lnSpc>
                <a:spcPct val="160000"/>
              </a:lnSpc>
              <a:buNone/>
            </a:pPr>
            <a:r>
              <a:rPr lang="ar-EG" b="1"/>
              <a:t>4.     عشرة </a:t>
            </a:r>
            <a:r>
              <a:rPr lang="ar-EG" b="1" dirty="0"/>
              <a:t>جرامات من الأكسجين عند ضغط </a:t>
            </a:r>
            <a:r>
              <a:rPr lang="en-US" b="1" dirty="0"/>
              <a:t>3ATP</a:t>
            </a:r>
            <a:r>
              <a:rPr lang="ar-EG" b="1" dirty="0"/>
              <a:t> ودرجة </a:t>
            </a:r>
            <a:r>
              <a:rPr lang="ar-EG" b="1" dirty="0" err="1"/>
              <a:t>حررة</a:t>
            </a:r>
            <a:r>
              <a:rPr lang="ar-EG" b="1" dirty="0"/>
              <a:t> </a:t>
            </a:r>
            <a:r>
              <a:rPr lang="en-US" b="1" dirty="0"/>
              <a:t>10</a:t>
            </a:r>
            <a:r>
              <a:rPr lang="en-US" b="1" baseline="30000" dirty="0"/>
              <a:t>o</a:t>
            </a:r>
            <a:r>
              <a:rPr lang="en-US" b="1" dirty="0"/>
              <a:t>C</a:t>
            </a:r>
            <a:r>
              <a:rPr lang="ar-EG" b="1" dirty="0"/>
              <a:t>. بعد التمدد نتيجة التسخين تحت ضغط ثابت  شغل الغاز حجما قدره </a:t>
            </a:r>
            <a:r>
              <a:rPr lang="en-US" b="1" dirty="0"/>
              <a:t>10liters</a:t>
            </a:r>
            <a:r>
              <a:rPr lang="ar-EG" b="1" dirty="0"/>
              <a:t> أوجد</a:t>
            </a:r>
            <a:endParaRPr lang="en-US" dirty="0"/>
          </a:p>
          <a:p>
            <a:pPr marL="0" lvl="0" indent="0" algn="r" rtl="1">
              <a:lnSpc>
                <a:spcPct val="160000"/>
              </a:lnSpc>
              <a:buNone/>
            </a:pPr>
            <a:r>
              <a:rPr lang="en-US" b="1" dirty="0"/>
              <a:t> </a:t>
            </a:r>
            <a:r>
              <a:rPr lang="ar-EG" b="1" dirty="0"/>
              <a:t>      </a:t>
            </a:r>
            <a:r>
              <a:rPr lang="en-US" b="1" dirty="0"/>
              <a:t>  </a:t>
            </a:r>
            <a:r>
              <a:rPr lang="ar-EG" b="1" dirty="0"/>
              <a:t>ا )</a:t>
            </a:r>
            <a:r>
              <a:rPr lang="en-US" b="1" dirty="0"/>
              <a:t> </a:t>
            </a:r>
            <a:r>
              <a:rPr lang="ar-EG" b="1" dirty="0"/>
              <a:t>حجم الغاز قبل التمدد.</a:t>
            </a:r>
            <a:endParaRPr lang="en-US" dirty="0"/>
          </a:p>
          <a:p>
            <a:pPr marL="0" lvl="0" indent="0" algn="r" rtl="1">
              <a:lnSpc>
                <a:spcPct val="160000"/>
              </a:lnSpc>
              <a:buNone/>
            </a:pPr>
            <a:r>
              <a:rPr lang="ar-EG" b="1" dirty="0"/>
              <a:t>        ب) درجة حرارة الغاز بعد التمدد.</a:t>
            </a:r>
            <a:endParaRPr lang="en-US" dirty="0"/>
          </a:p>
          <a:p>
            <a:pPr marL="0" lvl="0" indent="0" algn="r" rtl="1">
              <a:lnSpc>
                <a:spcPct val="160000"/>
              </a:lnSpc>
              <a:buNone/>
            </a:pPr>
            <a:r>
              <a:rPr lang="ar-EG" b="1" dirty="0"/>
              <a:t>        ت) كثافة الغاز قبل وبعد التمدد.</a:t>
            </a:r>
            <a:endParaRPr lang="en-US" dirty="0"/>
          </a:p>
          <a:p>
            <a:pPr marL="514350" indent="-514350" algn="r">
              <a:lnSpc>
                <a:spcPct val="160000"/>
              </a:lnSpc>
              <a:buFont typeface="+mj-lt"/>
              <a:buAutoNum type="arabicPeriod"/>
            </a:pPr>
            <a:endParaRPr lang="en-US" dirty="0"/>
          </a:p>
        </p:txBody>
      </p:sp>
    </p:spTree>
    <p:extLst>
      <p:ext uri="{BB962C8B-B14F-4D97-AF65-F5344CB8AC3E}">
        <p14:creationId xmlns:p14="http://schemas.microsoft.com/office/powerpoint/2010/main" val="245085363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33</TotalTime>
  <Words>761</Words>
  <Application>Microsoft Office PowerPoint</Application>
  <PresentationFormat>Widescreen</PresentationFormat>
  <Paragraphs>72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 Gothic</vt:lpstr>
      <vt:lpstr>Vapor Trail</vt:lpstr>
      <vt:lpstr>تطبيقات على القانون العام للغازات المثالية </vt:lpstr>
      <vt:lpstr> </vt:lpstr>
      <vt:lpstr>  </vt:lpstr>
      <vt:lpstr> </vt:lpstr>
      <vt:lpstr>  </vt:lpstr>
      <vt:lpstr> </vt:lpstr>
      <vt:lpstr>  </vt:lpstr>
      <vt:lpstr> </vt:lpstr>
      <vt:lpstr>مسائل على الباب الأول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تطبيقات على القانون العام للغازات المثالية</dc:title>
  <dc:creator>MOHAMED.ABDELWAHAB@fsc.bu.edu.eg</dc:creator>
  <cp:lastModifiedBy>MOHAMED.ABDELWAHAB@fsc.bu.edu.eg</cp:lastModifiedBy>
  <cp:revision>6</cp:revision>
  <dcterms:created xsi:type="dcterms:W3CDTF">2020-11-03T15:48:08Z</dcterms:created>
  <dcterms:modified xsi:type="dcterms:W3CDTF">2020-11-03T16:21:53Z</dcterms:modified>
</cp:coreProperties>
</file>