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2" d="100"/>
          <a:sy n="52" d="100"/>
        </p:scale>
        <p:origin x="73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19172-3512-4542-A60A-5538EDC3F7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F0D258-F9C0-40C3-987F-A91C9D59B4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0FD03E-3012-4173-9EA9-F441FF3E06AB}"/>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5" name="Footer Placeholder 4">
            <a:extLst>
              <a:ext uri="{FF2B5EF4-FFF2-40B4-BE49-F238E27FC236}">
                <a16:creationId xmlns:a16="http://schemas.microsoft.com/office/drawing/2014/main" id="{E310AE3C-DE50-4F13-B797-2A8D69B675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329818-3A40-45D6-BB50-5C6D9A67FC76}"/>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3538240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3A37D-7D7D-4356-BE9A-A455F6C86C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6D7017-5FCD-4E6C-AA51-4CD014293A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5EC9BE-5F3F-47CA-BFCA-ACD2F52ED78C}"/>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5" name="Footer Placeholder 4">
            <a:extLst>
              <a:ext uri="{FF2B5EF4-FFF2-40B4-BE49-F238E27FC236}">
                <a16:creationId xmlns:a16="http://schemas.microsoft.com/office/drawing/2014/main" id="{70630A4E-A81B-4382-85DB-EA1E5DE71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DED25-B674-435B-8A31-22115BC24251}"/>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341376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70741-FF15-4A20-BD90-2A9C3973B4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B02824-6E6F-4A59-A8E3-38787566EB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9C9D24-D004-4582-90C6-885B4CC95CED}"/>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5" name="Footer Placeholder 4">
            <a:extLst>
              <a:ext uri="{FF2B5EF4-FFF2-40B4-BE49-F238E27FC236}">
                <a16:creationId xmlns:a16="http://schemas.microsoft.com/office/drawing/2014/main" id="{DC04ED00-845C-4715-93D3-98370127EA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C0D15C-B710-4181-BA4F-F51E20D447CC}"/>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2703722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6A59C-C0B1-4732-8CEB-9BAF380309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9E25FC-E291-4675-AC34-1F09764A84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9235E1-B874-49BA-8DFD-E9586C8706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4F8516-E65A-4A94-B41E-970A28FA484E}"/>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6" name="Footer Placeholder 5">
            <a:extLst>
              <a:ext uri="{FF2B5EF4-FFF2-40B4-BE49-F238E27FC236}">
                <a16:creationId xmlns:a16="http://schemas.microsoft.com/office/drawing/2014/main" id="{FE801BD9-35DD-4795-81CF-3937AA7CF3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109215-D5CB-40FD-AE0B-BF8F61D79450}"/>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3603387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5BED6-BFD0-4A66-958D-DDD4A9EB57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39CA4D-7192-4AED-A517-3B50764A5A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2E23F2-D633-4914-ABBA-5221579BFC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7B186B-9D24-4535-89FF-9A22328C35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346AF2-2441-4948-93E9-CBA158DD84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E807A1-C3CA-4604-B5CB-14DB6CAC289A}"/>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8" name="Footer Placeholder 7">
            <a:extLst>
              <a:ext uri="{FF2B5EF4-FFF2-40B4-BE49-F238E27FC236}">
                <a16:creationId xmlns:a16="http://schemas.microsoft.com/office/drawing/2014/main" id="{E225E903-C992-4A74-B53E-3BC7DAD638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7130DF-4F87-4F2C-88EF-03A931920897}"/>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1240342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DBF5-F8F2-489C-80A4-EB8EE7E3FE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7737E7-EA0F-4CEB-9AEE-D54AD5A965D9}"/>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4" name="Footer Placeholder 3">
            <a:extLst>
              <a:ext uri="{FF2B5EF4-FFF2-40B4-BE49-F238E27FC236}">
                <a16:creationId xmlns:a16="http://schemas.microsoft.com/office/drawing/2014/main" id="{20C06F42-110F-44FE-AF63-FABEDB9F9D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EED71F-2289-488D-B8B8-4BB0B09229B5}"/>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1379119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3AC682-240F-4624-98BD-0AD226AAD208}"/>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3" name="Footer Placeholder 2">
            <a:extLst>
              <a:ext uri="{FF2B5EF4-FFF2-40B4-BE49-F238E27FC236}">
                <a16:creationId xmlns:a16="http://schemas.microsoft.com/office/drawing/2014/main" id="{1802029E-7662-4F77-B560-750CD130A0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4A1B08-782B-4820-A6C8-71128F762621}"/>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338082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3009E-ECA3-4F77-A735-B4E341FDAF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FC8B0F-E2DF-492C-8887-855CA535C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F23D0B-0935-4036-AD0C-30B48A278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8E98AF-28E9-48C2-901D-93E451B1C9A3}"/>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6" name="Footer Placeholder 5">
            <a:extLst>
              <a:ext uri="{FF2B5EF4-FFF2-40B4-BE49-F238E27FC236}">
                <a16:creationId xmlns:a16="http://schemas.microsoft.com/office/drawing/2014/main" id="{81492B10-C189-421D-A933-6F87B9F102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6AA086-4F48-4B78-A7CD-68835F6E9846}"/>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892048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CDF64-2F95-4102-956C-62CA06B7E3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00E5E4-229B-4004-9E4B-D27AD0414D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10FB2F-62D2-4BBC-8A6E-B9B024F0E2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17A0D3-2FBA-4C01-B6E8-D50D97057C4E}"/>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6" name="Footer Placeholder 5">
            <a:extLst>
              <a:ext uri="{FF2B5EF4-FFF2-40B4-BE49-F238E27FC236}">
                <a16:creationId xmlns:a16="http://schemas.microsoft.com/office/drawing/2014/main" id="{CC77B286-5AC6-4B28-9D09-AC616748F3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2767FA-ACC4-4396-87CF-422D5EC278D8}"/>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839288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C410C-A356-4916-A8D0-0006FA8902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1B5933-EFE1-46FC-9FC8-A0A226D789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C4E878-7AB4-4EA2-9084-0F7665E08F65}"/>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5" name="Footer Placeholder 4">
            <a:extLst>
              <a:ext uri="{FF2B5EF4-FFF2-40B4-BE49-F238E27FC236}">
                <a16:creationId xmlns:a16="http://schemas.microsoft.com/office/drawing/2014/main" id="{B49434DE-1E0B-4E41-8C89-55CA30FABB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3ED696-7D3B-4A90-AD59-83B25015DF7B}"/>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4204257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E6CA84-3338-4059-8B27-4A7997A849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1585AB-9EA9-4130-8F80-0EC0B8FF7A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71A1B0-E567-4BD5-8958-207D64558A7E}"/>
              </a:ext>
            </a:extLst>
          </p:cNvPr>
          <p:cNvSpPr>
            <a:spLocks noGrp="1"/>
          </p:cNvSpPr>
          <p:nvPr>
            <p:ph type="dt" sz="half" idx="10"/>
          </p:nvPr>
        </p:nvSpPr>
        <p:spPr/>
        <p:txBody>
          <a:bodyPr/>
          <a:lstStyle/>
          <a:p>
            <a:fld id="{E4E0C825-ED96-47DC-94B0-B5DB148CCCAD}" type="datetimeFigureOut">
              <a:rPr lang="en-US" smtClean="0"/>
              <a:t>11/12/20</a:t>
            </a:fld>
            <a:endParaRPr lang="en-US"/>
          </a:p>
        </p:txBody>
      </p:sp>
      <p:sp>
        <p:nvSpPr>
          <p:cNvPr id="5" name="Footer Placeholder 4">
            <a:extLst>
              <a:ext uri="{FF2B5EF4-FFF2-40B4-BE49-F238E27FC236}">
                <a16:creationId xmlns:a16="http://schemas.microsoft.com/office/drawing/2014/main" id="{47BB024D-9D6A-46CE-B8AB-4816178256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07A363-1A6A-4F7F-B779-2A4320C70672}"/>
              </a:ext>
            </a:extLst>
          </p:cNvPr>
          <p:cNvSpPr>
            <a:spLocks noGrp="1"/>
          </p:cNvSpPr>
          <p:nvPr>
            <p:ph type="sldNum" sz="quarter" idx="12"/>
          </p:nvPr>
        </p:nvSpPr>
        <p:spPr/>
        <p:txBody>
          <a:bodyPr/>
          <a:lstStyle/>
          <a:p>
            <a:fld id="{FB06EB44-3F66-487A-A621-A36AB3AD540A}" type="slidenum">
              <a:rPr lang="en-US" smtClean="0"/>
              <a:t>‹#›</a:t>
            </a:fld>
            <a:endParaRPr lang="en-US"/>
          </a:p>
        </p:txBody>
      </p:sp>
    </p:spTree>
    <p:extLst>
      <p:ext uri="{BB962C8B-B14F-4D97-AF65-F5344CB8AC3E}">
        <p14:creationId xmlns:p14="http://schemas.microsoft.com/office/powerpoint/2010/main" val="2647236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7F80FF-22D2-45CB-912A-EC61BFA60E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A82C80-431B-4771-837C-870CA488D7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DFA40E-0419-4B73-9F17-F32C24889A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E0C825-ED96-47DC-94B0-B5DB148CCCAD}" type="datetimeFigureOut">
              <a:rPr lang="en-US" smtClean="0"/>
              <a:t>11/12/20</a:t>
            </a:fld>
            <a:endParaRPr lang="en-US"/>
          </a:p>
        </p:txBody>
      </p:sp>
      <p:sp>
        <p:nvSpPr>
          <p:cNvPr id="5" name="Footer Placeholder 4">
            <a:extLst>
              <a:ext uri="{FF2B5EF4-FFF2-40B4-BE49-F238E27FC236}">
                <a16:creationId xmlns:a16="http://schemas.microsoft.com/office/drawing/2014/main" id="{37BF6349-BFFE-44BD-95DB-3D7F34FFB5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CAD8FF-6E42-4A6B-84E8-FAA7E42DAF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06EB44-3F66-487A-A621-A36AB3AD540A}" type="slidenum">
              <a:rPr lang="en-US" smtClean="0"/>
              <a:t>‹#›</a:t>
            </a:fld>
            <a:endParaRPr lang="en-US"/>
          </a:p>
        </p:txBody>
      </p:sp>
    </p:spTree>
    <p:extLst>
      <p:ext uri="{BB962C8B-B14F-4D97-AF65-F5344CB8AC3E}">
        <p14:creationId xmlns:p14="http://schemas.microsoft.com/office/powerpoint/2010/main" val="2884255664"/>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4D06-9161-49AB-BF73-CE221555CAEB}"/>
              </a:ext>
            </a:extLst>
          </p:cNvPr>
          <p:cNvSpPr>
            <a:spLocks noGrp="1"/>
          </p:cNvSpPr>
          <p:nvPr>
            <p:ph type="ctrTitle"/>
          </p:nvPr>
        </p:nvSpPr>
        <p:spPr>
          <a:xfrm>
            <a:off x="1524000" y="206477"/>
            <a:ext cx="9144000" cy="2020529"/>
          </a:xfrm>
        </p:spPr>
        <p:txBody>
          <a:bodyPr>
            <a:normAutofit/>
          </a:bodyPr>
          <a:lstStyle/>
          <a:p>
            <a:pPr rtl="1"/>
            <a:r>
              <a:rPr lang="ar-EG" b="1" dirty="0"/>
              <a:t>الباب الثاني</a:t>
            </a:r>
            <a:br>
              <a:rPr lang="en-US" dirty="0"/>
            </a:br>
            <a:r>
              <a:rPr lang="ar-EG" b="1" dirty="0"/>
              <a:t>القانون الأول للديناميكا الحرارية</a:t>
            </a:r>
            <a:endParaRPr lang="en-US" dirty="0"/>
          </a:p>
        </p:txBody>
      </p:sp>
      <p:sp>
        <p:nvSpPr>
          <p:cNvPr id="3" name="Subtitle 2">
            <a:extLst>
              <a:ext uri="{FF2B5EF4-FFF2-40B4-BE49-F238E27FC236}">
                <a16:creationId xmlns:a16="http://schemas.microsoft.com/office/drawing/2014/main" id="{B26A2252-8731-4F20-BED3-234240D638AC}"/>
              </a:ext>
            </a:extLst>
          </p:cNvPr>
          <p:cNvSpPr>
            <a:spLocks noGrp="1"/>
          </p:cNvSpPr>
          <p:nvPr>
            <p:ph type="subTitle" idx="1"/>
          </p:nvPr>
        </p:nvSpPr>
        <p:spPr>
          <a:xfrm>
            <a:off x="1524000" y="2227006"/>
            <a:ext cx="9144000" cy="4630994"/>
          </a:xfrm>
        </p:spPr>
        <p:txBody>
          <a:bodyPr>
            <a:normAutofit/>
          </a:bodyPr>
          <a:lstStyle/>
          <a:p>
            <a:pPr algn="r" rtl="1"/>
            <a:r>
              <a:rPr lang="en-US" b="1" dirty="0"/>
              <a:t>1</a:t>
            </a:r>
            <a:r>
              <a:rPr lang="ar-EG" b="1" dirty="0"/>
              <a:t>-الحرارة والشغل (</a:t>
            </a:r>
            <a:r>
              <a:rPr lang="en-US" b="1" dirty="0"/>
              <a:t>Heat and Work</a:t>
            </a:r>
            <a:r>
              <a:rPr lang="ar-EG" b="1" dirty="0"/>
              <a:t>)</a:t>
            </a:r>
            <a:endParaRPr lang="en-US" dirty="0"/>
          </a:p>
          <a:p>
            <a:pPr algn="r" rtl="1"/>
            <a:r>
              <a:rPr lang="en-US" b="1" dirty="0"/>
              <a:t>	</a:t>
            </a:r>
            <a:r>
              <a:rPr lang="ar-EG" b="1" dirty="0"/>
              <a:t>الحرارة هي إحدى الصور المختلفة للطاقة – ويمكن تعريف الحرارة على أنها الطاقة التي تنتقل من جسم لآخر نتيجة لوجود فرق في درجة الحرارة بينهما وقد وجد أن هذه الطاقة تنتقل من الجسم الأعلى في درجة الحرارة إلى الجسم الأقل ويستمر الانتقال إلى أن تتساوى درجات الحرارة للجسمين ويقال أن الجسمين وصلا إلى حالة </a:t>
            </a:r>
            <a:r>
              <a:rPr lang="ar-EG" b="1" dirty="0" err="1"/>
              <a:t>الإتزان</a:t>
            </a:r>
            <a:r>
              <a:rPr lang="ar-EG" b="1" dirty="0"/>
              <a:t> الحراري.</a:t>
            </a:r>
            <a:endParaRPr lang="en-US" b="1" dirty="0"/>
          </a:p>
          <a:p>
            <a:pPr algn="r" rtl="1"/>
            <a:r>
              <a:rPr lang="ar-EG" b="1" dirty="0"/>
              <a:t> </a:t>
            </a:r>
            <a:r>
              <a:rPr lang="en-US" b="1" dirty="0"/>
              <a:t>	</a:t>
            </a:r>
            <a:r>
              <a:rPr lang="ar-EG" b="1" dirty="0"/>
              <a:t>ويعرف الشغل الميكانيكي بأنه الطاقة التي تنتقل من جسم لآخر دون الحاجة لوجود فرق في درجات الحرارة بينهما . فمثلا إذا أثر جسم ما(</a:t>
            </a:r>
            <a:r>
              <a:rPr lang="en-US" b="1" dirty="0"/>
              <a:t>A</a:t>
            </a:r>
            <a:r>
              <a:rPr lang="ar-EG" b="1" dirty="0"/>
              <a:t>) على جسم آخر(</a:t>
            </a:r>
            <a:r>
              <a:rPr lang="en-US" b="1" dirty="0"/>
              <a:t>B</a:t>
            </a:r>
            <a:r>
              <a:rPr lang="ar-EG" b="1" dirty="0"/>
              <a:t>) بقوة </a:t>
            </a:r>
            <a:r>
              <a:rPr lang="en-US" b="1" dirty="0"/>
              <a:t>F</a:t>
            </a:r>
            <a:r>
              <a:rPr lang="ar-EG" b="1" dirty="0"/>
              <a:t> مهما كان نوع هذه القوة ميكانيكية أو كهربية أو مغناطيسية أو جاذبية .....إلخ </a:t>
            </a:r>
            <a:endParaRPr lang="en-US" b="1" dirty="0"/>
          </a:p>
          <a:p>
            <a:pPr algn="r" rtl="1"/>
            <a:r>
              <a:rPr lang="ar-EG" b="1" dirty="0"/>
              <a:t>ونتج عن ذلك إزاحة الجسم (</a:t>
            </a:r>
            <a:r>
              <a:rPr lang="en-US" b="1" dirty="0"/>
              <a:t>B</a:t>
            </a:r>
            <a:r>
              <a:rPr lang="ar-EG" b="1" dirty="0"/>
              <a:t>) مسافة (</a:t>
            </a:r>
            <a:r>
              <a:rPr lang="en-US" b="1" dirty="0"/>
              <a:t>dx</a:t>
            </a:r>
            <a:r>
              <a:rPr lang="ar-EG" b="1" dirty="0"/>
              <a:t>) فإن الشغل </a:t>
            </a:r>
            <a:r>
              <a:rPr lang="en-US" b="1" dirty="0" err="1"/>
              <a:t>dw</a:t>
            </a:r>
            <a:r>
              <a:rPr lang="en-US" b="1" dirty="0"/>
              <a:t> </a:t>
            </a:r>
            <a:r>
              <a:rPr lang="ar-EG" b="1" dirty="0"/>
              <a:t> يعطى بالعلاقة </a:t>
            </a:r>
            <a:endParaRPr lang="en-US" dirty="0"/>
          </a:p>
          <a:p>
            <a:r>
              <a:rPr lang="en-US" b="1" dirty="0" err="1"/>
              <a:t>dw</a:t>
            </a:r>
            <a:r>
              <a:rPr lang="en-US" b="1" dirty="0"/>
              <a:t>=</a:t>
            </a:r>
            <a:r>
              <a:rPr lang="en-US" b="1" dirty="0" err="1"/>
              <a:t>F.dx</a:t>
            </a:r>
            <a:r>
              <a:rPr lang="en-US" b="1" dirty="0"/>
              <a:t>=|F||dx| cos(θ)</a:t>
            </a:r>
          </a:p>
          <a:p>
            <a:pPr rtl="1"/>
            <a:endParaRPr lang="en-US" dirty="0"/>
          </a:p>
          <a:p>
            <a:pPr algn="r"/>
            <a:endParaRPr lang="en-US" dirty="0"/>
          </a:p>
        </p:txBody>
      </p:sp>
    </p:spTree>
    <p:extLst>
      <p:ext uri="{BB962C8B-B14F-4D97-AF65-F5344CB8AC3E}">
        <p14:creationId xmlns:p14="http://schemas.microsoft.com/office/powerpoint/2010/main" val="1732175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9EFD0-53C7-41D1-AAF1-65B7C39F2514}"/>
              </a:ext>
            </a:extLst>
          </p:cNvPr>
          <p:cNvSpPr>
            <a:spLocks noGrp="1"/>
          </p:cNvSpPr>
          <p:nvPr>
            <p:ph type="title"/>
          </p:nvPr>
        </p:nvSpPr>
        <p:spPr>
          <a:xfrm>
            <a:off x="838200" y="365125"/>
            <a:ext cx="10515600" cy="45719"/>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65CA675F-967A-4055-A2B8-C4364ED8F83D}"/>
              </a:ext>
            </a:extLst>
          </p:cNvPr>
          <p:cNvSpPr>
            <a:spLocks noGrp="1"/>
          </p:cNvSpPr>
          <p:nvPr>
            <p:ph idx="1"/>
          </p:nvPr>
        </p:nvSpPr>
        <p:spPr>
          <a:xfrm>
            <a:off x="838200" y="365125"/>
            <a:ext cx="10515600" cy="5811838"/>
          </a:xfrm>
        </p:spPr>
        <p:txBody>
          <a:bodyPr/>
          <a:lstStyle/>
          <a:p>
            <a:pPr algn="r"/>
            <a:r>
              <a:rPr lang="ar-EG" b="1" dirty="0"/>
              <a:t>والكميات المكتوبة بحروف ثقيلة تمثل متجهات</a:t>
            </a:r>
          </a:p>
          <a:p>
            <a:pPr algn="r"/>
            <a:endParaRPr lang="ar-EG" b="1" dirty="0"/>
          </a:p>
          <a:p>
            <a:pPr algn="r"/>
            <a:endParaRPr lang="ar-EG" b="1" dirty="0"/>
          </a:p>
          <a:p>
            <a:pPr algn="r"/>
            <a:endParaRPr lang="ar-EG" b="1" dirty="0"/>
          </a:p>
          <a:p>
            <a:pPr algn="r"/>
            <a:endParaRPr lang="ar-EG" b="1" dirty="0"/>
          </a:p>
          <a:p>
            <a:pPr algn="r"/>
            <a:endParaRPr lang="ar-EG" b="1" dirty="0"/>
          </a:p>
          <a:p>
            <a:pPr algn="r"/>
            <a:endParaRPr lang="ar-EG" b="1" dirty="0"/>
          </a:p>
          <a:p>
            <a:pPr algn="r"/>
            <a:endParaRPr lang="ar-EG" b="1" dirty="0"/>
          </a:p>
          <a:p>
            <a:pPr marL="0" indent="0" algn="r" rtl="1">
              <a:buNone/>
            </a:pPr>
            <a:r>
              <a:rPr lang="ar-EG" b="1" dirty="0"/>
              <a:t>حيث θ هي الزاوية بين المتجه </a:t>
            </a:r>
            <a:r>
              <a:rPr lang="en-US" b="1" dirty="0"/>
              <a:t>F</a:t>
            </a:r>
            <a:r>
              <a:rPr lang="ar-EG" b="1" dirty="0"/>
              <a:t> ومتجه الإزاحة </a:t>
            </a:r>
            <a:r>
              <a:rPr lang="en-US" b="1" dirty="0"/>
              <a:t>dx</a:t>
            </a:r>
            <a:r>
              <a:rPr lang="ar-EG" b="1" dirty="0"/>
              <a:t>  وهذا الشغل يكافئ مقدار الطاقة المنتقلة من الجسم (</a:t>
            </a:r>
            <a:r>
              <a:rPr lang="en-US" b="1" dirty="0"/>
              <a:t>A</a:t>
            </a:r>
            <a:r>
              <a:rPr lang="ar-EG" b="1" dirty="0"/>
              <a:t>) إلى الجسم (</a:t>
            </a:r>
            <a:r>
              <a:rPr lang="en-US" b="1" dirty="0"/>
              <a:t>B</a:t>
            </a:r>
            <a:r>
              <a:rPr lang="ar-EG" b="1" dirty="0"/>
              <a:t>).</a:t>
            </a:r>
            <a:endParaRPr lang="en-US" dirty="0"/>
          </a:p>
          <a:p>
            <a:pPr algn="r"/>
            <a:endParaRPr lang="ar-EG" b="1" dirty="0"/>
          </a:p>
          <a:p>
            <a:pPr algn="r"/>
            <a:endParaRPr lang="ar-EG" b="1" dirty="0"/>
          </a:p>
          <a:p>
            <a:pPr algn="r"/>
            <a:endParaRPr lang="ar-EG" b="1" dirty="0"/>
          </a:p>
          <a:p>
            <a:pPr algn="r"/>
            <a:endParaRPr lang="ar-EG" b="1" dirty="0"/>
          </a:p>
          <a:p>
            <a:pPr algn="r"/>
            <a:endParaRPr lang="ar-EG" b="1" dirty="0"/>
          </a:p>
          <a:p>
            <a:pPr algn="r"/>
            <a:endParaRPr lang="en-US" dirty="0"/>
          </a:p>
        </p:txBody>
      </p:sp>
      <p:cxnSp>
        <p:nvCxnSpPr>
          <p:cNvPr id="32" name="Straight Arrow Connector 31">
            <a:extLst>
              <a:ext uri="{FF2B5EF4-FFF2-40B4-BE49-F238E27FC236}">
                <a16:creationId xmlns:a16="http://schemas.microsoft.com/office/drawing/2014/main" id="{E78A2A19-D733-4C31-A493-5257C7806825}"/>
              </a:ext>
            </a:extLst>
          </p:cNvPr>
          <p:cNvCxnSpPr/>
          <p:nvPr/>
        </p:nvCxnSpPr>
        <p:spPr>
          <a:xfrm flipV="1">
            <a:off x="3746090" y="1253613"/>
            <a:ext cx="1622323" cy="202052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3647262C-6486-4C4E-8B58-F60BF06F97A9}"/>
              </a:ext>
            </a:extLst>
          </p:cNvPr>
          <p:cNvCxnSpPr>
            <a:cxnSpLocks/>
          </p:cNvCxnSpPr>
          <p:nvPr/>
        </p:nvCxnSpPr>
        <p:spPr>
          <a:xfrm>
            <a:off x="3746090" y="3299778"/>
            <a:ext cx="1935752"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
        <p:nvSpPr>
          <p:cNvPr id="36" name="Text Box 59">
            <a:extLst>
              <a:ext uri="{FF2B5EF4-FFF2-40B4-BE49-F238E27FC236}">
                <a16:creationId xmlns:a16="http://schemas.microsoft.com/office/drawing/2014/main" id="{5FFB1EFA-E3F4-47F1-BA37-39175B490119}"/>
              </a:ext>
            </a:extLst>
          </p:cNvPr>
          <p:cNvSpPr txBox="1">
            <a:spLocks noChangeArrowheads="1"/>
          </p:cNvSpPr>
          <p:nvPr/>
        </p:nvSpPr>
        <p:spPr bwMode="auto">
          <a:xfrm>
            <a:off x="3924658" y="2913610"/>
            <a:ext cx="367123" cy="360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r" rtl="1">
              <a:lnSpc>
                <a:spcPct val="115000"/>
              </a:lnSpc>
              <a:spcBef>
                <a:spcPts val="0"/>
              </a:spcBef>
              <a:spcAft>
                <a:spcPts val="1000"/>
              </a:spcAft>
            </a:pPr>
            <a:r>
              <a:rPr lang="en-US" sz="2400" b="1" dirty="0">
                <a:effectLst/>
                <a:latin typeface="Times New Roman" panose="02020603050405020304" pitchFamily="18" charset="0"/>
                <a:ea typeface="Times New Roman" panose="02020603050405020304" pitchFamily="18" charset="0"/>
              </a:rPr>
              <a:t>θ</a:t>
            </a:r>
          </a:p>
        </p:txBody>
      </p:sp>
      <p:sp>
        <p:nvSpPr>
          <p:cNvPr id="37" name="Text Box 58">
            <a:extLst>
              <a:ext uri="{FF2B5EF4-FFF2-40B4-BE49-F238E27FC236}">
                <a16:creationId xmlns:a16="http://schemas.microsoft.com/office/drawing/2014/main" id="{07C4B06B-EE44-41F7-80C3-F0DAF7CD52E4}"/>
              </a:ext>
            </a:extLst>
          </p:cNvPr>
          <p:cNvSpPr txBox="1">
            <a:spLocks noChangeArrowheads="1"/>
          </p:cNvSpPr>
          <p:nvPr/>
        </p:nvSpPr>
        <p:spPr bwMode="auto">
          <a:xfrm>
            <a:off x="4291781" y="3325415"/>
            <a:ext cx="848084" cy="490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rtl="1">
              <a:lnSpc>
                <a:spcPct val="115000"/>
              </a:lnSpc>
              <a:spcBef>
                <a:spcPts val="0"/>
              </a:spcBef>
              <a:spcAft>
                <a:spcPts val="1000"/>
              </a:spcAft>
            </a:pPr>
            <a:r>
              <a:rPr lang="en-US" sz="2400" b="1" dirty="0">
                <a:effectLst/>
                <a:latin typeface="Times New Roman" panose="02020603050405020304" pitchFamily="18" charset="0"/>
                <a:ea typeface="Times New Roman" panose="02020603050405020304" pitchFamily="18" charset="0"/>
              </a:rPr>
              <a:t>dx</a:t>
            </a:r>
          </a:p>
        </p:txBody>
      </p:sp>
      <p:sp>
        <p:nvSpPr>
          <p:cNvPr id="39" name="Text Box 57">
            <a:extLst>
              <a:ext uri="{FF2B5EF4-FFF2-40B4-BE49-F238E27FC236}">
                <a16:creationId xmlns:a16="http://schemas.microsoft.com/office/drawing/2014/main" id="{492EAB6F-8670-403B-9193-543D10849F42}"/>
              </a:ext>
            </a:extLst>
          </p:cNvPr>
          <p:cNvSpPr txBox="1">
            <a:spLocks noChangeArrowheads="1"/>
          </p:cNvSpPr>
          <p:nvPr/>
        </p:nvSpPr>
        <p:spPr bwMode="auto">
          <a:xfrm>
            <a:off x="5139865" y="1590990"/>
            <a:ext cx="376032" cy="311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r" rtl="1">
              <a:lnSpc>
                <a:spcPct val="115000"/>
              </a:lnSpc>
              <a:spcBef>
                <a:spcPts val="0"/>
              </a:spcBef>
              <a:spcAft>
                <a:spcPts val="1000"/>
              </a:spcAft>
            </a:pPr>
            <a:r>
              <a:rPr lang="en-US" sz="2400" b="1">
                <a:effectLst/>
                <a:latin typeface="Times New Roman" panose="02020603050405020304" pitchFamily="18" charset="0"/>
                <a:ea typeface="Times New Roman" panose="02020603050405020304" pitchFamily="18" charset="0"/>
              </a:rPr>
              <a:t>F</a:t>
            </a:r>
          </a:p>
        </p:txBody>
      </p:sp>
    </p:spTree>
    <p:extLst>
      <p:ext uri="{BB962C8B-B14F-4D97-AF65-F5344CB8AC3E}">
        <p14:creationId xmlns:p14="http://schemas.microsoft.com/office/powerpoint/2010/main" val="3920386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ADB2C-B90B-4A69-A364-505512FDCAD1}"/>
              </a:ext>
            </a:extLst>
          </p:cNvPr>
          <p:cNvSpPr>
            <a:spLocks noGrp="1"/>
          </p:cNvSpPr>
          <p:nvPr>
            <p:ph type="title"/>
          </p:nvPr>
        </p:nvSpPr>
        <p:spPr>
          <a:xfrm>
            <a:off x="838200" y="365126"/>
            <a:ext cx="10515600" cy="45719"/>
          </a:xfrm>
        </p:spPr>
        <p:txBody>
          <a:bodyPr>
            <a:normAutofit fontScale="90000"/>
          </a:bodyPr>
          <a:lstStyle/>
          <a:p>
            <a:r>
              <a:rPr lang="ar-EG" dirty="0"/>
              <a:t> </a:t>
            </a:r>
            <a:endParaRPr lang="en-US" dirty="0"/>
          </a:p>
        </p:txBody>
      </p:sp>
      <p:sp>
        <p:nvSpPr>
          <p:cNvPr id="3" name="Content Placeholder 2">
            <a:extLst>
              <a:ext uri="{FF2B5EF4-FFF2-40B4-BE49-F238E27FC236}">
                <a16:creationId xmlns:a16="http://schemas.microsoft.com/office/drawing/2014/main" id="{CBDA668A-9F13-4422-BD65-881C4A79E416}"/>
              </a:ext>
            </a:extLst>
          </p:cNvPr>
          <p:cNvSpPr>
            <a:spLocks noGrp="1"/>
          </p:cNvSpPr>
          <p:nvPr>
            <p:ph idx="1"/>
          </p:nvPr>
        </p:nvSpPr>
        <p:spPr>
          <a:xfrm>
            <a:off x="838200" y="410845"/>
            <a:ext cx="10515600" cy="5766118"/>
          </a:xfrm>
        </p:spPr>
        <p:txBody>
          <a:bodyPr>
            <a:normAutofit fontScale="92500" lnSpcReduction="20000"/>
          </a:bodyPr>
          <a:lstStyle/>
          <a:p>
            <a:pPr marL="0" indent="0" algn="r" rtl="1">
              <a:buNone/>
            </a:pPr>
            <a:r>
              <a:rPr lang="ar-EG" b="1" dirty="0"/>
              <a:t>وقبل </a:t>
            </a:r>
            <a:r>
              <a:rPr lang="ar-EG" b="1" dirty="0" err="1"/>
              <a:t>إكتشاف</a:t>
            </a:r>
            <a:r>
              <a:rPr lang="ar-EG" b="1" dirty="0"/>
              <a:t> أن الحرارة عبارة عن طاقة </a:t>
            </a:r>
            <a:r>
              <a:rPr lang="ar-EG" b="1" dirty="0" err="1"/>
              <a:t>أستخدمت</a:t>
            </a:r>
            <a:r>
              <a:rPr lang="ar-EG" b="1" dirty="0"/>
              <a:t> وحدات خاصة للحرارة هي:</a:t>
            </a:r>
            <a:endParaRPr lang="en-US" dirty="0"/>
          </a:p>
          <a:p>
            <a:pPr marL="514350" lvl="0" indent="-514350" algn="r" rtl="1">
              <a:buFont typeface="+mj-lt"/>
              <a:buAutoNum type="arabicPeriod"/>
            </a:pPr>
            <a:r>
              <a:rPr lang="ar-EG" b="1" dirty="0"/>
              <a:t> السعر (</a:t>
            </a:r>
            <a:r>
              <a:rPr lang="en-US" b="1" dirty="0"/>
              <a:t>calorie</a:t>
            </a:r>
            <a:r>
              <a:rPr lang="ar-EG" b="1" dirty="0"/>
              <a:t>) وذلك في النظام الفرنسي للوحدات ويعرف على أنه كمية الحرارة اللازمة لرفع درجة حرارة واحد جرام من الماء درجة مئوية واحدة من </a:t>
            </a:r>
            <a:r>
              <a:rPr lang="en-US" b="1" dirty="0"/>
              <a:t>14.5</a:t>
            </a:r>
            <a:r>
              <a:rPr lang="en-US" b="1" baseline="30000" dirty="0"/>
              <a:t>o</a:t>
            </a:r>
            <a:r>
              <a:rPr lang="en-US" b="1" dirty="0"/>
              <a:t>C</a:t>
            </a:r>
            <a:r>
              <a:rPr lang="ar-EG" b="1" dirty="0"/>
              <a:t> إلى </a:t>
            </a:r>
            <a:r>
              <a:rPr lang="en-US" b="1" dirty="0"/>
              <a:t>15.5</a:t>
            </a:r>
            <a:r>
              <a:rPr lang="en-US" b="1" baseline="30000" dirty="0"/>
              <a:t>o</a:t>
            </a:r>
            <a:r>
              <a:rPr lang="en-US" b="1" dirty="0"/>
              <a:t>C</a:t>
            </a:r>
            <a:endParaRPr lang="en-US" dirty="0"/>
          </a:p>
          <a:p>
            <a:pPr marL="514350" lvl="0" indent="-514350" algn="r" rtl="1">
              <a:buFont typeface="+mj-lt"/>
              <a:buAutoNum type="arabicPeriod"/>
            </a:pPr>
            <a:r>
              <a:rPr lang="ar-EG" b="1" dirty="0" err="1"/>
              <a:t>الكيلوسعر</a:t>
            </a:r>
            <a:r>
              <a:rPr lang="ar-EG" b="1" dirty="0"/>
              <a:t>(</a:t>
            </a:r>
            <a:r>
              <a:rPr lang="en-US" b="1" dirty="0"/>
              <a:t>kilo calorie</a:t>
            </a:r>
            <a:r>
              <a:rPr lang="ar-EG" b="1" dirty="0"/>
              <a:t>) وذلك في النظام الدولي للوحدات </a:t>
            </a:r>
            <a:r>
              <a:rPr lang="ar-EG" b="1" dirty="0" err="1"/>
              <a:t>للوحدات</a:t>
            </a:r>
            <a:r>
              <a:rPr lang="ar-EG" b="1" dirty="0"/>
              <a:t> ويعرف على أنه كمية الحرارة اللازمة لرفع درجة حرارة كيلو جرام من الماء درجة مئوية واحدة من </a:t>
            </a:r>
            <a:r>
              <a:rPr lang="en-US" b="1" dirty="0"/>
              <a:t>14.5</a:t>
            </a:r>
            <a:r>
              <a:rPr lang="en-US" b="1" baseline="30000" dirty="0"/>
              <a:t>o</a:t>
            </a:r>
            <a:r>
              <a:rPr lang="en-US" b="1" dirty="0"/>
              <a:t>C</a:t>
            </a:r>
            <a:r>
              <a:rPr lang="ar-EG" b="1" dirty="0"/>
              <a:t> إلى </a:t>
            </a:r>
            <a:r>
              <a:rPr lang="en-US" b="1" dirty="0"/>
              <a:t>15.5</a:t>
            </a:r>
            <a:r>
              <a:rPr lang="en-US" b="1" baseline="30000" dirty="0"/>
              <a:t>o</a:t>
            </a:r>
            <a:r>
              <a:rPr lang="en-US" b="1" dirty="0"/>
              <a:t>C</a:t>
            </a:r>
            <a:endParaRPr lang="en-US" dirty="0"/>
          </a:p>
          <a:p>
            <a:pPr marL="514350" lvl="0" indent="-514350" algn="r" rtl="1">
              <a:buFont typeface="+mj-lt"/>
              <a:buAutoNum type="arabicPeriod"/>
            </a:pPr>
            <a:r>
              <a:rPr lang="ar-EG" b="1" dirty="0"/>
              <a:t>الوحدة البريطانية الحرارية (</a:t>
            </a:r>
            <a:r>
              <a:rPr lang="en-US" b="1" dirty="0"/>
              <a:t>BTU</a:t>
            </a:r>
            <a:r>
              <a:rPr lang="ar-EG" b="1" dirty="0"/>
              <a:t>) ويعرف 1</a:t>
            </a:r>
            <a:r>
              <a:rPr lang="en-US" b="1" dirty="0"/>
              <a:t>BTU</a:t>
            </a:r>
            <a:r>
              <a:rPr lang="ar-EG" b="1" dirty="0"/>
              <a:t> على أنها كمية الحرارة اللازمة لرفع واحد باوند درجة فهرنهيتية واحدة.</a:t>
            </a:r>
            <a:endParaRPr lang="en-US" dirty="0"/>
          </a:p>
          <a:p>
            <a:pPr marL="0" indent="0" algn="r" rtl="1">
              <a:buNone/>
            </a:pPr>
            <a:r>
              <a:rPr lang="ar-EG" b="1" dirty="0"/>
              <a:t>وبعد </a:t>
            </a:r>
            <a:r>
              <a:rPr lang="ar-EG" b="1" dirty="0" err="1"/>
              <a:t>إكتشاف</a:t>
            </a:r>
            <a:r>
              <a:rPr lang="ar-EG" b="1" dirty="0"/>
              <a:t> جول(</a:t>
            </a:r>
            <a:r>
              <a:rPr lang="en-US" b="1" dirty="0"/>
              <a:t>Joule</a:t>
            </a:r>
            <a:r>
              <a:rPr lang="ar-EG" b="1" dirty="0"/>
              <a:t>) للعلاقة بين كمية الحرارة والشغل الميكانيكي وهي العلاقة المشهورة </a:t>
            </a:r>
            <a:r>
              <a:rPr lang="ar-EG" b="1" dirty="0" err="1"/>
              <a:t>بإسمه</a:t>
            </a:r>
            <a:endParaRPr lang="en-US" dirty="0"/>
          </a:p>
          <a:p>
            <a:pPr marL="0" indent="0" algn="ctr" rtl="1">
              <a:buNone/>
            </a:pPr>
            <a:r>
              <a:rPr lang="en-US" b="1" dirty="0"/>
              <a:t>W=JQ               (1)</a:t>
            </a:r>
            <a:endParaRPr lang="en-US" dirty="0"/>
          </a:p>
          <a:p>
            <a:pPr marL="0" indent="0" algn="r" rtl="1">
              <a:buNone/>
            </a:pPr>
            <a:r>
              <a:rPr lang="ar-EG" b="1" dirty="0"/>
              <a:t>حيث </a:t>
            </a:r>
            <a:r>
              <a:rPr lang="en-US" b="1" dirty="0"/>
              <a:t>W </a:t>
            </a:r>
            <a:r>
              <a:rPr lang="ar-EG" b="1" dirty="0"/>
              <a:t> هو الشغل الميكانيكي بالجول, </a:t>
            </a:r>
            <a:r>
              <a:rPr lang="en-US" b="1" dirty="0"/>
              <a:t>Q </a:t>
            </a:r>
            <a:r>
              <a:rPr lang="ar-EG" b="1" dirty="0"/>
              <a:t> هي كمية الحرارة بالسعر , </a:t>
            </a:r>
            <a:r>
              <a:rPr lang="en-US" b="1" dirty="0"/>
              <a:t>J </a:t>
            </a:r>
            <a:r>
              <a:rPr lang="ar-EG" b="1" dirty="0"/>
              <a:t> ثابت التناسب ويسمى بثابت جول وقيمته </a:t>
            </a:r>
            <a:r>
              <a:rPr lang="en-US" b="1" dirty="0"/>
              <a:t>4.18J/calorie</a:t>
            </a:r>
            <a:r>
              <a:rPr lang="ar-EG" b="1" dirty="0"/>
              <a:t> فإنه يمكننا </a:t>
            </a:r>
            <a:r>
              <a:rPr lang="ar-EG" b="1" dirty="0" err="1"/>
              <a:t>إستخدام</a:t>
            </a:r>
            <a:r>
              <a:rPr lang="ar-EG" b="1" dirty="0"/>
              <a:t> الجول لقياس كمية الحرارة.</a:t>
            </a:r>
            <a:endParaRPr lang="en-US" dirty="0"/>
          </a:p>
          <a:p>
            <a:pPr marL="0" indent="0" algn="r" rtl="1">
              <a:buNone/>
            </a:pPr>
            <a:r>
              <a:rPr lang="ar-EG" b="1" dirty="0"/>
              <a:t>ومن الجدير بالذكر أن كمية الحرارة </a:t>
            </a:r>
            <a:r>
              <a:rPr lang="en-US" b="1" dirty="0"/>
              <a:t> Q</a:t>
            </a:r>
            <a:r>
              <a:rPr lang="ar-EG" b="1" dirty="0"/>
              <a:t> والشغل</a:t>
            </a:r>
            <a:r>
              <a:rPr lang="en-US" b="1" dirty="0"/>
              <a:t> W</a:t>
            </a:r>
            <a:r>
              <a:rPr lang="ar-EG" b="1" dirty="0"/>
              <a:t> ليستا قيمتين مميزتين لحالة </a:t>
            </a:r>
            <a:r>
              <a:rPr lang="ar-EG" b="1" dirty="0" err="1"/>
              <a:t>الإتزان</a:t>
            </a:r>
            <a:r>
              <a:rPr lang="ar-EG" b="1" dirty="0"/>
              <a:t> لأي جسم- لكنهما بالحري قيمتان مميزتان للتغير الذي ينقل الجسم من حالة </a:t>
            </a:r>
            <a:r>
              <a:rPr lang="ar-EG" b="1" dirty="0" err="1"/>
              <a:t>إتزان</a:t>
            </a:r>
            <a:r>
              <a:rPr lang="ar-EG" b="1" dirty="0"/>
              <a:t> </a:t>
            </a:r>
            <a:r>
              <a:rPr lang="ar-EG" b="1" dirty="0" err="1"/>
              <a:t>إبتدائية</a:t>
            </a:r>
            <a:r>
              <a:rPr lang="ar-EG" b="1" dirty="0"/>
              <a:t> إلى حالة </a:t>
            </a:r>
            <a:r>
              <a:rPr lang="ar-EG" b="1" dirty="0" err="1"/>
              <a:t>إتزان</a:t>
            </a:r>
            <a:r>
              <a:rPr lang="ar-EG" b="1" dirty="0"/>
              <a:t> نهائية والمقصود بحالة </a:t>
            </a:r>
            <a:r>
              <a:rPr lang="ar-EG" b="1" dirty="0" err="1"/>
              <a:t>الإتزان</a:t>
            </a:r>
            <a:r>
              <a:rPr lang="ar-EG" b="1" dirty="0"/>
              <a:t> هنا هو عدم تبادل الجسم لأي طاقة مع الوسط المحيط به أو أي جسم آخر.</a:t>
            </a:r>
            <a:endParaRPr lang="en-US" dirty="0"/>
          </a:p>
          <a:p>
            <a:pPr marL="0" indent="0" algn="r">
              <a:buNone/>
            </a:pPr>
            <a:endParaRPr lang="en-US" dirty="0"/>
          </a:p>
        </p:txBody>
      </p:sp>
    </p:spTree>
    <p:extLst>
      <p:ext uri="{BB962C8B-B14F-4D97-AF65-F5344CB8AC3E}">
        <p14:creationId xmlns:p14="http://schemas.microsoft.com/office/powerpoint/2010/main" val="862689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2F991-47FE-4117-B098-24C683996A61}"/>
              </a:ext>
            </a:extLst>
          </p:cNvPr>
          <p:cNvSpPr>
            <a:spLocks noGrp="1"/>
          </p:cNvSpPr>
          <p:nvPr>
            <p:ph type="title"/>
          </p:nvPr>
        </p:nvSpPr>
        <p:spPr>
          <a:xfrm flipV="1">
            <a:off x="838200" y="319406"/>
            <a:ext cx="10515600" cy="45719"/>
          </a:xfrm>
        </p:spPr>
        <p:txBody>
          <a:bodyPr>
            <a:normAutofit fontScale="90000"/>
          </a:bodyPr>
          <a:lstStyle/>
          <a:p>
            <a:r>
              <a:rPr lang="ar-EG" dirty="0"/>
              <a:t> </a:t>
            </a:r>
            <a:endParaRPr lang="en-US" dirty="0"/>
          </a:p>
        </p:txBody>
      </p:sp>
      <p:sp>
        <p:nvSpPr>
          <p:cNvPr id="3" name="Content Placeholder 2">
            <a:extLst>
              <a:ext uri="{FF2B5EF4-FFF2-40B4-BE49-F238E27FC236}">
                <a16:creationId xmlns:a16="http://schemas.microsoft.com/office/drawing/2014/main" id="{824E5DF8-81E5-4AA6-B415-64E0A0025C2B}"/>
              </a:ext>
            </a:extLst>
          </p:cNvPr>
          <p:cNvSpPr>
            <a:spLocks noGrp="1"/>
          </p:cNvSpPr>
          <p:nvPr>
            <p:ph idx="1"/>
          </p:nvPr>
        </p:nvSpPr>
        <p:spPr>
          <a:xfrm>
            <a:off x="838200" y="127416"/>
            <a:ext cx="10494321" cy="7067863"/>
          </a:xfrm>
        </p:spPr>
        <p:txBody>
          <a:bodyPr/>
          <a:lstStyle/>
          <a:p>
            <a:pPr marL="0" indent="0" algn="r" rtl="1">
              <a:buNone/>
            </a:pPr>
            <a:r>
              <a:rPr lang="ar-EG" b="1" dirty="0"/>
              <a:t> لنفترض الآن أن غازاً موضوعاً في </a:t>
            </a:r>
            <a:r>
              <a:rPr lang="ar-EG" b="1" dirty="0" err="1"/>
              <a:t>إسطوانة</a:t>
            </a:r>
            <a:r>
              <a:rPr lang="ar-EG" b="1" dirty="0"/>
              <a:t> لها مكبس متحرك شكل(4)  تحت تأثير قوة خارجية </a:t>
            </a:r>
            <a:r>
              <a:rPr lang="en-US" b="1" dirty="0"/>
              <a:t> F</a:t>
            </a:r>
            <a:r>
              <a:rPr lang="ar-EG" b="1" dirty="0"/>
              <a:t>. فإذا </a:t>
            </a:r>
            <a:r>
              <a:rPr lang="ar-EG" b="1" dirty="0" err="1"/>
              <a:t>إنخفض</a:t>
            </a:r>
            <a:r>
              <a:rPr lang="ar-EG" b="1" dirty="0"/>
              <a:t> المكبس تحت تأثير القوة </a:t>
            </a:r>
            <a:r>
              <a:rPr lang="en-US" b="1" dirty="0"/>
              <a:t>F</a:t>
            </a:r>
            <a:r>
              <a:rPr lang="ar-EG" b="1" dirty="0"/>
              <a:t> حتى يقف وكان مقدار </a:t>
            </a:r>
            <a:r>
              <a:rPr lang="ar-EG" b="1" dirty="0" err="1"/>
              <a:t>الإنخفاض</a:t>
            </a:r>
            <a:r>
              <a:rPr lang="ar-EG" b="1" dirty="0"/>
              <a:t> </a:t>
            </a:r>
            <a:r>
              <a:rPr lang="en-US" b="1" dirty="0"/>
              <a:t>dx</a:t>
            </a:r>
            <a:r>
              <a:rPr lang="ar-EG" b="1" dirty="0"/>
              <a:t> فإن الشغل الذي عملته القوة </a:t>
            </a:r>
            <a:r>
              <a:rPr lang="en-US" b="1" dirty="0"/>
              <a:t>F </a:t>
            </a:r>
            <a:r>
              <a:rPr lang="ar-EG" b="1" dirty="0"/>
              <a:t> هو         </a:t>
            </a:r>
            <a:r>
              <a:rPr lang="en-US" b="1" dirty="0"/>
              <a:t>   </a:t>
            </a:r>
            <a:r>
              <a:rPr lang="en-US" b="1" dirty="0" err="1"/>
              <a:t>dw</a:t>
            </a:r>
            <a:r>
              <a:rPr lang="en-US" b="1" dirty="0"/>
              <a:t>=</a:t>
            </a:r>
            <a:r>
              <a:rPr lang="en-US" b="1" dirty="0" err="1"/>
              <a:t>Fdx</a:t>
            </a:r>
            <a:endParaRPr lang="en-US" b="1" dirty="0"/>
          </a:p>
          <a:p>
            <a:pPr marL="0" indent="0" algn="ctr" rtl="1">
              <a:buNone/>
            </a:pPr>
            <a:endParaRPr lang="en-US" b="1" dirty="0"/>
          </a:p>
          <a:p>
            <a:pPr marL="0" indent="0" algn="ctr" rtl="1">
              <a:buNone/>
            </a:pPr>
            <a:endParaRPr lang="en-US" b="1" dirty="0"/>
          </a:p>
          <a:p>
            <a:pPr marL="0" indent="0" algn="ctr" rtl="1">
              <a:buNone/>
            </a:pPr>
            <a:endParaRPr lang="en-US" b="1" dirty="0"/>
          </a:p>
          <a:p>
            <a:pPr marL="0" indent="0" algn="ctr" rtl="1">
              <a:buNone/>
            </a:pPr>
            <a:endParaRPr lang="en-US" b="1" dirty="0"/>
          </a:p>
          <a:p>
            <a:pPr marL="0" indent="0" algn="ctr" rtl="1">
              <a:buNone/>
            </a:pPr>
            <a:endParaRPr lang="en-US" b="1" dirty="0"/>
          </a:p>
          <a:p>
            <a:pPr marL="0" indent="0" algn="ctr" rtl="1">
              <a:buNone/>
            </a:pPr>
            <a:endParaRPr lang="en-US" b="1" dirty="0"/>
          </a:p>
          <a:p>
            <a:pPr marL="0" indent="0" algn="ctr" rtl="1">
              <a:buNone/>
            </a:pPr>
            <a:endParaRPr lang="en-US" b="1" dirty="0"/>
          </a:p>
          <a:p>
            <a:pPr marL="0" indent="0" algn="ctr" rtl="1">
              <a:buNone/>
            </a:pPr>
            <a:endParaRPr lang="en-US" b="1" dirty="0"/>
          </a:p>
          <a:p>
            <a:pPr marL="0" indent="0" algn="ctr" rtl="1">
              <a:buNone/>
            </a:pPr>
            <a:endParaRPr lang="en-US" b="1" dirty="0"/>
          </a:p>
          <a:p>
            <a:pPr marL="0" indent="0" algn="ctr" rtl="1">
              <a:buNone/>
            </a:pPr>
            <a:r>
              <a:rPr lang="ar-EG" b="1" dirty="0"/>
              <a:t>شكل(4)</a:t>
            </a:r>
            <a:endParaRPr lang="en-US" dirty="0"/>
          </a:p>
          <a:p>
            <a:pPr marL="0" indent="0" algn="ctr" rtl="1">
              <a:buNone/>
            </a:pPr>
            <a:endParaRPr lang="en-US" b="1" dirty="0"/>
          </a:p>
          <a:p>
            <a:pPr marL="0" indent="0" algn="ctr" rtl="1">
              <a:buNone/>
            </a:pPr>
            <a:endParaRPr lang="en-US" b="1" dirty="0"/>
          </a:p>
          <a:p>
            <a:pPr marL="0" indent="0" algn="ctr" rtl="1">
              <a:buNone/>
            </a:pPr>
            <a:endParaRPr lang="ar-EG" b="1" dirty="0"/>
          </a:p>
          <a:p>
            <a:pPr marL="0" indent="0" algn="ctr" rtl="1">
              <a:buNone/>
            </a:pPr>
            <a:endParaRPr lang="ar-EG" b="1" dirty="0"/>
          </a:p>
          <a:p>
            <a:pPr marL="0" indent="0" algn="ctr" rtl="1">
              <a:buNone/>
            </a:pPr>
            <a:endParaRPr lang="en-US" dirty="0"/>
          </a:p>
        </p:txBody>
      </p:sp>
      <p:pic>
        <p:nvPicPr>
          <p:cNvPr id="15" name="Picture 14">
            <a:extLst>
              <a:ext uri="{FF2B5EF4-FFF2-40B4-BE49-F238E27FC236}">
                <a16:creationId xmlns:a16="http://schemas.microsoft.com/office/drawing/2014/main" id="{09D87DEF-DED9-44A4-B719-7EA93456449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106680" y="1633555"/>
            <a:ext cx="3978639" cy="4293293"/>
          </a:xfrm>
          <a:prstGeom prst="rect">
            <a:avLst/>
          </a:prstGeom>
          <a:noFill/>
          <a:ln>
            <a:noFill/>
          </a:ln>
        </p:spPr>
      </p:pic>
      <p:cxnSp>
        <p:nvCxnSpPr>
          <p:cNvPr id="16" name="AutoShape 61">
            <a:extLst>
              <a:ext uri="{FF2B5EF4-FFF2-40B4-BE49-F238E27FC236}">
                <a16:creationId xmlns:a16="http://schemas.microsoft.com/office/drawing/2014/main" id="{24B16EF5-78CA-47A8-B2CF-7E8863EB7A6C}"/>
              </a:ext>
            </a:extLst>
          </p:cNvPr>
          <p:cNvCxnSpPr>
            <a:cxnSpLocks noChangeShapeType="1"/>
          </p:cNvCxnSpPr>
          <p:nvPr/>
        </p:nvCxnSpPr>
        <p:spPr bwMode="auto">
          <a:xfrm>
            <a:off x="9385300" y="8485505"/>
            <a:ext cx="0" cy="7334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7" name="Straight Arrow Connector 16">
            <a:extLst>
              <a:ext uri="{FF2B5EF4-FFF2-40B4-BE49-F238E27FC236}">
                <a16:creationId xmlns:a16="http://schemas.microsoft.com/office/drawing/2014/main" id="{161D8C6C-EBB0-464E-B85F-147CB6F74CA0}"/>
              </a:ext>
            </a:extLst>
          </p:cNvPr>
          <p:cNvCxnSpPr>
            <a:cxnSpLocks/>
          </p:cNvCxnSpPr>
          <p:nvPr/>
        </p:nvCxnSpPr>
        <p:spPr>
          <a:xfrm flipH="1">
            <a:off x="5752363" y="2216972"/>
            <a:ext cx="11847" cy="70647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0D94DAB-6FEC-4181-95F9-BF8C356245A3}"/>
              </a:ext>
            </a:extLst>
          </p:cNvPr>
          <p:cNvSpPr txBox="1"/>
          <p:nvPr/>
        </p:nvSpPr>
        <p:spPr>
          <a:xfrm>
            <a:off x="5191438" y="2278257"/>
            <a:ext cx="539646" cy="461665"/>
          </a:xfrm>
          <a:prstGeom prst="rect">
            <a:avLst/>
          </a:prstGeom>
          <a:noFill/>
        </p:spPr>
        <p:txBody>
          <a:bodyPr wrap="square" rtlCol="0">
            <a:spAutoFit/>
          </a:bodyPr>
          <a:lstStyle/>
          <a:p>
            <a:pPr algn="ctr"/>
            <a:r>
              <a:rPr lang="en-US" sz="2400" b="1" dirty="0"/>
              <a:t>F</a:t>
            </a:r>
          </a:p>
        </p:txBody>
      </p:sp>
      <p:cxnSp>
        <p:nvCxnSpPr>
          <p:cNvPr id="21" name="Straight Arrow Connector 20">
            <a:extLst>
              <a:ext uri="{FF2B5EF4-FFF2-40B4-BE49-F238E27FC236}">
                <a16:creationId xmlns:a16="http://schemas.microsoft.com/office/drawing/2014/main" id="{DDEB9305-CC0D-46DD-9548-521F2D2F8A93}"/>
              </a:ext>
            </a:extLst>
          </p:cNvPr>
          <p:cNvCxnSpPr/>
          <p:nvPr/>
        </p:nvCxnSpPr>
        <p:spPr>
          <a:xfrm flipV="1">
            <a:off x="6140405" y="4446098"/>
            <a:ext cx="0" cy="704538"/>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3AD5D26-AD98-4C16-A733-9EF62BE63DDC}"/>
              </a:ext>
            </a:extLst>
          </p:cNvPr>
          <p:cNvSpPr txBox="1"/>
          <p:nvPr/>
        </p:nvSpPr>
        <p:spPr>
          <a:xfrm>
            <a:off x="5600758" y="4579259"/>
            <a:ext cx="539647" cy="461665"/>
          </a:xfrm>
          <a:prstGeom prst="rect">
            <a:avLst/>
          </a:prstGeom>
          <a:noFill/>
        </p:spPr>
        <p:txBody>
          <a:bodyPr wrap="square" rtlCol="0">
            <a:spAutoFit/>
          </a:bodyPr>
          <a:lstStyle/>
          <a:p>
            <a:pPr algn="ctr"/>
            <a:r>
              <a:rPr lang="en-US" sz="2400" b="1" dirty="0"/>
              <a:t>P</a:t>
            </a:r>
          </a:p>
        </p:txBody>
      </p:sp>
      <p:cxnSp>
        <p:nvCxnSpPr>
          <p:cNvPr id="24" name="Straight Arrow Connector 23">
            <a:extLst>
              <a:ext uri="{FF2B5EF4-FFF2-40B4-BE49-F238E27FC236}">
                <a16:creationId xmlns:a16="http://schemas.microsoft.com/office/drawing/2014/main" id="{4216D8F3-1C23-42CC-96D1-3ABE033BED79}"/>
              </a:ext>
            </a:extLst>
          </p:cNvPr>
          <p:cNvCxnSpPr>
            <a:cxnSpLocks/>
          </p:cNvCxnSpPr>
          <p:nvPr/>
        </p:nvCxnSpPr>
        <p:spPr>
          <a:xfrm>
            <a:off x="5411435" y="3429000"/>
            <a:ext cx="0" cy="509665"/>
          </a:xfrm>
          <a:prstGeom prst="straightConnector1">
            <a:avLst/>
          </a:prstGeom>
          <a:ln w="50800">
            <a:solidFill>
              <a:srgbClr val="FF0000"/>
            </a:solidFill>
            <a:headEnd type="triangle"/>
            <a:tailEnd type="triangle"/>
          </a:ln>
          <a:effectLst>
            <a:glow>
              <a:schemeClr val="bg1">
                <a:lumMod val="95000"/>
              </a:schemeClr>
            </a:glow>
            <a:outerShdw blurRad="50800" dist="50800" dir="5400000" sx="20000" sy="20000" algn="ctr" rotWithShape="0">
              <a:srgbClr val="000000">
                <a:alpha val="43137"/>
              </a:srgbClr>
            </a:outerShdw>
          </a:effectLst>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AF55B77-653A-46A1-8C58-7BC918906EF9}"/>
              </a:ext>
            </a:extLst>
          </p:cNvPr>
          <p:cNvSpPr txBox="1"/>
          <p:nvPr/>
        </p:nvSpPr>
        <p:spPr>
          <a:xfrm>
            <a:off x="5484202" y="3472892"/>
            <a:ext cx="527800" cy="461665"/>
          </a:xfrm>
          <a:prstGeom prst="rect">
            <a:avLst/>
          </a:prstGeom>
          <a:noFill/>
        </p:spPr>
        <p:txBody>
          <a:bodyPr wrap="square" rtlCol="0">
            <a:spAutoFit/>
          </a:bodyPr>
          <a:lstStyle/>
          <a:p>
            <a:r>
              <a:rPr lang="en-US" sz="2400" b="1" dirty="0"/>
              <a:t>dx</a:t>
            </a:r>
          </a:p>
        </p:txBody>
      </p:sp>
    </p:spTree>
    <p:extLst>
      <p:ext uri="{BB962C8B-B14F-4D97-AF65-F5344CB8AC3E}">
        <p14:creationId xmlns:p14="http://schemas.microsoft.com/office/powerpoint/2010/main" val="1404732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C6DFA-E7FD-4710-8A5B-D8C43C9F39BE}"/>
              </a:ext>
            </a:extLst>
          </p:cNvPr>
          <p:cNvSpPr>
            <a:spLocks noGrp="1"/>
          </p:cNvSpPr>
          <p:nvPr>
            <p:ph type="title"/>
          </p:nvPr>
        </p:nvSpPr>
        <p:spPr>
          <a:xfrm>
            <a:off x="838200" y="365125"/>
            <a:ext cx="10515600" cy="45719"/>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3427548B-631E-46EB-B1F5-3D80BC7403CA}"/>
              </a:ext>
            </a:extLst>
          </p:cNvPr>
          <p:cNvSpPr>
            <a:spLocks noGrp="1"/>
          </p:cNvSpPr>
          <p:nvPr>
            <p:ph idx="1"/>
          </p:nvPr>
        </p:nvSpPr>
        <p:spPr>
          <a:xfrm>
            <a:off x="838200" y="456563"/>
            <a:ext cx="10515600" cy="5720400"/>
          </a:xfrm>
        </p:spPr>
        <p:txBody>
          <a:bodyPr/>
          <a:lstStyle/>
          <a:p>
            <a:pPr marL="0" indent="0" algn="r" rtl="1">
              <a:buNone/>
            </a:pPr>
            <a:r>
              <a:rPr lang="ar-EG" b="1" dirty="0"/>
              <a:t>ولكننا نعلم أن المكبس لن يقف إلا إذا تساوت القوة </a:t>
            </a:r>
            <a:r>
              <a:rPr lang="en-US" b="1" dirty="0"/>
              <a:t>F</a:t>
            </a:r>
            <a:r>
              <a:rPr lang="ar-EG" b="1" dirty="0"/>
              <a:t> مع القوة الناشئة عن ضغط الغاز إلى أعلى  ومقدارها </a:t>
            </a:r>
            <a:r>
              <a:rPr lang="en-US" b="1" dirty="0"/>
              <a:t>–PA</a:t>
            </a:r>
            <a:r>
              <a:rPr lang="ar-EG" b="1" dirty="0"/>
              <a:t>  حيث </a:t>
            </a:r>
            <a:r>
              <a:rPr lang="en-US" b="1" dirty="0"/>
              <a:t>A </a:t>
            </a:r>
            <a:r>
              <a:rPr lang="ar-EG" b="1" dirty="0"/>
              <a:t> مساحة مقطع المكبس ومن ثم</a:t>
            </a:r>
          </a:p>
          <a:p>
            <a:pPr marL="0" indent="0" algn="ctr" rtl="1">
              <a:buNone/>
            </a:pPr>
            <a:r>
              <a:rPr lang="en-US" b="1" dirty="0" err="1"/>
              <a:t>dw</a:t>
            </a:r>
            <a:r>
              <a:rPr lang="en-US" b="1" dirty="0"/>
              <a:t>=-</a:t>
            </a:r>
            <a:r>
              <a:rPr lang="en-US" b="1" dirty="0" err="1"/>
              <a:t>PAdx</a:t>
            </a:r>
            <a:endParaRPr lang="en-US" dirty="0"/>
          </a:p>
          <a:p>
            <a:pPr marL="0" indent="0" algn="r" rtl="1">
              <a:buNone/>
            </a:pPr>
            <a:r>
              <a:rPr lang="ar-EG" b="1" dirty="0"/>
              <a:t>لكن المقدار </a:t>
            </a:r>
            <a:r>
              <a:rPr lang="en-US" b="1" dirty="0" err="1"/>
              <a:t>Adx</a:t>
            </a:r>
            <a:r>
              <a:rPr lang="ar-EG" b="1" dirty="0"/>
              <a:t> هو الحجم المحصور في خلال الإزاحة </a:t>
            </a:r>
            <a:r>
              <a:rPr lang="en-US" b="1" dirty="0"/>
              <a:t>dx</a:t>
            </a:r>
            <a:r>
              <a:rPr lang="ar-EG" b="1" dirty="0"/>
              <a:t> وسنرمز له بالرمز </a:t>
            </a:r>
            <a:r>
              <a:rPr lang="en-US" b="1" dirty="0" err="1"/>
              <a:t>dV</a:t>
            </a:r>
            <a:r>
              <a:rPr lang="ar-EG" b="1" dirty="0"/>
              <a:t> وبالتالي فإن</a:t>
            </a:r>
            <a:endParaRPr lang="en-US" dirty="0"/>
          </a:p>
          <a:p>
            <a:pPr marL="0" indent="0" algn="ctr" rtl="1">
              <a:buNone/>
            </a:pPr>
            <a:r>
              <a:rPr lang="en-US" b="1" dirty="0" err="1"/>
              <a:t>dw</a:t>
            </a:r>
            <a:r>
              <a:rPr lang="en-US" b="1" dirty="0"/>
              <a:t>=-</a:t>
            </a:r>
            <a:r>
              <a:rPr lang="en-US" b="1" dirty="0" err="1"/>
              <a:t>PdV</a:t>
            </a:r>
            <a:endParaRPr lang="en-US" dirty="0"/>
          </a:p>
          <a:p>
            <a:pPr marL="0" indent="0" algn="r" rtl="1">
              <a:buNone/>
            </a:pPr>
            <a:r>
              <a:rPr lang="ar-EG" b="1" dirty="0"/>
              <a:t>والإشارة السالبة هنا لأن الشغل مبذول من قوة خارجية أي أن الشغل مبذول على الغاز أما إذا كان الشغل مبذول من الغاز نفسه فإن</a:t>
            </a:r>
            <a:endParaRPr lang="en-US" dirty="0"/>
          </a:p>
          <a:p>
            <a:pPr marL="0" indent="0" algn="ctr" rtl="1">
              <a:buNone/>
            </a:pPr>
            <a:r>
              <a:rPr lang="en-US" b="1" dirty="0" err="1"/>
              <a:t>dw</a:t>
            </a:r>
            <a:r>
              <a:rPr lang="en-US" b="1" dirty="0"/>
              <a:t>=</a:t>
            </a:r>
            <a:r>
              <a:rPr lang="en-US" b="1" dirty="0" err="1"/>
              <a:t>PdV</a:t>
            </a:r>
            <a:r>
              <a:rPr lang="en-US" b="1" dirty="0"/>
              <a:t>                    (2)</a:t>
            </a:r>
            <a:endParaRPr lang="en-US" dirty="0"/>
          </a:p>
          <a:p>
            <a:pPr marL="0" indent="0" algn="r" rtl="1">
              <a:buNone/>
            </a:pPr>
            <a:r>
              <a:rPr lang="ar-EG" b="1" dirty="0"/>
              <a:t>ويمكننا تمثيل الشغل المبذول من الغاز أو على الغاز على بياني </a:t>
            </a:r>
            <a:r>
              <a:rPr lang="en-US" b="1" dirty="0"/>
              <a:t>PV</a:t>
            </a:r>
            <a:r>
              <a:rPr lang="ar-EG" b="1" dirty="0"/>
              <a:t> كما بالشكل(5)</a:t>
            </a:r>
            <a:endParaRPr lang="en-US" dirty="0"/>
          </a:p>
          <a:p>
            <a:pPr marL="0" indent="0" algn="r" rtl="1">
              <a:buNone/>
            </a:pPr>
            <a:endParaRPr lang="en-US" dirty="0"/>
          </a:p>
          <a:p>
            <a:pPr marL="0" indent="0" algn="r">
              <a:buNone/>
            </a:pPr>
            <a:endParaRPr lang="en-US" dirty="0"/>
          </a:p>
        </p:txBody>
      </p:sp>
    </p:spTree>
    <p:extLst>
      <p:ext uri="{BB962C8B-B14F-4D97-AF65-F5344CB8AC3E}">
        <p14:creationId xmlns:p14="http://schemas.microsoft.com/office/powerpoint/2010/main" val="4063628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E1A4D-3DFB-4997-8CC9-B2151202BA1C}"/>
              </a:ext>
            </a:extLst>
          </p:cNvPr>
          <p:cNvSpPr>
            <a:spLocks noGrp="1"/>
          </p:cNvSpPr>
          <p:nvPr>
            <p:ph type="title"/>
          </p:nvPr>
        </p:nvSpPr>
        <p:spPr>
          <a:xfrm>
            <a:off x="838200" y="365125"/>
            <a:ext cx="10515600" cy="77327"/>
          </a:xfrm>
        </p:spPr>
        <p:txBody>
          <a:bodyPr>
            <a:normAutofit fontScale="90000"/>
          </a:bodyPr>
          <a:lstStyle/>
          <a:p>
            <a:r>
              <a:rPr lang="ar-EG" dirty="0"/>
              <a:t> </a:t>
            </a:r>
            <a:endParaRPr lang="en-US" dirty="0"/>
          </a:p>
        </p:txBody>
      </p:sp>
      <p:sp>
        <p:nvSpPr>
          <p:cNvPr id="5" name="Text Box 66">
            <a:extLst>
              <a:ext uri="{FF2B5EF4-FFF2-40B4-BE49-F238E27FC236}">
                <a16:creationId xmlns:a16="http://schemas.microsoft.com/office/drawing/2014/main" id="{2D5DC3E8-E55C-4CF6-B0D0-5041C61FF27B}"/>
              </a:ext>
            </a:extLst>
          </p:cNvPr>
          <p:cNvSpPr txBox="1">
            <a:spLocks noChangeArrowheads="1"/>
          </p:cNvSpPr>
          <p:nvPr/>
        </p:nvSpPr>
        <p:spPr bwMode="auto">
          <a:xfrm>
            <a:off x="9407678" y="4719483"/>
            <a:ext cx="606477" cy="53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rtl="1">
              <a:lnSpc>
                <a:spcPct val="115000"/>
              </a:lnSpc>
              <a:spcBef>
                <a:spcPts val="0"/>
              </a:spcBef>
              <a:spcAft>
                <a:spcPts val="1000"/>
              </a:spcAft>
            </a:pPr>
            <a:r>
              <a:rPr lang="en-US" sz="2400" b="1" dirty="0">
                <a:effectLst/>
                <a:latin typeface="Times New Roman" panose="02020603050405020304" pitchFamily="18" charset="0"/>
                <a:ea typeface="Times New Roman" panose="02020603050405020304" pitchFamily="18" charset="0"/>
              </a:rPr>
              <a:t>V</a:t>
            </a:r>
          </a:p>
        </p:txBody>
      </p:sp>
      <p:sp>
        <p:nvSpPr>
          <p:cNvPr id="6" name="TextBox 5">
            <a:extLst>
              <a:ext uri="{FF2B5EF4-FFF2-40B4-BE49-F238E27FC236}">
                <a16:creationId xmlns:a16="http://schemas.microsoft.com/office/drawing/2014/main" id="{726D87B1-2FAE-478E-8D50-E0178EA09F1E}"/>
              </a:ext>
            </a:extLst>
          </p:cNvPr>
          <p:cNvSpPr txBox="1"/>
          <p:nvPr/>
        </p:nvSpPr>
        <p:spPr>
          <a:xfrm>
            <a:off x="3318387" y="5943600"/>
            <a:ext cx="4395019" cy="461665"/>
          </a:xfrm>
          <a:prstGeom prst="rect">
            <a:avLst/>
          </a:prstGeom>
          <a:noFill/>
        </p:spPr>
        <p:txBody>
          <a:bodyPr wrap="square" rtlCol="0">
            <a:spAutoFit/>
          </a:bodyPr>
          <a:lstStyle/>
          <a:p>
            <a:pPr algn="ctr" rtl="1"/>
            <a:r>
              <a:rPr lang="ar-EG" sz="2400" b="1" dirty="0"/>
              <a:t>شكل(5)</a:t>
            </a:r>
            <a:endParaRPr lang="en-US" sz="2400" b="1" dirty="0"/>
          </a:p>
        </p:txBody>
      </p:sp>
      <p:pic>
        <p:nvPicPr>
          <p:cNvPr id="11" name="Content Placeholder 10" descr="A picture containing shape&#10;&#10;Description automatically generated">
            <a:extLst>
              <a:ext uri="{FF2B5EF4-FFF2-40B4-BE49-F238E27FC236}">
                <a16:creationId xmlns:a16="http://schemas.microsoft.com/office/drawing/2014/main" id="{38158312-CF90-49CC-8955-A485767E30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0480" y="1825625"/>
            <a:ext cx="8191040" cy="4351338"/>
          </a:xfrm>
        </p:spPr>
      </p:pic>
      <p:sp>
        <p:nvSpPr>
          <p:cNvPr id="12" name="Text Box 66">
            <a:extLst>
              <a:ext uri="{FF2B5EF4-FFF2-40B4-BE49-F238E27FC236}">
                <a16:creationId xmlns:a16="http://schemas.microsoft.com/office/drawing/2014/main" id="{5B2C75B2-39E0-4C05-8A68-53FABED73563}"/>
              </a:ext>
            </a:extLst>
          </p:cNvPr>
          <p:cNvSpPr txBox="1">
            <a:spLocks noChangeArrowheads="1"/>
          </p:cNvSpPr>
          <p:nvPr/>
        </p:nvSpPr>
        <p:spPr bwMode="auto">
          <a:xfrm rot="10800000" flipV="1">
            <a:off x="8716297" y="5410066"/>
            <a:ext cx="1297859" cy="5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rtl="1">
              <a:lnSpc>
                <a:spcPct val="115000"/>
              </a:lnSpc>
              <a:spcBef>
                <a:spcPts val="0"/>
              </a:spcBef>
              <a:spcAft>
                <a:spcPts val="1000"/>
              </a:spcAft>
            </a:pPr>
            <a:r>
              <a:rPr lang="en-US" sz="2400" b="1" dirty="0">
                <a:effectLst/>
                <a:latin typeface="Times New Roman" panose="02020603050405020304" pitchFamily="18" charset="0"/>
                <a:ea typeface="Times New Roman" panose="02020603050405020304" pitchFamily="18" charset="0"/>
              </a:rPr>
              <a:t>V</a:t>
            </a:r>
          </a:p>
        </p:txBody>
      </p:sp>
    </p:spTree>
    <p:extLst>
      <p:ext uri="{BB962C8B-B14F-4D97-AF65-F5344CB8AC3E}">
        <p14:creationId xmlns:p14="http://schemas.microsoft.com/office/powerpoint/2010/main" val="1822498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3E801-B1DA-4952-BDFC-A5BF9FE6B995}"/>
              </a:ext>
            </a:extLst>
          </p:cNvPr>
          <p:cNvSpPr>
            <a:spLocks noGrp="1"/>
          </p:cNvSpPr>
          <p:nvPr>
            <p:ph type="title"/>
          </p:nvPr>
        </p:nvSpPr>
        <p:spPr>
          <a:xfrm>
            <a:off x="838200" y="365126"/>
            <a:ext cx="10515600" cy="47830"/>
          </a:xfrm>
        </p:spPr>
        <p:txBody>
          <a:bodyPr>
            <a:normAutofit fontScale="90000"/>
          </a:bodyPr>
          <a:lstStyle/>
          <a:p>
            <a:r>
              <a:rPr lang="ar-EG" dirty="0"/>
              <a:t>  </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5BAEDA9-1007-455A-AA46-0D4A73438ACC}"/>
                  </a:ext>
                </a:extLst>
              </p:cNvPr>
              <p:cNvSpPr>
                <a:spLocks noGrp="1"/>
              </p:cNvSpPr>
              <p:nvPr>
                <p:ph idx="1"/>
              </p:nvPr>
            </p:nvSpPr>
            <p:spPr>
              <a:xfrm>
                <a:off x="838199" y="365126"/>
                <a:ext cx="10798277" cy="6127748"/>
              </a:xfrm>
            </p:spPr>
            <p:txBody>
              <a:bodyPr>
                <a:noAutofit/>
              </a:bodyPr>
              <a:lstStyle/>
              <a:p>
                <a:pPr marL="0" indent="0" algn="r" rtl="1">
                  <a:lnSpc>
                    <a:spcPct val="170000"/>
                  </a:lnSpc>
                  <a:buNone/>
                </a:pPr>
                <a:r>
                  <a:rPr lang="ar-EG" sz="2000" b="1" dirty="0"/>
                  <a:t>من المعروف أن المقدار </a:t>
                </a:r>
                <a:r>
                  <a:rPr lang="en-US" sz="2000" b="1" dirty="0" err="1"/>
                  <a:t>PdV</a:t>
                </a:r>
                <a:r>
                  <a:rPr lang="ar-EG" sz="2000" b="1" dirty="0"/>
                  <a:t> هو المساحة المظللة في الشكل أما المساحة الكلية تحت المنحنى </a:t>
                </a:r>
                <a:r>
                  <a:rPr lang="en-US" sz="2000" b="1" dirty="0"/>
                  <a:t>ab</a:t>
                </a:r>
                <a:r>
                  <a:rPr lang="ar-EG" sz="2000" b="1" dirty="0"/>
                  <a:t> حيث</a:t>
                </a:r>
                <a:r>
                  <a:rPr lang="en-US" sz="2000" b="1" dirty="0"/>
                  <a:t>a </a:t>
                </a:r>
                <a:r>
                  <a:rPr lang="ar-EG" sz="2000" b="1" dirty="0"/>
                  <a:t> نقطة البداية , </a:t>
                </a:r>
                <a:r>
                  <a:rPr lang="en-US" sz="2000" b="1" dirty="0"/>
                  <a:t>b</a:t>
                </a:r>
                <a:r>
                  <a:rPr lang="ar-EG" sz="2000" b="1" dirty="0"/>
                  <a:t> نقطة النهاية لعملية التمدد فهي تمثل الشغل الكلي ونحصل عليها بالتكامل الآتي</a:t>
                </a:r>
                <a:endParaRPr lang="en-US" sz="2000" dirty="0"/>
              </a:p>
              <a:p>
                <a:pPr marL="0" indent="0" algn="r" rtl="1">
                  <a:lnSpc>
                    <a:spcPct val="170000"/>
                  </a:lnSpc>
                  <a:buNone/>
                </a:pPr>
                <a14:m>
                  <m:oMathPara xmlns:m="http://schemas.openxmlformats.org/officeDocument/2006/math">
                    <m:oMathParaPr>
                      <m:jc m:val="centerGroup"/>
                    </m:oMathParaPr>
                    <m:oMath xmlns:m="http://schemas.openxmlformats.org/officeDocument/2006/math">
                      <m:r>
                        <a:rPr lang="en-US" sz="2000" b="1" i="1">
                          <a:latin typeface="Cambria Math" panose="02040503050406030204" pitchFamily="18" charset="0"/>
                        </a:rPr>
                        <m:t>𝐖</m:t>
                      </m:r>
                      <m:r>
                        <a:rPr lang="en-US" sz="2000" b="1">
                          <a:latin typeface="Cambria Math" panose="02040503050406030204" pitchFamily="18" charset="0"/>
                        </a:rPr>
                        <m:t>=</m:t>
                      </m:r>
                      <m:nary>
                        <m:naryPr>
                          <m:limLoc m:val="subSup"/>
                          <m:ctrlPr>
                            <a:rPr lang="en-US" sz="2000" b="1" i="1">
                              <a:latin typeface="Cambria Math" panose="02040503050406030204" pitchFamily="18" charset="0"/>
                            </a:rPr>
                          </m:ctrlPr>
                        </m:naryPr>
                        <m:sub>
                          <m:r>
                            <a:rPr lang="en-US" sz="2000" b="1" i="1">
                              <a:latin typeface="Cambria Math" panose="02040503050406030204" pitchFamily="18" charset="0"/>
                            </a:rPr>
                            <m:t>𝐚</m:t>
                          </m:r>
                        </m:sub>
                        <m:sup>
                          <m:r>
                            <a:rPr lang="en-US" sz="2000" b="1" i="1">
                              <a:latin typeface="Cambria Math" panose="02040503050406030204" pitchFamily="18" charset="0"/>
                            </a:rPr>
                            <m:t>𝐛</m:t>
                          </m:r>
                        </m:sup>
                        <m:e>
                          <m:r>
                            <a:rPr lang="en-US" sz="2000" b="1" i="1">
                              <a:latin typeface="Cambria Math" panose="02040503050406030204" pitchFamily="18" charset="0"/>
                            </a:rPr>
                            <m:t>𝐝𝐰</m:t>
                          </m:r>
                          <m:r>
                            <a:rPr lang="en-US" sz="2000" b="1">
                              <a:latin typeface="Cambria Math" panose="02040503050406030204" pitchFamily="18" charset="0"/>
                            </a:rPr>
                            <m:t>=</m:t>
                          </m:r>
                          <m:nary>
                            <m:naryPr>
                              <m:limLoc m:val="subSup"/>
                              <m:ctrlPr>
                                <a:rPr lang="en-US" sz="2000" b="1" i="1">
                                  <a:latin typeface="Cambria Math" panose="02040503050406030204" pitchFamily="18" charset="0"/>
                                </a:rPr>
                              </m:ctrlPr>
                            </m:naryPr>
                            <m:sub>
                              <m:r>
                                <a:rPr lang="en-US" sz="2000" b="1" i="1">
                                  <a:latin typeface="Cambria Math" panose="02040503050406030204" pitchFamily="18" charset="0"/>
                                </a:rPr>
                                <m:t>𝐚</m:t>
                              </m:r>
                            </m:sub>
                            <m:sup>
                              <m:r>
                                <a:rPr lang="en-US" sz="2000" b="1" i="1">
                                  <a:latin typeface="Cambria Math" panose="02040503050406030204" pitchFamily="18" charset="0"/>
                                </a:rPr>
                                <m:t>𝐛</m:t>
                              </m:r>
                            </m:sup>
                            <m:e>
                              <m:r>
                                <a:rPr lang="en-US" sz="2000" b="1" i="1">
                                  <a:latin typeface="Cambria Math" panose="02040503050406030204" pitchFamily="18" charset="0"/>
                                </a:rPr>
                                <m:t>𝐏𝐝𝐯</m:t>
                              </m:r>
                            </m:e>
                          </m:nary>
                        </m:e>
                      </m:nary>
                      <m:r>
                        <a:rPr lang="en-US" sz="2000" b="1">
                          <a:latin typeface="Cambria Math" panose="02040503050406030204" pitchFamily="18" charset="0"/>
                        </a:rPr>
                        <m:t>                  (</m:t>
                      </m:r>
                      <m:r>
                        <a:rPr lang="en-US" sz="2000" b="1" i="1">
                          <a:latin typeface="Cambria Math" panose="02040503050406030204" pitchFamily="18" charset="0"/>
                        </a:rPr>
                        <m:t>𝟑</m:t>
                      </m:r>
                      <m:r>
                        <a:rPr lang="en-US" sz="2000" b="1">
                          <a:latin typeface="Cambria Math" panose="02040503050406030204" pitchFamily="18" charset="0"/>
                        </a:rPr>
                        <m:t>)</m:t>
                      </m:r>
                    </m:oMath>
                  </m:oMathPara>
                </a14:m>
                <a:endParaRPr lang="en-US" sz="2000" dirty="0"/>
              </a:p>
              <a:p>
                <a:pPr marL="0" indent="0" algn="r" rtl="1">
                  <a:lnSpc>
                    <a:spcPct val="170000"/>
                  </a:lnSpc>
                  <a:buNone/>
                </a:pPr>
                <a:r>
                  <a:rPr lang="ar-EG" sz="2000" b="1" dirty="0"/>
                  <a:t>	وكما هو واضح من الشكل(5) أن قيمة الشغل </a:t>
                </a:r>
                <a:r>
                  <a:rPr lang="en-US" sz="2000" b="1" dirty="0"/>
                  <a:t>W</a:t>
                </a:r>
                <a:r>
                  <a:rPr lang="ar-EG" sz="2000" b="1" dirty="0"/>
                  <a:t> تعتمد </a:t>
                </a:r>
                <a:r>
                  <a:rPr lang="ar-EG" sz="2000" b="1" dirty="0" err="1"/>
                  <a:t>إعتمادا</a:t>
                </a:r>
                <a:r>
                  <a:rPr lang="ar-EG" sz="2000" b="1" dirty="0"/>
                  <a:t> كليا على المسار الذي يسلكه الغاز أثناء التغير من الحالة </a:t>
                </a:r>
                <a:r>
                  <a:rPr lang="en-US" sz="2000" b="1" dirty="0"/>
                  <a:t>a</a:t>
                </a:r>
                <a:r>
                  <a:rPr lang="ar-EG" sz="2000" b="1" dirty="0"/>
                  <a:t> إلى الحالة </a:t>
                </a:r>
                <a:r>
                  <a:rPr lang="en-US" sz="2000" b="1" dirty="0"/>
                  <a:t>b</a:t>
                </a:r>
                <a:r>
                  <a:rPr lang="ar-EG" sz="2000" b="1" dirty="0"/>
                  <a:t> .</a:t>
                </a:r>
                <a:endParaRPr lang="en-US" sz="2000" dirty="0"/>
              </a:p>
              <a:p>
                <a:pPr marL="0" indent="0" algn="r" rtl="1">
                  <a:lnSpc>
                    <a:spcPct val="170000"/>
                  </a:lnSpc>
                  <a:buNone/>
                </a:pPr>
                <a:r>
                  <a:rPr lang="ar-EG" sz="2000" b="1" dirty="0"/>
                  <a:t>2-الطاقة الداخلية للغاز المثالي (</a:t>
                </a:r>
                <a:r>
                  <a:rPr lang="en-US" sz="2000" b="1" dirty="0"/>
                  <a:t>Internal energy</a:t>
                </a:r>
                <a:r>
                  <a:rPr lang="ar-EG" sz="2000" b="1" dirty="0"/>
                  <a:t>):</a:t>
                </a:r>
                <a:endParaRPr lang="en-US" sz="2000" dirty="0"/>
              </a:p>
              <a:p>
                <a:pPr marL="0" indent="0" algn="r" rtl="1">
                  <a:lnSpc>
                    <a:spcPct val="170000"/>
                  </a:lnSpc>
                  <a:buNone/>
                </a:pPr>
                <a:r>
                  <a:rPr lang="ar-EG" sz="2000" b="1" dirty="0"/>
                  <a:t>لقد توصلنا من قبل إلى أن متوسط طاقة الحركة لجزيئات الغاز المثالي تعطى بالعلاقة</a:t>
                </a:r>
                <a:endParaRPr lang="en-US" sz="2000" dirty="0"/>
              </a:p>
              <a:p>
                <a:pPr marL="0" indent="0" algn="r" rtl="1">
                  <a:lnSpc>
                    <a:spcPct val="170000"/>
                  </a:lnSpc>
                  <a:buNone/>
                </a:pPr>
                <a14:m>
                  <m:oMathPara xmlns:m="http://schemas.openxmlformats.org/officeDocument/2006/math">
                    <m:oMathParaPr>
                      <m:jc m:val="centerGroup"/>
                    </m:oMathParaPr>
                    <m:oMath xmlns:m="http://schemas.openxmlformats.org/officeDocument/2006/math">
                      <m:f>
                        <m:fPr>
                          <m:ctrlPr>
                            <a:rPr lang="en-US" sz="2000" b="1" i="1">
                              <a:latin typeface="Cambria Math" panose="02040503050406030204" pitchFamily="18" charset="0"/>
                            </a:rPr>
                          </m:ctrlPr>
                        </m:fPr>
                        <m:num>
                          <m:r>
                            <a:rPr lang="en-US" sz="2000" b="1" i="1">
                              <a:latin typeface="Cambria Math" panose="02040503050406030204" pitchFamily="18" charset="0"/>
                            </a:rPr>
                            <m:t>𝟏</m:t>
                          </m:r>
                        </m:num>
                        <m:den>
                          <m:r>
                            <a:rPr lang="en-US" sz="2000" b="1" i="1">
                              <a:latin typeface="Cambria Math" panose="02040503050406030204" pitchFamily="18" charset="0"/>
                            </a:rPr>
                            <m:t>𝟐</m:t>
                          </m:r>
                        </m:den>
                      </m:f>
                      <m:r>
                        <a:rPr lang="en-US" sz="2000" b="1" i="1">
                          <a:latin typeface="Cambria Math" panose="02040503050406030204" pitchFamily="18" charset="0"/>
                        </a:rPr>
                        <m:t>𝐦</m:t>
                      </m:r>
                      <m:acc>
                        <m:accPr>
                          <m:chr m:val="⃡"/>
                          <m:ctrlPr>
                            <a:rPr lang="en-US" sz="2000" b="1" i="1">
                              <a:latin typeface="Cambria Math" panose="02040503050406030204" pitchFamily="18" charset="0"/>
                            </a:rPr>
                          </m:ctrlPr>
                        </m:accPr>
                        <m:e>
                          <m:sSup>
                            <m:sSupPr>
                              <m:ctrlPr>
                                <a:rPr lang="en-US" sz="2000" b="1" i="1">
                                  <a:latin typeface="Cambria Math" panose="02040503050406030204" pitchFamily="18" charset="0"/>
                                </a:rPr>
                              </m:ctrlPr>
                            </m:sSupPr>
                            <m:e>
                              <m:r>
                                <a:rPr lang="en-US" sz="2000" b="1" i="1">
                                  <a:latin typeface="Cambria Math" panose="02040503050406030204" pitchFamily="18" charset="0"/>
                                </a:rPr>
                                <m:t>𝐯</m:t>
                              </m:r>
                            </m:e>
                            <m:sup>
                              <m:r>
                                <a:rPr lang="en-US" sz="2000" b="1" i="1">
                                  <a:latin typeface="Cambria Math" panose="02040503050406030204" pitchFamily="18" charset="0"/>
                                </a:rPr>
                                <m:t>𝟐</m:t>
                              </m:r>
                            </m:sup>
                          </m:sSup>
                        </m:e>
                      </m:acc>
                      <m:r>
                        <a:rPr lang="en-US" sz="2000" b="1">
                          <a:latin typeface="Cambria Math" panose="02040503050406030204" pitchFamily="18" charset="0"/>
                        </a:rPr>
                        <m:t>=</m:t>
                      </m:r>
                      <m:f>
                        <m:fPr>
                          <m:ctrlPr>
                            <a:rPr lang="en-US" sz="2000" b="1" i="1">
                              <a:latin typeface="Cambria Math" panose="02040503050406030204" pitchFamily="18" charset="0"/>
                            </a:rPr>
                          </m:ctrlPr>
                        </m:fPr>
                        <m:num>
                          <m:r>
                            <a:rPr lang="en-US" sz="2000" b="1" i="1">
                              <a:latin typeface="Cambria Math" panose="02040503050406030204" pitchFamily="18" charset="0"/>
                            </a:rPr>
                            <m:t>𝟑</m:t>
                          </m:r>
                        </m:num>
                        <m:den>
                          <m:r>
                            <a:rPr lang="en-US" sz="2000" b="1" i="1">
                              <a:latin typeface="Cambria Math" panose="02040503050406030204" pitchFamily="18" charset="0"/>
                            </a:rPr>
                            <m:t>𝟐</m:t>
                          </m:r>
                        </m:den>
                      </m:f>
                      <m:r>
                        <a:rPr lang="en-US" sz="2000" b="1" i="1">
                          <a:latin typeface="Cambria Math" panose="02040503050406030204" pitchFamily="18" charset="0"/>
                        </a:rPr>
                        <m:t>𝐊𝐓</m:t>
                      </m:r>
                    </m:oMath>
                  </m:oMathPara>
                </a14:m>
                <a:endParaRPr lang="en-US" sz="2000" dirty="0"/>
              </a:p>
              <a:p>
                <a:pPr marL="0" indent="0" algn="r" rtl="1">
                  <a:lnSpc>
                    <a:spcPct val="170000"/>
                  </a:lnSpc>
                  <a:buNone/>
                </a:pPr>
                <a:r>
                  <a:rPr lang="en-US" sz="2000" b="1" dirty="0"/>
                  <a:t> </a:t>
                </a:r>
                <a:endParaRPr lang="en-US" sz="2000" dirty="0"/>
              </a:p>
            </p:txBody>
          </p:sp>
        </mc:Choice>
        <mc:Fallback>
          <p:sp>
            <p:nvSpPr>
              <p:cNvPr id="3" name="Content Placeholder 2">
                <a:extLst>
                  <a:ext uri="{FF2B5EF4-FFF2-40B4-BE49-F238E27FC236}">
                    <a16:creationId xmlns:a16="http://schemas.microsoft.com/office/drawing/2014/main" id="{65BAEDA9-1007-455A-AA46-0D4A73438ACC}"/>
                  </a:ext>
                </a:extLst>
              </p:cNvPr>
              <p:cNvSpPr>
                <a:spLocks noGrp="1" noRot="1" noChangeAspect="1" noMove="1" noResize="1" noEditPoints="1" noAdjustHandles="1" noChangeArrowheads="1" noChangeShapeType="1" noTextEdit="1"/>
              </p:cNvSpPr>
              <p:nvPr>
                <p:ph idx="1"/>
              </p:nvPr>
            </p:nvSpPr>
            <p:spPr>
              <a:xfrm>
                <a:off x="838199" y="365126"/>
                <a:ext cx="10798277" cy="6127748"/>
              </a:xfrm>
              <a:blipFill>
                <a:blip r:embed="rId2"/>
                <a:stretch>
                  <a:fillRect r="-621"/>
                </a:stretch>
              </a:blipFill>
            </p:spPr>
            <p:txBody>
              <a:bodyPr/>
              <a:lstStyle/>
              <a:p>
                <a:r>
                  <a:rPr lang="en-US">
                    <a:noFill/>
                  </a:rPr>
                  <a:t> </a:t>
                </a:r>
              </a:p>
            </p:txBody>
          </p:sp>
        </mc:Fallback>
      </mc:AlternateContent>
    </p:spTree>
    <p:extLst>
      <p:ext uri="{BB962C8B-B14F-4D97-AF65-F5344CB8AC3E}">
        <p14:creationId xmlns:p14="http://schemas.microsoft.com/office/powerpoint/2010/main" val="1537272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ED6E1-3585-4DDA-B3F3-8B587FE12470}"/>
              </a:ext>
            </a:extLst>
          </p:cNvPr>
          <p:cNvSpPr>
            <a:spLocks noGrp="1"/>
          </p:cNvSpPr>
          <p:nvPr>
            <p:ph type="title"/>
          </p:nvPr>
        </p:nvSpPr>
        <p:spPr>
          <a:xfrm>
            <a:off x="838200" y="365126"/>
            <a:ext cx="10515600" cy="47830"/>
          </a:xfrm>
        </p:spPr>
        <p:txBody>
          <a:bodyPr>
            <a:normAutofit fontScale="90000"/>
          </a:bodyPr>
          <a:lstStyle/>
          <a:p>
            <a:r>
              <a:rPr lang="ar-EG" dirty="0"/>
              <a:t> </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35D062-56BD-46A2-ABFA-938EDC19294B}"/>
                  </a:ext>
                </a:extLst>
              </p:cNvPr>
              <p:cNvSpPr>
                <a:spLocks noGrp="1"/>
              </p:cNvSpPr>
              <p:nvPr>
                <p:ph idx="1"/>
              </p:nvPr>
            </p:nvSpPr>
            <p:spPr>
              <a:xfrm>
                <a:off x="838200" y="365126"/>
                <a:ext cx="10515600" cy="5811837"/>
              </a:xfrm>
            </p:spPr>
            <p:txBody>
              <a:bodyPr>
                <a:normAutofit fontScale="70000" lnSpcReduction="20000"/>
              </a:bodyPr>
              <a:lstStyle/>
              <a:p>
                <a:pPr marL="0" indent="0" algn="r" rtl="1">
                  <a:lnSpc>
                    <a:spcPct val="170000"/>
                  </a:lnSpc>
                  <a:buNone/>
                </a:pPr>
                <a:r>
                  <a:rPr lang="ar-EG" b="1" dirty="0"/>
                  <a:t>هذه العلاقة صحيحة فقط إذا كانت جزيئات الغاز تقوم فقط بحركة </a:t>
                </a:r>
                <a:r>
                  <a:rPr lang="ar-EG" b="1" dirty="0" err="1"/>
                  <a:t>إنتقالية</a:t>
                </a:r>
                <a:r>
                  <a:rPr lang="ar-EG" b="1" dirty="0"/>
                  <a:t> لذلك فإن الغاز الوحيد الذي تنطبق عليه هذه المعادلة هو الغاز الأحادي الذرة أما ماعدا ذلك فإنه يلزم تعديل المعادلة السابقة لوجود حركة دورانية بجانب الحركة الانتقالية. فإذا </a:t>
                </a:r>
                <a:r>
                  <a:rPr lang="ar-EG" b="1" dirty="0" err="1"/>
                  <a:t>إفترضنا</a:t>
                </a:r>
                <a:r>
                  <a:rPr lang="ar-EG" b="1" dirty="0"/>
                  <a:t> أن الغاز أحادي الذرة وعدد جزيئاته هو </a:t>
                </a:r>
                <a:r>
                  <a:rPr lang="en-US" b="1" dirty="0"/>
                  <a:t>N </a:t>
                </a:r>
                <a:r>
                  <a:rPr lang="ar-EG" b="1" dirty="0"/>
                  <a:t>جزيء , إذاً فإن الطاقة الكلية لجميع جزيئاته تساوي</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𝐔</m:t>
                      </m:r>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𝟑</m:t>
                          </m:r>
                        </m:num>
                        <m:den>
                          <m:r>
                            <a:rPr lang="en-US" b="1" i="1">
                              <a:latin typeface="Cambria Math" panose="02040503050406030204" pitchFamily="18" charset="0"/>
                            </a:rPr>
                            <m:t>𝟐</m:t>
                          </m:r>
                        </m:den>
                      </m:f>
                      <m:r>
                        <a:rPr lang="en-US" b="1" i="1">
                          <a:latin typeface="Cambria Math" panose="02040503050406030204" pitchFamily="18" charset="0"/>
                        </a:rPr>
                        <m:t>𝐍𝐊𝐓</m:t>
                      </m:r>
                      <m:r>
                        <a:rPr lang="en-US" b="1">
                          <a:latin typeface="Cambria Math" panose="02040503050406030204" pitchFamily="18" charset="0"/>
                        </a:rPr>
                        <m:t>                             (</m:t>
                      </m:r>
                      <m:r>
                        <a:rPr lang="en-US" b="1" i="1">
                          <a:latin typeface="Cambria Math" panose="02040503050406030204" pitchFamily="18" charset="0"/>
                        </a:rPr>
                        <m:t>𝟒</m:t>
                      </m:r>
                      <m:r>
                        <a:rPr lang="en-US" b="1">
                          <a:latin typeface="Cambria Math" panose="02040503050406030204" pitchFamily="18" charset="0"/>
                        </a:rPr>
                        <m:t>)</m:t>
                      </m:r>
                    </m:oMath>
                  </m:oMathPara>
                </a14:m>
                <a:endParaRPr lang="en-US" dirty="0"/>
              </a:p>
              <a:p>
                <a:pPr marL="0" indent="0" algn="r" rtl="1">
                  <a:buNone/>
                </a:pPr>
                <a:r>
                  <a:rPr lang="en-US" b="1" dirty="0"/>
                  <a:t> </a:t>
                </a:r>
                <a:endParaRPr lang="en-US" dirty="0"/>
              </a:p>
              <a:p>
                <a:pPr marL="0" indent="0" algn="r" rtl="1">
                  <a:buNone/>
                </a:pPr>
                <a:r>
                  <a:rPr lang="ar-EG" b="1" dirty="0"/>
                  <a:t>وفي حالة واحد جرام جزيئي (</a:t>
                </a:r>
                <a:r>
                  <a:rPr lang="en-US" b="1" dirty="0"/>
                  <a:t>1 mole</a:t>
                </a:r>
                <a:r>
                  <a:rPr lang="ar-EG" b="1" dirty="0"/>
                  <a:t>) فإن </a:t>
                </a:r>
                <a:r>
                  <a:rPr lang="en-US" b="1" dirty="0"/>
                  <a:t>N=N</a:t>
                </a:r>
                <a:r>
                  <a:rPr lang="en-US" b="1" baseline="-25000" dirty="0"/>
                  <a:t>A</a:t>
                </a:r>
                <a:r>
                  <a:rPr lang="ar-EG" b="1" dirty="0"/>
                  <a:t>  حيث </a:t>
                </a:r>
                <a:r>
                  <a:rPr lang="en-US" b="1" dirty="0"/>
                  <a:t>N</a:t>
                </a:r>
                <a:r>
                  <a:rPr lang="en-US" b="1" baseline="-25000" dirty="0"/>
                  <a:t>A</a:t>
                </a:r>
                <a:r>
                  <a:rPr lang="ar-EG" b="1" dirty="0"/>
                  <a:t> عدد أفوجادرو وبالتالي فإن الطاقة الكلية تعطى بالعلاقة</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𝐔</m:t>
                      </m:r>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𝟑</m:t>
                          </m:r>
                        </m:num>
                        <m:den>
                          <m:r>
                            <a:rPr lang="en-US" b="1" i="1">
                              <a:latin typeface="Cambria Math" panose="02040503050406030204" pitchFamily="18" charset="0"/>
                            </a:rPr>
                            <m:t>𝟐</m:t>
                          </m:r>
                        </m:den>
                      </m:f>
                      <m:r>
                        <a:rPr lang="en-US" b="1" i="1">
                          <a:latin typeface="Cambria Math" panose="02040503050406030204" pitchFamily="18" charset="0"/>
                        </a:rPr>
                        <m:t>𝐍𝐑𝐓</m:t>
                      </m:r>
                      <m:r>
                        <a:rPr lang="en-US" b="1">
                          <a:latin typeface="Cambria Math" panose="02040503050406030204" pitchFamily="18" charset="0"/>
                        </a:rPr>
                        <m:t>                        (</m:t>
                      </m:r>
                      <m:r>
                        <a:rPr lang="en-US" b="1" i="1">
                          <a:latin typeface="Cambria Math" panose="02040503050406030204" pitchFamily="18" charset="0"/>
                        </a:rPr>
                        <m:t>𝟓</m:t>
                      </m:r>
                      <m:r>
                        <a:rPr lang="en-US" b="1">
                          <a:latin typeface="Cambria Math" panose="02040503050406030204" pitchFamily="18" charset="0"/>
                        </a:rPr>
                        <m:t>)</m:t>
                      </m:r>
                    </m:oMath>
                  </m:oMathPara>
                </a14:m>
                <a:endParaRPr lang="en-US" dirty="0"/>
              </a:p>
              <a:p>
                <a:pPr marL="0" indent="0" algn="r" rtl="1">
                  <a:buNone/>
                </a:pPr>
                <a:r>
                  <a:rPr lang="ar-EG" b="1" dirty="0"/>
                  <a:t> </a:t>
                </a:r>
                <a:endParaRPr lang="en-US" dirty="0"/>
              </a:p>
              <a:p>
                <a:pPr marL="0" indent="0" algn="r" rtl="1">
                  <a:buNone/>
                </a:pPr>
                <a:r>
                  <a:rPr lang="ar-EG" b="1" dirty="0"/>
                  <a:t>هذه الطاقة تشمل</a:t>
                </a:r>
                <a:endParaRPr lang="en-US" dirty="0"/>
              </a:p>
              <a:p>
                <a:pPr marL="0" indent="0" algn="r" rtl="1">
                  <a:buNone/>
                </a:pPr>
                <a:r>
                  <a:rPr lang="ar-EG" b="1" dirty="0"/>
                  <a:t>طاقة الحركة لجزيئات الغاز.</a:t>
                </a:r>
                <a:endParaRPr lang="en-US" dirty="0"/>
              </a:p>
              <a:p>
                <a:pPr marL="0" indent="0" algn="r" rtl="1">
                  <a:buNone/>
                </a:pPr>
                <a:r>
                  <a:rPr lang="ar-EG" b="1" dirty="0"/>
                  <a:t>طاقة الحركة للذرات المكونة للجزيئات.</a:t>
                </a:r>
                <a:endParaRPr lang="en-US" dirty="0"/>
              </a:p>
              <a:p>
                <a:pPr marL="0" indent="0" algn="r" rtl="1">
                  <a:buNone/>
                </a:pPr>
                <a:r>
                  <a:rPr lang="ar-EG" b="1" dirty="0"/>
                  <a:t>طاقة الحركة لمكونات ذرات الغاز</a:t>
                </a:r>
                <a:endParaRPr lang="en-US" dirty="0"/>
              </a:p>
              <a:p>
                <a:pPr marL="0" indent="0" algn="r" rtl="1">
                  <a:buNone/>
                </a:pPr>
                <a:r>
                  <a:rPr lang="ar-EG" b="1" dirty="0"/>
                  <a:t>طاقة وضع الذرات المكونة للجزيئات.</a:t>
                </a:r>
                <a:endParaRPr lang="en-US" dirty="0"/>
              </a:p>
              <a:p>
                <a:pPr marL="0" indent="0" algn="r" rtl="1">
                  <a:buNone/>
                </a:pPr>
                <a:r>
                  <a:rPr lang="ar-EG" b="1" dirty="0"/>
                  <a:t>تسمى الطاقة </a:t>
                </a:r>
                <a:r>
                  <a:rPr lang="en-US" b="1" dirty="0"/>
                  <a:t>U </a:t>
                </a:r>
                <a:r>
                  <a:rPr lang="ar-EG" b="1" dirty="0"/>
                  <a:t> بالطاقة الداخلية للغاز وهي </a:t>
                </a:r>
                <a:r>
                  <a:rPr lang="ar-EG" b="1" dirty="0" err="1"/>
                  <a:t>لاتشمل</a:t>
                </a:r>
                <a:r>
                  <a:rPr lang="ar-EG" b="1" dirty="0"/>
                  <a:t> طاقة الحركة للغاز ككل أو طاقة الوضع للغاز ككل.</a:t>
                </a:r>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8135D062-56BD-46A2-ABFA-938EDC19294B}"/>
                  </a:ext>
                </a:extLst>
              </p:cNvPr>
              <p:cNvSpPr>
                <a:spLocks noGrp="1" noRot="1" noChangeAspect="1" noMove="1" noResize="1" noEditPoints="1" noAdjustHandles="1" noChangeArrowheads="1" noChangeShapeType="1" noTextEdit="1"/>
              </p:cNvSpPr>
              <p:nvPr>
                <p:ph idx="1"/>
              </p:nvPr>
            </p:nvSpPr>
            <p:spPr>
              <a:xfrm>
                <a:off x="838200" y="365126"/>
                <a:ext cx="10515600" cy="5811837"/>
              </a:xfrm>
              <a:blipFill>
                <a:blip r:embed="rId2"/>
                <a:stretch>
                  <a:fillRect r="-580"/>
                </a:stretch>
              </a:blipFill>
            </p:spPr>
            <p:txBody>
              <a:bodyPr/>
              <a:lstStyle/>
              <a:p>
                <a:r>
                  <a:rPr lang="en-US">
                    <a:noFill/>
                  </a:rPr>
                  <a:t> </a:t>
                </a:r>
              </a:p>
            </p:txBody>
          </p:sp>
        </mc:Fallback>
      </mc:AlternateContent>
    </p:spTree>
    <p:extLst>
      <p:ext uri="{BB962C8B-B14F-4D97-AF65-F5344CB8AC3E}">
        <p14:creationId xmlns:p14="http://schemas.microsoft.com/office/powerpoint/2010/main" val="201183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3BAF4-32E5-49CF-A261-63F48292BCA4}"/>
              </a:ext>
            </a:extLst>
          </p:cNvPr>
          <p:cNvSpPr>
            <a:spLocks noGrp="1"/>
          </p:cNvSpPr>
          <p:nvPr>
            <p:ph type="title"/>
          </p:nvPr>
        </p:nvSpPr>
        <p:spPr>
          <a:xfrm>
            <a:off x="838200" y="365126"/>
            <a:ext cx="10515600" cy="62578"/>
          </a:xfrm>
        </p:spPr>
        <p:txBody>
          <a:bodyPr>
            <a:normAutofit fontScale="90000"/>
          </a:bodyPr>
          <a:lstStyle/>
          <a:p>
            <a:r>
              <a:rPr lang="ar-EG" dirty="0"/>
              <a:t> </a:t>
            </a:r>
            <a:endParaRPr lang="en-US" dirty="0"/>
          </a:p>
        </p:txBody>
      </p:sp>
      <p:sp>
        <p:nvSpPr>
          <p:cNvPr id="3" name="Content Placeholder 2">
            <a:extLst>
              <a:ext uri="{FF2B5EF4-FFF2-40B4-BE49-F238E27FC236}">
                <a16:creationId xmlns:a16="http://schemas.microsoft.com/office/drawing/2014/main" id="{9D68FB74-DE29-4E02-BE47-B31E47070326}"/>
              </a:ext>
            </a:extLst>
          </p:cNvPr>
          <p:cNvSpPr>
            <a:spLocks noGrp="1"/>
          </p:cNvSpPr>
          <p:nvPr>
            <p:ph idx="1"/>
          </p:nvPr>
        </p:nvSpPr>
        <p:spPr/>
        <p:txBody>
          <a:bodyPr>
            <a:normAutofit fontScale="62500" lnSpcReduction="20000"/>
          </a:bodyPr>
          <a:lstStyle/>
          <a:p>
            <a:pPr marL="0" indent="0" algn="r" rtl="1">
              <a:lnSpc>
                <a:spcPct val="170000"/>
              </a:lnSpc>
              <a:buNone/>
            </a:pPr>
            <a:r>
              <a:rPr lang="ar-EG" b="1" dirty="0"/>
              <a:t>من المعادلتين (4),(5) يتضح لنا أن الطاقة الداخلية تعتمد فقط على درجة الحرارة </a:t>
            </a:r>
            <a:r>
              <a:rPr lang="ar-EG" b="1" dirty="0" err="1"/>
              <a:t>ولاتعتمد</a:t>
            </a:r>
            <a:r>
              <a:rPr lang="ar-EG" b="1" dirty="0"/>
              <a:t> على كل من الضغط </a:t>
            </a:r>
            <a:r>
              <a:rPr lang="en-US" b="1" dirty="0"/>
              <a:t>P</a:t>
            </a:r>
            <a:r>
              <a:rPr lang="ar-EG" b="1" dirty="0"/>
              <a:t> والحجم </a:t>
            </a:r>
            <a:r>
              <a:rPr lang="en-US" b="1" dirty="0"/>
              <a:t>V</a:t>
            </a:r>
            <a:r>
              <a:rPr lang="ar-EG" b="1" dirty="0"/>
              <a:t>. والطاقة الداخلية </a:t>
            </a:r>
            <a:r>
              <a:rPr lang="ar-EG" b="1" dirty="0" err="1"/>
              <a:t>لايمكن</a:t>
            </a:r>
            <a:r>
              <a:rPr lang="ar-EG" b="1" dirty="0"/>
              <a:t> تعيين قيمتها المطلقة ولكن يمكن تعيين التغير فيها. كذلك </a:t>
            </a:r>
            <a:r>
              <a:rPr lang="ar-EG" b="1" dirty="0" err="1"/>
              <a:t>لاتعتمد</a:t>
            </a:r>
            <a:r>
              <a:rPr lang="ar-EG" b="1" dirty="0"/>
              <a:t> الطاقة الداخلية على ماضي الغاز أي أنها </a:t>
            </a:r>
            <a:r>
              <a:rPr lang="ar-EG" b="1" dirty="0" err="1"/>
              <a:t>لاتعتمد</a:t>
            </a:r>
            <a:r>
              <a:rPr lang="ar-EG" b="1" dirty="0"/>
              <a:t> على الطريقة التي وصل بها الغاز من الحالة الأولى إلى الحالة الثانية ولكن تعتمد فقط على الحالة الموجود بها الغاز أي أنها دالة في حالة الجسم وليست دالة في المسار الذي يسلكه الغاز في التغير.</a:t>
            </a:r>
            <a:endParaRPr lang="en-US" dirty="0"/>
          </a:p>
          <a:p>
            <a:pPr marL="0" indent="0" algn="r" rtl="1">
              <a:lnSpc>
                <a:spcPct val="170000"/>
              </a:lnSpc>
              <a:buNone/>
            </a:pPr>
            <a:r>
              <a:rPr lang="ar-EG" b="1" dirty="0"/>
              <a:t>3-القانون الأول للديناميكا الحرارية(قانون بقاء الطاقة):</a:t>
            </a:r>
            <a:endParaRPr lang="en-US" dirty="0"/>
          </a:p>
          <a:p>
            <a:pPr marL="0" indent="0" algn="r" rtl="1">
              <a:lnSpc>
                <a:spcPct val="170000"/>
              </a:lnSpc>
              <a:buNone/>
            </a:pPr>
            <a:r>
              <a:rPr lang="ar-EG" b="1" dirty="0"/>
              <a:t>يعتبر القانون الأول للديناميكا الحرارية صورة من صور قانون بقاء الطاقة والذي ينص على أن الطاقة </a:t>
            </a:r>
            <a:r>
              <a:rPr lang="ar-EG" b="1" dirty="0" err="1"/>
              <a:t>لاتفنى</a:t>
            </a:r>
            <a:r>
              <a:rPr lang="ar-EG" b="1" dirty="0"/>
              <a:t> </a:t>
            </a:r>
            <a:r>
              <a:rPr lang="ar-EG" b="1" dirty="0" err="1"/>
              <a:t>ولاتستحدث</a:t>
            </a:r>
            <a:r>
              <a:rPr lang="ar-EG" b="1" dirty="0"/>
              <a:t> ولكن تتحول من صورة إلى أخرى. فإننا لو أعطينا أي مادة كمية من الحرارة </a:t>
            </a:r>
            <a:r>
              <a:rPr lang="en-US" b="1" dirty="0"/>
              <a:t>ΔQ</a:t>
            </a:r>
            <a:r>
              <a:rPr lang="ar-EG" b="1" dirty="0"/>
              <a:t> فإن هذه الكمية سوف تتوزع في المادة إلى جزء يستخدم في تغيير طاقتها الداخلية </a:t>
            </a:r>
            <a:r>
              <a:rPr lang="en-US" b="1" dirty="0"/>
              <a:t>ΔU</a:t>
            </a:r>
            <a:r>
              <a:rPr lang="ar-EG" b="1" dirty="0"/>
              <a:t> وجزء آخر تبذل به المادة شغلا </a:t>
            </a:r>
            <a:r>
              <a:rPr lang="en-US" b="1" dirty="0"/>
              <a:t>ΔW</a:t>
            </a:r>
            <a:r>
              <a:rPr lang="ar-EG" b="1" dirty="0"/>
              <a:t> وحيث أن الطاقة </a:t>
            </a:r>
            <a:r>
              <a:rPr lang="ar-EG" b="1" dirty="0" err="1"/>
              <a:t>لاتفنى</a:t>
            </a:r>
            <a:r>
              <a:rPr lang="ar-EG" b="1" dirty="0"/>
              <a:t> فإن</a:t>
            </a:r>
            <a:endParaRPr lang="en-US" dirty="0"/>
          </a:p>
          <a:p>
            <a:pPr marL="0" indent="0" algn="ctr">
              <a:lnSpc>
                <a:spcPct val="170000"/>
              </a:lnSpc>
              <a:buNone/>
            </a:pPr>
            <a:r>
              <a:rPr lang="en-US" b="1" dirty="0"/>
              <a:t>ΔQ= ΔU+ ΔW             (6)</a:t>
            </a:r>
            <a:endParaRPr lang="en-US" dirty="0"/>
          </a:p>
        </p:txBody>
      </p:sp>
    </p:spTree>
    <p:extLst>
      <p:ext uri="{BB962C8B-B14F-4D97-AF65-F5344CB8AC3E}">
        <p14:creationId xmlns:p14="http://schemas.microsoft.com/office/powerpoint/2010/main" val="1539483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06F0-22CF-432B-A3CB-CC83622FE93A}"/>
              </a:ext>
            </a:extLst>
          </p:cNvPr>
          <p:cNvSpPr>
            <a:spLocks noGrp="1"/>
          </p:cNvSpPr>
          <p:nvPr>
            <p:ph type="title"/>
          </p:nvPr>
        </p:nvSpPr>
        <p:spPr>
          <a:xfrm>
            <a:off x="838200" y="365125"/>
            <a:ext cx="10515600" cy="136319"/>
          </a:xfrm>
        </p:spPr>
        <p:txBody>
          <a:bodyPr>
            <a:normAutofit fontScale="90000"/>
          </a:bodyPr>
          <a:lstStyle/>
          <a:p>
            <a:r>
              <a:rPr lang="ar-EG" dirty="0"/>
              <a:t> </a:t>
            </a:r>
            <a:endParaRPr lang="en-US" dirty="0"/>
          </a:p>
        </p:txBody>
      </p:sp>
      <p:sp>
        <p:nvSpPr>
          <p:cNvPr id="3" name="Content Placeholder 2">
            <a:extLst>
              <a:ext uri="{FF2B5EF4-FFF2-40B4-BE49-F238E27FC236}">
                <a16:creationId xmlns:a16="http://schemas.microsoft.com/office/drawing/2014/main" id="{E36FBA94-0CFF-49C2-ADBC-396D1BB7E1C8}"/>
              </a:ext>
            </a:extLst>
          </p:cNvPr>
          <p:cNvSpPr>
            <a:spLocks noGrp="1"/>
          </p:cNvSpPr>
          <p:nvPr>
            <p:ph idx="1"/>
          </p:nvPr>
        </p:nvSpPr>
        <p:spPr>
          <a:xfrm>
            <a:off x="838200" y="501444"/>
            <a:ext cx="10515600" cy="5675519"/>
          </a:xfrm>
        </p:spPr>
        <p:txBody>
          <a:bodyPr>
            <a:normAutofit/>
          </a:bodyPr>
          <a:lstStyle/>
          <a:p>
            <a:pPr marL="0" indent="0" algn="r" rtl="1">
              <a:lnSpc>
                <a:spcPct val="170000"/>
              </a:lnSpc>
              <a:buNone/>
            </a:pPr>
            <a:r>
              <a:rPr lang="ar-EG" b="1" dirty="0"/>
              <a:t>وهذا هو القانون الأول للديناميكا الحرارية . وفي حالة التغيرات الدقيقة فإنه يمكن كتابة هذا القانون في الصورة</a:t>
            </a:r>
            <a:endParaRPr lang="en-US" dirty="0"/>
          </a:p>
          <a:p>
            <a:pPr marL="0" indent="0" algn="ctr">
              <a:lnSpc>
                <a:spcPct val="170000"/>
              </a:lnSpc>
              <a:buNone/>
            </a:pPr>
            <a:r>
              <a:rPr lang="en-US" b="1" dirty="0" err="1"/>
              <a:t>dQ</a:t>
            </a:r>
            <a:r>
              <a:rPr lang="en-US" b="1" dirty="0"/>
              <a:t>=</a:t>
            </a:r>
            <a:r>
              <a:rPr lang="en-US" b="1" dirty="0" err="1"/>
              <a:t>dU+dW</a:t>
            </a:r>
            <a:r>
              <a:rPr lang="en-US" b="1" dirty="0"/>
              <a:t>               (7)</a:t>
            </a:r>
            <a:endParaRPr lang="en-US" dirty="0"/>
          </a:p>
          <a:p>
            <a:pPr marL="0" indent="0" algn="ctr">
              <a:lnSpc>
                <a:spcPct val="170000"/>
              </a:lnSpc>
              <a:buNone/>
            </a:pPr>
            <a:r>
              <a:rPr lang="en-US" b="1" dirty="0" err="1"/>
              <a:t>dQ</a:t>
            </a:r>
            <a:r>
              <a:rPr lang="en-US" b="1" dirty="0"/>
              <a:t>=</a:t>
            </a:r>
            <a:r>
              <a:rPr lang="en-US" b="1" dirty="0" err="1"/>
              <a:t>dU+PdV</a:t>
            </a:r>
            <a:r>
              <a:rPr lang="en-US" b="1" dirty="0"/>
              <a:t>              (8)</a:t>
            </a:r>
            <a:endParaRPr lang="en-US" dirty="0"/>
          </a:p>
          <a:p>
            <a:pPr marL="0" indent="0" algn="r" rtl="1">
              <a:lnSpc>
                <a:spcPct val="170000"/>
              </a:lnSpc>
              <a:buNone/>
            </a:pPr>
            <a:r>
              <a:rPr lang="ar-EG" b="1" dirty="0"/>
              <a:t>أو</a:t>
            </a:r>
            <a:endParaRPr lang="en-US" dirty="0"/>
          </a:p>
          <a:p>
            <a:pPr marL="0" indent="0" algn="ctr">
              <a:lnSpc>
                <a:spcPct val="170000"/>
              </a:lnSpc>
              <a:buNone/>
            </a:pPr>
            <a:r>
              <a:rPr lang="en-US" b="1" dirty="0" err="1"/>
              <a:t>dU</a:t>
            </a:r>
            <a:r>
              <a:rPr lang="en-US" b="1" dirty="0"/>
              <a:t>=</a:t>
            </a:r>
            <a:r>
              <a:rPr lang="en-US" b="1" dirty="0" err="1"/>
              <a:t>dQ-PdV</a:t>
            </a:r>
            <a:r>
              <a:rPr lang="en-US" b="1" dirty="0"/>
              <a:t>               (9)</a:t>
            </a:r>
            <a:endParaRPr lang="en-US" dirty="0"/>
          </a:p>
          <a:p>
            <a:endParaRPr lang="en-US" dirty="0"/>
          </a:p>
        </p:txBody>
      </p:sp>
    </p:spTree>
    <p:extLst>
      <p:ext uri="{BB962C8B-B14F-4D97-AF65-F5344CB8AC3E}">
        <p14:creationId xmlns:p14="http://schemas.microsoft.com/office/powerpoint/2010/main" val="3895032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03DB-1FCA-437A-A998-EB73793D566E}"/>
              </a:ext>
            </a:extLst>
          </p:cNvPr>
          <p:cNvSpPr>
            <a:spLocks noGrp="1"/>
          </p:cNvSpPr>
          <p:nvPr>
            <p:ph type="title"/>
          </p:nvPr>
        </p:nvSpPr>
        <p:spPr>
          <a:xfrm>
            <a:off x="838200" y="365126"/>
            <a:ext cx="10515600" cy="47830"/>
          </a:xfrm>
        </p:spPr>
        <p:txBody>
          <a:bodyPr>
            <a:normAutofit fontScale="90000"/>
          </a:bodyPr>
          <a:lstStyle/>
          <a:p>
            <a:r>
              <a:rPr lang="ar-EG" dirty="0"/>
              <a:t> </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A9AD929-1571-494C-BB0D-0BBAAB4B77AA}"/>
                  </a:ext>
                </a:extLst>
              </p:cNvPr>
              <p:cNvSpPr>
                <a:spLocks noGrp="1"/>
              </p:cNvSpPr>
              <p:nvPr>
                <p:ph idx="1"/>
              </p:nvPr>
            </p:nvSpPr>
            <p:spPr>
              <a:xfrm>
                <a:off x="838200" y="221226"/>
                <a:ext cx="10515600" cy="5955737"/>
              </a:xfrm>
            </p:spPr>
            <p:txBody>
              <a:bodyPr>
                <a:normAutofit fontScale="92500" lnSpcReduction="10000"/>
              </a:bodyPr>
              <a:lstStyle/>
              <a:p>
                <a:pPr marL="0" indent="0" algn="r" rtl="1">
                  <a:buNone/>
                </a:pPr>
                <a:r>
                  <a:rPr lang="ar-EG" b="1" dirty="0"/>
                  <a:t>مثال: </a:t>
                </a:r>
                <a:r>
                  <a:rPr lang="ar-EG" b="1" dirty="0" err="1"/>
                  <a:t>إحسب</a:t>
                </a:r>
                <a:r>
                  <a:rPr lang="ar-EG" b="1" dirty="0"/>
                  <a:t> التغير في الطاقة الداخلية لواحد جرام من الماء أثناء تبخره عند الضغط الجوي العادي- علما بأن الحجم النوعي للماء عند هذا الضغط تساوي </a:t>
                </a:r>
                <a:r>
                  <a:rPr lang="en-US" b="1" dirty="0"/>
                  <a:t>1cm</a:t>
                </a:r>
                <a:r>
                  <a:rPr lang="en-US" b="1" baseline="30000" dirty="0"/>
                  <a:t>3</a:t>
                </a:r>
                <a:r>
                  <a:rPr lang="ar-EG" b="1" dirty="0"/>
                  <a:t> وللبخار تساوي </a:t>
                </a:r>
                <a:r>
                  <a:rPr lang="en-US" b="1" dirty="0"/>
                  <a:t>1671cm</a:t>
                </a:r>
                <a:r>
                  <a:rPr lang="en-US" b="1" baseline="30000" dirty="0"/>
                  <a:t>3</a:t>
                </a:r>
                <a:r>
                  <a:rPr lang="ar-EG" b="1" dirty="0"/>
                  <a:t>– وأن الحرارة الكامنة لتبخر الماء عند الضغط الجوي العادي هي </a:t>
                </a:r>
                <a:r>
                  <a:rPr lang="en-US" b="1" dirty="0"/>
                  <a:t>539 calorie/gm</a:t>
                </a:r>
                <a:r>
                  <a:rPr lang="ar-EG" b="1" dirty="0"/>
                  <a:t>.</a:t>
                </a:r>
                <a:endParaRPr lang="en-US" dirty="0"/>
              </a:p>
              <a:p>
                <a:pPr marL="0" indent="0" algn="r" rtl="1">
                  <a:buNone/>
                </a:pPr>
                <a:r>
                  <a:rPr lang="ar-EG" b="1" dirty="0"/>
                  <a:t>الحل</a:t>
                </a:r>
                <a:endParaRPr lang="en-US" dirty="0"/>
              </a:p>
              <a:p>
                <a:pPr marL="0" indent="0" algn="r" rtl="1">
                  <a:buNone/>
                </a:pPr>
                <a:r>
                  <a:rPr lang="ar-EG" b="1" dirty="0"/>
                  <a:t>الحرارة التي يكتسبها </a:t>
                </a:r>
                <a:r>
                  <a:rPr lang="en-US" b="1" dirty="0"/>
                  <a:t>1gm </a:t>
                </a:r>
                <a:r>
                  <a:rPr lang="ar-EG" b="1" dirty="0"/>
                  <a:t> من الماء أثناء التبخر =</a:t>
                </a:r>
                <a:r>
                  <a:rPr lang="en-US" b="1" dirty="0"/>
                  <a:t>539x1</a:t>
                </a:r>
                <a:r>
                  <a:rPr lang="ar-EG" b="1" dirty="0"/>
                  <a:t>=</a:t>
                </a:r>
                <a:r>
                  <a:rPr lang="en-US" b="1" dirty="0"/>
                  <a:t>539 calorie</a:t>
                </a:r>
                <a:endParaRPr lang="en-US" dirty="0"/>
              </a:p>
              <a:p>
                <a:pPr marL="0" indent="0" algn="r" rtl="1">
                  <a:buNone/>
                </a:pPr>
                <a:r>
                  <a:rPr lang="ar-EG" b="1" dirty="0"/>
                  <a:t>الغل الخارجي المبذول أثناء التبخر</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𝐖</m:t>
                      </m:r>
                      <m:r>
                        <a:rPr lang="en-US" b="1">
                          <a:latin typeface="Cambria Math" panose="02040503050406030204" pitchFamily="18" charset="0"/>
                        </a:rPr>
                        <m:t>=</m:t>
                      </m:r>
                      <m:nary>
                        <m:naryPr>
                          <m:limLoc m:val="subSup"/>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𝟏</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𝟐</m:t>
                              </m:r>
                            </m:sub>
                          </m:sSub>
                        </m:sup>
                        <m:e>
                          <m:r>
                            <a:rPr lang="en-US" b="1" i="1">
                              <a:latin typeface="Cambria Math" panose="02040503050406030204" pitchFamily="18" charset="0"/>
                            </a:rPr>
                            <m:t>𝐏𝐝𝐕</m:t>
                          </m:r>
                          <m:r>
                            <a:rPr lang="en-US" b="1">
                              <a:latin typeface="Cambria Math" panose="02040503050406030204" pitchFamily="18" charset="0"/>
                            </a:rPr>
                            <m:t>=</m:t>
                          </m:r>
                          <m:r>
                            <a:rPr lang="en-US" b="1" i="1">
                              <a:latin typeface="Cambria Math" panose="02040503050406030204" pitchFamily="18" charset="0"/>
                            </a:rPr>
                            <m:t>𝐏</m:t>
                          </m:r>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𝟐</m:t>
                              </m:r>
                            </m:sub>
                          </m:sSub>
                        </m:e>
                      </m:nary>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𝟏</m:t>
                          </m:r>
                        </m:sub>
                      </m:sSub>
                      <m:r>
                        <a:rPr lang="en-US" b="1">
                          <a:latin typeface="Cambria Math" panose="02040503050406030204" pitchFamily="18" charset="0"/>
                        </a:rPr>
                        <m:t>)     </m:t>
                      </m:r>
                    </m:oMath>
                  </m:oMathPara>
                </a14:m>
                <a:endParaRPr lang="en-US" dirty="0"/>
              </a:p>
              <a:p>
                <a:pPr marL="0" indent="0" algn="ctr" rtl="1">
                  <a:buNone/>
                </a:pPr>
                <a:r>
                  <a:rPr lang="en-US" b="1" dirty="0"/>
                  <a:t>=76x13.6x980x(1671-1)</a:t>
                </a:r>
                <a:endParaRPr lang="en-US" dirty="0"/>
              </a:p>
              <a:p>
                <a:pPr marL="0" indent="0" algn="ctr" rtl="1">
                  <a:buNone/>
                </a:pPr>
                <a:r>
                  <a:rPr lang="en-US" b="1" dirty="0"/>
                  <a:t>=1.695x10</a:t>
                </a:r>
                <a:r>
                  <a:rPr lang="en-US" b="1" baseline="30000" dirty="0"/>
                  <a:t>9</a:t>
                </a:r>
                <a:r>
                  <a:rPr lang="en-US" b="1" dirty="0"/>
                  <a:t>erg               </a:t>
                </a:r>
                <a:endParaRPr lang="en-US" dirty="0"/>
              </a:p>
              <a:p>
                <a:pPr marL="0" indent="0" algn="ctr" rtl="1">
                  <a:buNone/>
                </a:pPr>
                <a:r>
                  <a:rPr lang="en-US" b="1" dirty="0"/>
                  <a:t>=41 Cal.  </a:t>
                </a:r>
                <a:endParaRPr lang="en-US" dirty="0"/>
              </a:p>
              <a:p>
                <a:pPr marL="0" indent="0" algn="ctr" rtl="1">
                  <a:buNone/>
                </a:pPr>
                <a:r>
                  <a:rPr lang="en-US" b="1" dirty="0"/>
                  <a:t>ΔU= ΔQ - ΔW     </a:t>
                </a:r>
                <a:endParaRPr lang="en-US" dirty="0"/>
              </a:p>
              <a:p>
                <a:pPr marL="0" indent="0" algn="ctr" rtl="1">
                  <a:buNone/>
                </a:pPr>
                <a:r>
                  <a:rPr lang="en-US" b="1" dirty="0"/>
                  <a:t>=539-41</a:t>
                </a:r>
                <a:endParaRPr lang="en-US" dirty="0"/>
              </a:p>
              <a:p>
                <a:pPr marL="0" indent="0" algn="ctr">
                  <a:buNone/>
                </a:pPr>
                <a:r>
                  <a:rPr lang="en-US" b="1" dirty="0"/>
                  <a:t>=498 Cal.</a:t>
                </a:r>
                <a:endParaRPr lang="en-US" dirty="0"/>
              </a:p>
            </p:txBody>
          </p:sp>
        </mc:Choice>
        <mc:Fallback xmlns="">
          <p:sp>
            <p:nvSpPr>
              <p:cNvPr id="3" name="Content Placeholder 2">
                <a:extLst>
                  <a:ext uri="{FF2B5EF4-FFF2-40B4-BE49-F238E27FC236}">
                    <a16:creationId xmlns:a16="http://schemas.microsoft.com/office/drawing/2014/main" id="{EA9AD929-1571-494C-BB0D-0BBAAB4B77AA}"/>
                  </a:ext>
                </a:extLst>
              </p:cNvPr>
              <p:cNvSpPr>
                <a:spLocks noGrp="1" noRot="1" noChangeAspect="1" noMove="1" noResize="1" noEditPoints="1" noAdjustHandles="1" noChangeArrowheads="1" noChangeShapeType="1" noTextEdit="1"/>
              </p:cNvSpPr>
              <p:nvPr>
                <p:ph idx="1"/>
              </p:nvPr>
            </p:nvSpPr>
            <p:spPr>
              <a:xfrm>
                <a:off x="838200" y="221226"/>
                <a:ext cx="10515600" cy="5955737"/>
              </a:xfrm>
              <a:blipFill>
                <a:blip r:embed="rId2"/>
                <a:stretch>
                  <a:fillRect l="-348" t="-2252" r="-986" b="-1740"/>
                </a:stretch>
              </a:blipFill>
            </p:spPr>
            <p:txBody>
              <a:bodyPr/>
              <a:lstStyle/>
              <a:p>
                <a:r>
                  <a:rPr lang="en-US">
                    <a:noFill/>
                  </a:rPr>
                  <a:t> </a:t>
                </a:r>
              </a:p>
            </p:txBody>
          </p:sp>
        </mc:Fallback>
      </mc:AlternateContent>
    </p:spTree>
    <p:extLst>
      <p:ext uri="{BB962C8B-B14F-4D97-AF65-F5344CB8AC3E}">
        <p14:creationId xmlns:p14="http://schemas.microsoft.com/office/powerpoint/2010/main" val="1623799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102</TotalTime>
  <Words>1090</Words>
  <Application>Microsoft Office PowerPoint</Application>
  <PresentationFormat>Widescreen</PresentationFormat>
  <Paragraphs>106</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Cambria Math</vt:lpstr>
      <vt:lpstr>Times New Roman</vt:lpstr>
      <vt:lpstr>Office Theme</vt:lpstr>
      <vt:lpstr>الباب الثاني القانون الأول للديناميكا الحرارية</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MOHAMED.ABDELWAHAB@fsc.bu.edu.eg</dc:creator>
  <cp:lastModifiedBy>MOHAMED.ABDELWAHAB@fsc.bu.edu.eg</cp:lastModifiedBy>
  <cp:revision>21</cp:revision>
  <dcterms:created xsi:type="dcterms:W3CDTF">2020-11-12T15:21:42Z</dcterms:created>
  <dcterms:modified xsi:type="dcterms:W3CDTF">2020-11-12T17:21:51Z</dcterms:modified>
</cp:coreProperties>
</file>