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2" d="100"/>
          <a:sy n="52" d="100"/>
        </p:scale>
        <p:origin x="73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33333333333334E-2"/>
          <c:y val="1.2944983818770227E-2"/>
          <c:w val="0.93888888888889199"/>
          <c:h val="0.92880258899675916"/>
        </c:manualLayout>
      </c:layout>
      <c:lineChart>
        <c:grouping val="standard"/>
        <c:varyColors val="1"/>
        <c:ser>
          <c:idx val="4"/>
          <c:order val="0"/>
          <c:spPr>
            <a:ln>
              <a:solidFill>
                <a:schemeClr val="tx1"/>
              </a:solidFill>
            </a:ln>
          </c:spPr>
          <c:marker>
            <c:symbol val="none"/>
          </c:marker>
          <c:val>
            <c:numRef>
              <c:f>Sheet1!$E$1:$E$8</c:f>
              <c:numCache>
                <c:formatCode>General</c:formatCode>
                <c:ptCount val="8"/>
                <c:pt idx="0">
                  <c:v>15</c:v>
                </c:pt>
                <c:pt idx="1">
                  <c:v>7.5</c:v>
                </c:pt>
                <c:pt idx="2">
                  <c:v>5</c:v>
                </c:pt>
                <c:pt idx="3">
                  <c:v>3.75</c:v>
                </c:pt>
                <c:pt idx="4">
                  <c:v>3</c:v>
                </c:pt>
                <c:pt idx="5">
                  <c:v>2.5</c:v>
                </c:pt>
                <c:pt idx="6">
                  <c:v>2.1428571428571432</c:v>
                </c:pt>
                <c:pt idx="7">
                  <c:v>1.875</c:v>
                </c:pt>
              </c:numCache>
            </c:numRef>
          </c:val>
          <c:smooth val="1"/>
          <c:extLst>
            <c:ext xmlns:c16="http://schemas.microsoft.com/office/drawing/2014/chart" uri="{C3380CC4-5D6E-409C-BE32-E72D297353CC}">
              <c16:uniqueId val="{00000000-794F-47ED-BD47-965E0859E200}"/>
            </c:ext>
          </c:extLst>
        </c:ser>
        <c:dLbls>
          <c:showLegendKey val="0"/>
          <c:showVal val="0"/>
          <c:showCatName val="0"/>
          <c:showSerName val="0"/>
          <c:showPercent val="0"/>
          <c:showBubbleSize val="0"/>
        </c:dLbls>
        <c:smooth val="0"/>
        <c:axId val="98939648"/>
        <c:axId val="98941184"/>
      </c:lineChart>
      <c:catAx>
        <c:axId val="98939648"/>
        <c:scaling>
          <c:orientation val="minMax"/>
        </c:scaling>
        <c:delete val="1"/>
        <c:axPos val="b"/>
        <c:majorTickMark val="cross"/>
        <c:minorTickMark val="cross"/>
        <c:tickLblPos val="none"/>
        <c:crossAx val="98941184"/>
        <c:crossesAt val="0.1"/>
        <c:auto val="1"/>
        <c:lblAlgn val="ctr"/>
        <c:lblOffset val="100"/>
        <c:tickLblSkip val="100"/>
        <c:noMultiLvlLbl val="1"/>
      </c:catAx>
      <c:valAx>
        <c:axId val="98941184"/>
        <c:scaling>
          <c:logBase val="10"/>
          <c:orientation val="minMax"/>
        </c:scaling>
        <c:delete val="1"/>
        <c:axPos val="l"/>
        <c:numFmt formatCode="General" sourceLinked="1"/>
        <c:majorTickMark val="none"/>
        <c:minorTickMark val="cross"/>
        <c:tickLblPos val="none"/>
        <c:crossAx val="98939648"/>
        <c:crosses val="autoZero"/>
        <c:crossBetween val="between"/>
        <c:majorUnit val="100"/>
        <c:minorUnit val="100"/>
      </c:valAx>
      <c:spPr>
        <a:noFill/>
      </c:spPr>
    </c:plotArea>
    <c:plotVisOnly val="1"/>
    <c:dispBlanksAs val="zero"/>
    <c:showDLblsOverMax val="1"/>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34299516908206E-2"/>
          <c:y val="1.2944983818770227E-2"/>
          <c:w val="0.8736714975845411"/>
          <c:h val="0.92880258899675883"/>
        </c:manualLayout>
      </c:layout>
      <c:lineChart>
        <c:grouping val="standard"/>
        <c:varyColors val="1"/>
        <c:ser>
          <c:idx val="4"/>
          <c:order val="0"/>
          <c:spPr>
            <a:ln>
              <a:solidFill>
                <a:schemeClr val="tx1"/>
              </a:solidFill>
            </a:ln>
          </c:spPr>
          <c:marker>
            <c:symbol val="none"/>
          </c:marker>
          <c:val>
            <c:numRef>
              <c:f>Sheet1!$E$1:$E$8</c:f>
              <c:numCache>
                <c:formatCode>General</c:formatCode>
                <c:ptCount val="8"/>
                <c:pt idx="0">
                  <c:v>15</c:v>
                </c:pt>
                <c:pt idx="1">
                  <c:v>7.5</c:v>
                </c:pt>
                <c:pt idx="2">
                  <c:v>5</c:v>
                </c:pt>
                <c:pt idx="3">
                  <c:v>3.75</c:v>
                </c:pt>
                <c:pt idx="4">
                  <c:v>3</c:v>
                </c:pt>
                <c:pt idx="5">
                  <c:v>2.5</c:v>
                </c:pt>
                <c:pt idx="6">
                  <c:v>2.1428571428571432</c:v>
                </c:pt>
                <c:pt idx="7">
                  <c:v>1.875</c:v>
                </c:pt>
              </c:numCache>
            </c:numRef>
          </c:val>
          <c:smooth val="1"/>
          <c:extLst>
            <c:ext xmlns:c16="http://schemas.microsoft.com/office/drawing/2014/chart" uri="{C3380CC4-5D6E-409C-BE32-E72D297353CC}">
              <c16:uniqueId val="{00000000-1562-4573-B478-0116E2DF058D}"/>
            </c:ext>
          </c:extLst>
        </c:ser>
        <c:dLbls>
          <c:showLegendKey val="0"/>
          <c:showVal val="0"/>
          <c:showCatName val="0"/>
          <c:showSerName val="0"/>
          <c:showPercent val="0"/>
          <c:showBubbleSize val="0"/>
        </c:dLbls>
        <c:smooth val="0"/>
        <c:axId val="98826112"/>
        <c:axId val="98827648"/>
      </c:lineChart>
      <c:catAx>
        <c:axId val="98826112"/>
        <c:scaling>
          <c:orientation val="minMax"/>
        </c:scaling>
        <c:delete val="1"/>
        <c:axPos val="b"/>
        <c:majorTickMark val="cross"/>
        <c:minorTickMark val="cross"/>
        <c:tickLblPos val="none"/>
        <c:crossAx val="98827648"/>
        <c:crossesAt val="0.1"/>
        <c:auto val="1"/>
        <c:lblAlgn val="ctr"/>
        <c:lblOffset val="100"/>
        <c:tickLblSkip val="100"/>
        <c:noMultiLvlLbl val="1"/>
      </c:catAx>
      <c:valAx>
        <c:axId val="98827648"/>
        <c:scaling>
          <c:logBase val="10"/>
          <c:orientation val="minMax"/>
        </c:scaling>
        <c:delete val="1"/>
        <c:axPos val="l"/>
        <c:numFmt formatCode="General" sourceLinked="1"/>
        <c:majorTickMark val="none"/>
        <c:minorTickMark val="cross"/>
        <c:tickLblPos val="none"/>
        <c:crossAx val="98826112"/>
        <c:crosses val="autoZero"/>
        <c:crossBetween val="between"/>
        <c:majorUnit val="100"/>
        <c:minorUnit val="100"/>
      </c:valAx>
      <c:spPr>
        <a:noFill/>
        <a:ln>
          <a:solidFill>
            <a:schemeClr val="tx1"/>
          </a:solidFill>
        </a:ln>
      </c:spPr>
    </c:plotArea>
    <c:plotVisOnly val="1"/>
    <c:dispBlanksAs val="zero"/>
    <c:showDLblsOverMax val="1"/>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37649818479232E-2"/>
          <c:y val="4.8598119735748319E-2"/>
          <c:w val="0.93888888888889244"/>
          <c:h val="0.8789217593288623"/>
        </c:manualLayout>
      </c:layout>
      <c:lineChart>
        <c:grouping val="standard"/>
        <c:varyColors val="1"/>
        <c:ser>
          <c:idx val="4"/>
          <c:order val="0"/>
          <c:spPr>
            <a:ln>
              <a:solidFill>
                <a:schemeClr val="tx1"/>
              </a:solidFill>
            </a:ln>
          </c:spPr>
          <c:marker>
            <c:symbol val="none"/>
          </c:marker>
          <c:val>
            <c:numRef>
              <c:f>Sheet1!$E$1:$E$8</c:f>
              <c:numCache>
                <c:formatCode>General</c:formatCode>
                <c:ptCount val="8"/>
                <c:pt idx="0">
                  <c:v>15</c:v>
                </c:pt>
                <c:pt idx="1">
                  <c:v>7.5</c:v>
                </c:pt>
                <c:pt idx="2">
                  <c:v>5</c:v>
                </c:pt>
                <c:pt idx="3">
                  <c:v>3.75</c:v>
                </c:pt>
                <c:pt idx="4">
                  <c:v>3</c:v>
                </c:pt>
                <c:pt idx="5">
                  <c:v>2.5</c:v>
                </c:pt>
                <c:pt idx="6">
                  <c:v>2.1428571428571432</c:v>
                </c:pt>
                <c:pt idx="7">
                  <c:v>1.875</c:v>
                </c:pt>
              </c:numCache>
            </c:numRef>
          </c:val>
          <c:smooth val="1"/>
          <c:extLst>
            <c:ext xmlns:c16="http://schemas.microsoft.com/office/drawing/2014/chart" uri="{C3380CC4-5D6E-409C-BE32-E72D297353CC}">
              <c16:uniqueId val="{00000000-B26E-4D4C-994F-DDDE24AC8322}"/>
            </c:ext>
          </c:extLst>
        </c:ser>
        <c:dLbls>
          <c:showLegendKey val="0"/>
          <c:showVal val="0"/>
          <c:showCatName val="0"/>
          <c:showSerName val="0"/>
          <c:showPercent val="0"/>
          <c:showBubbleSize val="0"/>
        </c:dLbls>
        <c:smooth val="0"/>
        <c:axId val="99601408"/>
        <c:axId val="99603200"/>
      </c:lineChart>
      <c:catAx>
        <c:axId val="99601408"/>
        <c:scaling>
          <c:orientation val="minMax"/>
        </c:scaling>
        <c:delete val="1"/>
        <c:axPos val="b"/>
        <c:majorTickMark val="cross"/>
        <c:minorTickMark val="cross"/>
        <c:tickLblPos val="none"/>
        <c:crossAx val="99603200"/>
        <c:crossesAt val="0.1"/>
        <c:auto val="1"/>
        <c:lblAlgn val="ctr"/>
        <c:lblOffset val="100"/>
        <c:tickLblSkip val="100"/>
        <c:noMultiLvlLbl val="1"/>
      </c:catAx>
      <c:valAx>
        <c:axId val="99603200"/>
        <c:scaling>
          <c:logBase val="10"/>
          <c:orientation val="minMax"/>
        </c:scaling>
        <c:delete val="1"/>
        <c:axPos val="l"/>
        <c:numFmt formatCode="General" sourceLinked="1"/>
        <c:majorTickMark val="none"/>
        <c:minorTickMark val="cross"/>
        <c:tickLblPos val="none"/>
        <c:crossAx val="99601408"/>
        <c:crosses val="autoZero"/>
        <c:crossBetween val="between"/>
        <c:majorUnit val="100"/>
        <c:minorUnit val="100"/>
      </c:valAx>
      <c:spPr>
        <a:noFill/>
        <a:ln>
          <a:solidFill>
            <a:schemeClr val="tx1"/>
          </a:solidFill>
        </a:ln>
      </c:spPr>
    </c:plotArea>
    <c:plotVisOnly val="1"/>
    <c:dispBlanksAs val="zero"/>
    <c:showDLblsOverMax val="1"/>
  </c:chart>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2.png"/></Relationships>
</file>

<file path=ppt/drawings/_rels/drawing2.xml.rels><?xml version="1.0" encoding="UTF-8" standalone="yes"?>
<Relationships xmlns="http://schemas.openxmlformats.org/package/2006/relationships"><Relationship Id="rId1" Type="http://schemas.openxmlformats.org/officeDocument/2006/relationships/image" Target="../media/image2.png"/></Relationships>
</file>

<file path=ppt/drawings/_rels/drawing3.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cdr:x>
      <cdr:y>0.07034</cdr:y>
    </cdr:from>
    <cdr:to>
      <cdr:x>0.08957</cdr:x>
      <cdr:y>0.16256</cdr:y>
    </cdr:to>
    <cdr:pic>
      <cdr:nvPicPr>
        <cdr:cNvPr id="2" name="chart">
          <a:extLst xmlns:a="http://schemas.openxmlformats.org/drawingml/2006/main">
            <a:ext uri="{FF2B5EF4-FFF2-40B4-BE49-F238E27FC236}">
              <a16:creationId xmlns:a16="http://schemas.microsoft.com/office/drawing/2014/main" id="{4BCDEAE5-8A9E-49BB-8055-2B94288A7F0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276045"/>
          <a:ext cx="409524" cy="361905"/>
        </a:xfrm>
        <a:prstGeom xmlns:a="http://schemas.openxmlformats.org/drawingml/2006/main" prst="rect">
          <a:avLst/>
        </a:prstGeom>
      </cdr:spPr>
    </cdr:pic>
  </cdr:relSizeAnchor>
  <cdr:relSizeAnchor xmlns:cdr="http://schemas.openxmlformats.org/drawingml/2006/chartDrawing">
    <cdr:from>
      <cdr:x>0.06187</cdr:x>
      <cdr:y>0.32533</cdr:y>
    </cdr:from>
    <cdr:to>
      <cdr:x>0.29583</cdr:x>
      <cdr:y>0.41106</cdr:y>
    </cdr:to>
    <cdr:sp macro="" textlink="">
      <cdr:nvSpPr>
        <cdr:cNvPr id="4" name="TextBox 3"/>
        <cdr:cNvSpPr txBox="1"/>
      </cdr:nvSpPr>
      <cdr:spPr>
        <a:xfrm xmlns:a="http://schemas.openxmlformats.org/drawingml/2006/main">
          <a:off x="282870" y="1276693"/>
          <a:ext cx="1069680" cy="33643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800" b="1" baseline="0"/>
            <a:t>a(</a:t>
          </a:r>
          <a:r>
            <a:rPr lang="en-US" sz="1400" b="1" baseline="0"/>
            <a:t>P</a:t>
          </a:r>
          <a:r>
            <a:rPr lang="en-US" sz="1400" b="1" baseline="-25000"/>
            <a:t>a</a:t>
          </a:r>
          <a:r>
            <a:rPr lang="en-US" sz="1400" b="1" baseline="0"/>
            <a:t> V</a:t>
          </a:r>
          <a:r>
            <a:rPr lang="en-US" sz="1400" b="1" baseline="-25000"/>
            <a:t>a</a:t>
          </a:r>
          <a:r>
            <a:rPr lang="en-US" sz="1400" b="1" baseline="0"/>
            <a:t> T</a:t>
          </a:r>
          <a:r>
            <a:rPr lang="en-US" sz="1400" b="1" baseline="-25000"/>
            <a:t>a</a:t>
          </a:r>
          <a:r>
            <a:rPr lang="en-US" sz="1400" b="1" baseline="0"/>
            <a:t>)</a:t>
          </a:r>
          <a:endParaRPr lang="ar-SA" sz="1400" b="1" baseline="0"/>
        </a:p>
      </cdr:txBody>
    </cdr:sp>
  </cdr:relSizeAnchor>
  <cdr:relSizeAnchor xmlns:cdr="http://schemas.openxmlformats.org/drawingml/2006/chartDrawing">
    <cdr:from>
      <cdr:x>0.80327</cdr:x>
      <cdr:y>0.724</cdr:y>
    </cdr:from>
    <cdr:to>
      <cdr:x>1</cdr:x>
      <cdr:y>0.80094</cdr:y>
    </cdr:to>
    <cdr:sp macro="" textlink="">
      <cdr:nvSpPr>
        <cdr:cNvPr id="5" name="TextBox 4"/>
        <cdr:cNvSpPr txBox="1"/>
      </cdr:nvSpPr>
      <cdr:spPr>
        <a:xfrm xmlns:a="http://schemas.openxmlformats.org/drawingml/2006/main">
          <a:off x="3674589" y="2842577"/>
          <a:ext cx="899951" cy="302083"/>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b="1"/>
            <a:t>b(P</a:t>
          </a:r>
          <a:r>
            <a:rPr lang="en-US" sz="1400" b="1" baseline="-25000"/>
            <a:t>b</a:t>
          </a:r>
          <a:r>
            <a:rPr lang="en-US" sz="1400" b="1" baseline="0"/>
            <a:t>V</a:t>
          </a:r>
          <a:r>
            <a:rPr lang="en-US" sz="1400" b="1" baseline="-25000"/>
            <a:t>b</a:t>
          </a:r>
          <a:r>
            <a:rPr lang="en-US" sz="1400" b="1" baseline="0"/>
            <a:t>T</a:t>
          </a:r>
          <a:r>
            <a:rPr lang="en-US" sz="1400" b="1" baseline="-25000"/>
            <a:t>b</a:t>
          </a:r>
          <a:r>
            <a:rPr lang="en-US" sz="1400" b="1" baseline="0"/>
            <a:t>)</a:t>
          </a:r>
          <a:endParaRPr lang="ar-SA" sz="1400" b="1"/>
        </a:p>
      </cdr:txBody>
    </cdr:sp>
  </cdr:relSizeAnchor>
  <cdr:relSizeAnchor xmlns:cdr="http://schemas.openxmlformats.org/drawingml/2006/chartDrawing">
    <cdr:from>
      <cdr:x>0.851</cdr:x>
      <cdr:y>0.92202</cdr:y>
    </cdr:from>
    <cdr:to>
      <cdr:x>0.93923</cdr:x>
      <cdr:y>0.99105</cdr:y>
    </cdr:to>
    <cdr:sp macro="" textlink="">
      <cdr:nvSpPr>
        <cdr:cNvPr id="10" name="TextBox 9"/>
        <cdr:cNvSpPr txBox="1"/>
      </cdr:nvSpPr>
      <cdr:spPr>
        <a:xfrm xmlns:a="http://schemas.openxmlformats.org/drawingml/2006/main">
          <a:off x="7833852" y="4708320"/>
          <a:ext cx="812185" cy="352488"/>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pPr algn="ctr"/>
          <a:r>
            <a:rPr lang="en-US" sz="1800" b="1" dirty="0"/>
            <a:t>V</a:t>
          </a:r>
          <a:endParaRPr lang="ar-SA" sz="1800" b="1" dirty="0"/>
        </a:p>
      </cdr:txBody>
    </cdr:sp>
  </cdr:relSizeAnchor>
  <cdr:relSizeAnchor xmlns:cdr="http://schemas.openxmlformats.org/drawingml/2006/chartDrawing">
    <cdr:from>
      <cdr:x>0.08451</cdr:x>
      <cdr:y>0.39128</cdr:y>
    </cdr:from>
    <cdr:to>
      <cdr:x>0.08829</cdr:x>
      <cdr:y>0.78476</cdr:y>
    </cdr:to>
    <cdr:sp macro="" textlink="">
      <cdr:nvSpPr>
        <cdr:cNvPr id="12" name="Straight Connector 11"/>
        <cdr:cNvSpPr/>
      </cdr:nvSpPr>
      <cdr:spPr>
        <a:xfrm xmlns:a="http://schemas.openxmlformats.org/drawingml/2006/main">
          <a:off x="386391" y="1535502"/>
          <a:ext cx="17253" cy="1544128"/>
        </a:xfrm>
        <a:prstGeom xmlns:a="http://schemas.openxmlformats.org/drawingml/2006/main" prst="line">
          <a:avLst/>
        </a:prstGeom>
        <a:ln xmlns:a="http://schemas.openxmlformats.org/drawingml/2006/main">
          <a:solidFill>
            <a:schemeClr val="tx1">
              <a:lumMod val="95000"/>
              <a:lumOff val="5000"/>
              <a:alpha val="98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0.08829</cdr:x>
      <cdr:y>0.78696</cdr:y>
    </cdr:from>
    <cdr:to>
      <cdr:x>0.89772</cdr:x>
      <cdr:y>0.81553</cdr:y>
    </cdr:to>
    <cdr:sp macro="" textlink="">
      <cdr:nvSpPr>
        <cdr:cNvPr id="15" name="Straight Connector 14"/>
        <cdr:cNvSpPr/>
      </cdr:nvSpPr>
      <cdr:spPr>
        <a:xfrm xmlns:a="http://schemas.openxmlformats.org/drawingml/2006/main">
          <a:off x="403644" y="3088256"/>
          <a:ext cx="3700732" cy="112144"/>
        </a:xfrm>
        <a:prstGeom xmlns:a="http://schemas.openxmlformats.org/drawingml/2006/main" prst="line">
          <a:avLst/>
        </a:prstGeom>
        <a:ln xmlns:a="http://schemas.openxmlformats.org/drawingml/2006/main">
          <a:solidFill>
            <a:schemeClr val="tx1">
              <a:lumMod val="95000"/>
              <a:lumOff val="5000"/>
              <a:alpha val="98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ar-EG"/>
        </a:p>
      </cdr:txBody>
    </cdr:sp>
  </cdr:relSizeAnchor>
  <cdr:relSizeAnchor xmlns:cdr="http://schemas.openxmlformats.org/drawingml/2006/chartDrawing">
    <cdr:from>
      <cdr:x>0.04921</cdr:x>
      <cdr:y>0.78513</cdr:y>
    </cdr:from>
    <cdr:to>
      <cdr:x>0.27563</cdr:x>
      <cdr:y>0.85328</cdr:y>
    </cdr:to>
    <cdr:sp macro="" textlink="">
      <cdr:nvSpPr>
        <cdr:cNvPr id="16" name="TextBox 15"/>
        <cdr:cNvSpPr txBox="1"/>
      </cdr:nvSpPr>
      <cdr:spPr>
        <a:xfrm xmlns:a="http://schemas.openxmlformats.org/drawingml/2006/main">
          <a:off x="225099" y="3082589"/>
          <a:ext cx="1035767" cy="267571"/>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b="1"/>
            <a:t>c(P</a:t>
          </a:r>
          <a:r>
            <a:rPr lang="en-US" sz="1400" b="1" baseline="-25000"/>
            <a:t>b</a:t>
          </a:r>
          <a:r>
            <a:rPr lang="en-US" sz="1400" b="1" baseline="0"/>
            <a:t>V</a:t>
          </a:r>
          <a:r>
            <a:rPr lang="en-US" sz="1400" b="1" baseline="-25000"/>
            <a:t>a</a:t>
          </a:r>
          <a:r>
            <a:rPr lang="en-US" sz="1400" b="1" baseline="0"/>
            <a:t>T</a:t>
          </a:r>
          <a:r>
            <a:rPr lang="en-US" sz="1400" b="1" baseline="-25000"/>
            <a:t>c</a:t>
          </a:r>
          <a:r>
            <a:rPr lang="en-US" sz="1400" b="1" baseline="0"/>
            <a:t>)</a:t>
          </a:r>
          <a:endParaRPr lang="ar-SA" sz="1400" b="1"/>
        </a:p>
      </cdr:txBody>
    </cdr:sp>
  </cdr:relSizeAnchor>
</c:userShapes>
</file>

<file path=ppt/drawings/drawing2.xml><?xml version="1.0" encoding="utf-8"?>
<c:userShapes xmlns:c="http://schemas.openxmlformats.org/drawingml/2006/chart">
  <cdr:relSizeAnchor xmlns:cdr="http://schemas.openxmlformats.org/drawingml/2006/chartDrawing">
    <cdr:from>
      <cdr:x>0.05774</cdr:x>
      <cdr:y>0.08436</cdr:y>
    </cdr:from>
    <cdr:to>
      <cdr:x>0.10963</cdr:x>
      <cdr:y>0.17271</cdr:y>
    </cdr:to>
    <cdr:pic>
      <cdr:nvPicPr>
        <cdr:cNvPr id="2" name="chart">
          <a:extLst xmlns:a="http://schemas.openxmlformats.org/drawingml/2006/main">
            <a:ext uri="{FF2B5EF4-FFF2-40B4-BE49-F238E27FC236}">
              <a16:creationId xmlns:a16="http://schemas.microsoft.com/office/drawing/2014/main" id="{61219305-9D22-4A3B-B5C0-6C249235F470}"/>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07142" y="490281"/>
          <a:ext cx="545690" cy="513484"/>
        </a:xfrm>
        <a:prstGeom xmlns:a="http://schemas.openxmlformats.org/drawingml/2006/main" prst="rect">
          <a:avLst/>
        </a:prstGeom>
      </cdr:spPr>
    </cdr:pic>
  </cdr:relSizeAnchor>
  <cdr:relSizeAnchor xmlns:cdr="http://schemas.openxmlformats.org/drawingml/2006/chartDrawing">
    <cdr:from>
      <cdr:x>0.06187</cdr:x>
      <cdr:y>0.32533</cdr:y>
    </cdr:from>
    <cdr:to>
      <cdr:x>0.29583</cdr:x>
      <cdr:y>0.41106</cdr:y>
    </cdr:to>
    <cdr:sp macro="" textlink="">
      <cdr:nvSpPr>
        <cdr:cNvPr id="4" name="TextBox 3"/>
        <cdr:cNvSpPr txBox="1"/>
      </cdr:nvSpPr>
      <cdr:spPr>
        <a:xfrm xmlns:a="http://schemas.openxmlformats.org/drawingml/2006/main">
          <a:off x="282870" y="1276693"/>
          <a:ext cx="1069680" cy="33643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800" baseline="0"/>
            <a:t>a(</a:t>
          </a:r>
          <a:r>
            <a:rPr lang="en-US" sz="1400" baseline="0"/>
            <a:t>P</a:t>
          </a:r>
          <a:r>
            <a:rPr lang="en-US" sz="1400" baseline="-25000"/>
            <a:t>a</a:t>
          </a:r>
          <a:r>
            <a:rPr lang="en-US" sz="1400" baseline="0"/>
            <a:t> V</a:t>
          </a:r>
          <a:r>
            <a:rPr lang="en-US" sz="1400" baseline="-25000"/>
            <a:t>a</a:t>
          </a:r>
          <a:r>
            <a:rPr lang="en-US" sz="1400" baseline="0"/>
            <a:t> T)</a:t>
          </a:r>
          <a:endParaRPr lang="ar-SA" sz="1400" baseline="0"/>
        </a:p>
      </cdr:txBody>
    </cdr:sp>
  </cdr:relSizeAnchor>
  <cdr:relSizeAnchor xmlns:cdr="http://schemas.openxmlformats.org/drawingml/2006/chartDrawing">
    <cdr:from>
      <cdr:x>0.7576</cdr:x>
      <cdr:y>0.74415</cdr:y>
    </cdr:from>
    <cdr:to>
      <cdr:x>0.85297</cdr:x>
      <cdr:y>0.83804</cdr:y>
    </cdr:to>
    <cdr:sp macro="" textlink="">
      <cdr:nvSpPr>
        <cdr:cNvPr id="5" name="TextBox 4"/>
        <cdr:cNvSpPr txBox="1"/>
      </cdr:nvSpPr>
      <cdr:spPr>
        <a:xfrm xmlns:a="http://schemas.openxmlformats.org/drawingml/2006/main">
          <a:off x="7966587" y="4324862"/>
          <a:ext cx="1002889" cy="545691"/>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800" b="1" dirty="0"/>
            <a:t>b(</a:t>
          </a:r>
          <a:r>
            <a:rPr lang="en-US" sz="1800" b="1" dirty="0" err="1"/>
            <a:t>P</a:t>
          </a:r>
          <a:r>
            <a:rPr lang="en-US" sz="1800" b="1" baseline="-25000" dirty="0" err="1"/>
            <a:t>b</a:t>
          </a:r>
          <a:r>
            <a:rPr lang="en-US" sz="1800" b="1" baseline="0" dirty="0" err="1"/>
            <a:t>V</a:t>
          </a:r>
          <a:r>
            <a:rPr lang="en-US" sz="1800" b="1" baseline="-25000" dirty="0" err="1"/>
            <a:t>b</a:t>
          </a:r>
          <a:r>
            <a:rPr lang="en-US" sz="1800" b="1" baseline="0" dirty="0" err="1"/>
            <a:t>T</a:t>
          </a:r>
          <a:r>
            <a:rPr lang="en-US" sz="1800" b="1" baseline="0" dirty="0"/>
            <a:t>)</a:t>
          </a:r>
          <a:endParaRPr lang="ar-SA" sz="1800" b="1" dirty="0"/>
        </a:p>
      </cdr:txBody>
    </cdr:sp>
  </cdr:relSizeAnchor>
  <cdr:relSizeAnchor xmlns:cdr="http://schemas.openxmlformats.org/drawingml/2006/chartDrawing">
    <cdr:from>
      <cdr:x>0.8864</cdr:x>
      <cdr:y>0.87708</cdr:y>
    </cdr:from>
    <cdr:to>
      <cdr:x>0.93011</cdr:x>
      <cdr:y>0.93639</cdr:y>
    </cdr:to>
    <cdr:sp macro="" textlink="">
      <cdr:nvSpPr>
        <cdr:cNvPr id="10" name="TextBox 9"/>
        <cdr:cNvSpPr txBox="1"/>
      </cdr:nvSpPr>
      <cdr:spPr>
        <a:xfrm xmlns:a="http://schemas.openxmlformats.org/drawingml/2006/main">
          <a:off x="9321028" y="5097447"/>
          <a:ext cx="459611" cy="344708"/>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pPr algn="ctr"/>
          <a:r>
            <a:rPr lang="en-US" sz="1800" b="1" dirty="0"/>
            <a:t>V</a:t>
          </a:r>
          <a:endParaRPr lang="ar-SA" sz="18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0.07034</cdr:y>
    </cdr:from>
    <cdr:to>
      <cdr:x>0.08957</cdr:x>
      <cdr:y>0.16256</cdr:y>
    </cdr:to>
    <cdr:pic>
      <cdr:nvPicPr>
        <cdr:cNvPr id="2" name="chart">
          <a:extLst xmlns:a="http://schemas.openxmlformats.org/drawingml/2006/main">
            <a:ext uri="{FF2B5EF4-FFF2-40B4-BE49-F238E27FC236}">
              <a16:creationId xmlns:a16="http://schemas.microsoft.com/office/drawing/2014/main" id="{18E3E61C-8B3F-491B-90A8-1DFD6D22BBF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276045"/>
          <a:ext cx="409524" cy="361905"/>
        </a:xfrm>
        <a:prstGeom xmlns:a="http://schemas.openxmlformats.org/drawingml/2006/main" prst="rect">
          <a:avLst/>
        </a:prstGeom>
      </cdr:spPr>
    </cdr:pic>
  </cdr:relSizeAnchor>
  <cdr:relSizeAnchor xmlns:cdr="http://schemas.openxmlformats.org/drawingml/2006/chartDrawing">
    <cdr:from>
      <cdr:x>0.06187</cdr:x>
      <cdr:y>0.32533</cdr:y>
    </cdr:from>
    <cdr:to>
      <cdr:x>0.33373</cdr:x>
      <cdr:y>0.41106</cdr:y>
    </cdr:to>
    <cdr:sp macro="" textlink="">
      <cdr:nvSpPr>
        <cdr:cNvPr id="4" name="TextBox 3"/>
        <cdr:cNvSpPr txBox="1"/>
      </cdr:nvSpPr>
      <cdr:spPr>
        <a:xfrm xmlns:a="http://schemas.openxmlformats.org/drawingml/2006/main">
          <a:off x="261943" y="1125379"/>
          <a:ext cx="1150992" cy="296557"/>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baseline="0"/>
            <a:t>a(P</a:t>
          </a:r>
          <a:r>
            <a:rPr lang="en-US" sz="1400" baseline="-25000"/>
            <a:t>a</a:t>
          </a:r>
          <a:r>
            <a:rPr lang="en-US" sz="1400" baseline="0"/>
            <a:t> V</a:t>
          </a:r>
          <a:r>
            <a:rPr lang="en-US" sz="1400" baseline="-25000"/>
            <a:t>a</a:t>
          </a:r>
          <a:r>
            <a:rPr lang="en-US" sz="1400" baseline="0"/>
            <a:t> T</a:t>
          </a:r>
          <a:r>
            <a:rPr lang="en-US" sz="1400" baseline="-25000"/>
            <a:t>a</a:t>
          </a:r>
          <a:r>
            <a:rPr lang="en-US" sz="1400" baseline="0"/>
            <a:t>)</a:t>
          </a:r>
          <a:endParaRPr lang="ar-SA" sz="1400" baseline="0"/>
        </a:p>
      </cdr:txBody>
    </cdr:sp>
  </cdr:relSizeAnchor>
  <cdr:relSizeAnchor xmlns:cdr="http://schemas.openxmlformats.org/drawingml/2006/chartDrawing">
    <cdr:from>
      <cdr:x>0.71153</cdr:x>
      <cdr:y>0.69903</cdr:y>
    </cdr:from>
    <cdr:to>
      <cdr:x>0.97351</cdr:x>
      <cdr:y>0.79795</cdr:y>
    </cdr:to>
    <cdr:sp macro="" textlink="">
      <cdr:nvSpPr>
        <cdr:cNvPr id="5" name="TextBox 4"/>
        <cdr:cNvSpPr txBox="1"/>
      </cdr:nvSpPr>
      <cdr:spPr>
        <a:xfrm xmlns:a="http://schemas.openxmlformats.org/drawingml/2006/main">
          <a:off x="2681018" y="2146718"/>
          <a:ext cx="987126" cy="303784"/>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400"/>
            <a:t>b(P</a:t>
          </a:r>
          <a:r>
            <a:rPr lang="en-US" sz="1400" baseline="-25000"/>
            <a:t>b</a:t>
          </a:r>
          <a:r>
            <a:rPr lang="en-US" sz="1400" baseline="0"/>
            <a:t>V</a:t>
          </a:r>
          <a:r>
            <a:rPr lang="en-US" sz="1400" baseline="-25000"/>
            <a:t>b</a:t>
          </a:r>
          <a:r>
            <a:rPr lang="en-US" sz="1400" baseline="0"/>
            <a:t>T</a:t>
          </a:r>
          <a:r>
            <a:rPr lang="en-US" sz="1400" baseline="-25000"/>
            <a:t>b</a:t>
          </a:r>
          <a:r>
            <a:rPr lang="en-US" sz="1400" baseline="0"/>
            <a:t>)</a:t>
          </a:r>
          <a:endParaRPr lang="ar-SA" sz="1400"/>
        </a:p>
      </cdr:txBody>
    </cdr:sp>
  </cdr:relSizeAnchor>
  <cdr:relSizeAnchor xmlns:cdr="http://schemas.openxmlformats.org/drawingml/2006/chartDrawing">
    <cdr:from>
      <cdr:x>0.8864</cdr:x>
      <cdr:y>0.87708</cdr:y>
    </cdr:from>
    <cdr:to>
      <cdr:x>0.93923</cdr:x>
      <cdr:y>0.93424</cdr:y>
    </cdr:to>
    <cdr:sp macro="" textlink="">
      <cdr:nvSpPr>
        <cdr:cNvPr id="10" name="TextBox 9"/>
        <cdr:cNvSpPr txBox="1"/>
      </cdr:nvSpPr>
      <cdr:spPr>
        <a:xfrm xmlns:a="http://schemas.openxmlformats.org/drawingml/2006/main">
          <a:off x="4052618" y="3441938"/>
          <a:ext cx="241539" cy="224287"/>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1100"/>
            <a:t>V</a:t>
          </a:r>
          <a:endParaRPr lang="ar-SA"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082E-C509-4C0D-9F36-C530A68872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BA027F-3014-48A1-BF8B-0E3CB2BB2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66070-0FF4-484E-8097-9A123D18EC9D}"/>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97CAA68F-7D01-431D-917C-BD1D2AA5C4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8C2A8-1151-47BD-B0E2-41A2E65EC92A}"/>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811726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0CCFB-A4A1-447D-BE15-0EEE517C0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4646AF-703F-4564-8CB6-6CC0B2ABBC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932F8C-B660-4F8A-8562-73DF712B2E6D}"/>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0ABABC3E-934E-4A9F-99A3-027D7B5A9D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9483A-8CB2-4203-8349-D978DD8E1B4D}"/>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2296107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0B86-C2B9-4EBD-89F7-6BFA8AD2B3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773A61-BD47-4EAC-A92A-A2C2FE585C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98ACBB-BD49-4ED8-BA09-1EE7BCCDCC1D}"/>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C0948E79-2C18-4F4C-99CD-CDC063F03D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22DEF-6D8E-4047-823A-3AA00363BDB0}"/>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4137948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067A-D9DE-4E3A-BB79-DB0CE53804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B42330-EFA3-4E60-B367-8FC1C4C770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3869A1-46A8-4AB2-8D9A-6F7DF3ADA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9A7DCC-40DE-47A9-91C6-FD48EC7D6E3C}"/>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6" name="Footer Placeholder 5">
            <a:extLst>
              <a:ext uri="{FF2B5EF4-FFF2-40B4-BE49-F238E27FC236}">
                <a16:creationId xmlns:a16="http://schemas.microsoft.com/office/drawing/2014/main" id="{5186DD52-EAFC-4234-883F-5C37C48B10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F0AD8C-D61D-49BA-BA0A-FC936BE5EA2E}"/>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416204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3326-C119-446C-86ED-BCD3DAB4A8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1462C8-5C89-4719-99B2-B02B34DB2D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7AD919-461A-4921-9FA4-B042BA7081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F87EAD-9BA6-4D86-A00C-D60AAAB9D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2671C8-495E-4D20-AA13-56816BAED3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748833-3D86-4B2E-9FC9-EFEC1A366B2D}"/>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8" name="Footer Placeholder 7">
            <a:extLst>
              <a:ext uri="{FF2B5EF4-FFF2-40B4-BE49-F238E27FC236}">
                <a16:creationId xmlns:a16="http://schemas.microsoft.com/office/drawing/2014/main" id="{DA9663C2-3F9C-4FE1-AC1C-B926DDED33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846DC7-FF3F-452C-B557-0E75DD64C92E}"/>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1077253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BA17-7E4F-4804-9B08-2C91660CB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3F4479-0F62-4B8B-AEDD-8C71F614D077}"/>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4" name="Footer Placeholder 3">
            <a:extLst>
              <a:ext uri="{FF2B5EF4-FFF2-40B4-BE49-F238E27FC236}">
                <a16:creationId xmlns:a16="http://schemas.microsoft.com/office/drawing/2014/main" id="{BDB2A2F3-F0A8-448B-A350-7FAE8BF5E6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5CE4EC-6EEF-45EC-A60F-1945B1CED52C}"/>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226732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3D9996-D903-4603-8FC9-CCC68B31A79E}"/>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3" name="Footer Placeholder 2">
            <a:extLst>
              <a:ext uri="{FF2B5EF4-FFF2-40B4-BE49-F238E27FC236}">
                <a16:creationId xmlns:a16="http://schemas.microsoft.com/office/drawing/2014/main" id="{9EF854BE-3F91-4F66-B440-035C00671C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9DA06F-861A-4FFB-BF36-EAF2C01D4531}"/>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1267832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D02F7-25CA-4944-9694-83A13C1133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EF9F9A-79A6-4A9F-99DA-3803AA7873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942494-65AF-4173-A4E4-5DDE21753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DFA3B7-E849-4ACB-B361-1C9B218D99CF}"/>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6" name="Footer Placeholder 5">
            <a:extLst>
              <a:ext uri="{FF2B5EF4-FFF2-40B4-BE49-F238E27FC236}">
                <a16:creationId xmlns:a16="http://schemas.microsoft.com/office/drawing/2014/main" id="{CB98C0C2-AF15-422C-AF4B-84727266F1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A18F8-1456-47DB-961F-2557633E999B}"/>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2499359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EFADF-8192-4148-BC66-714A4A2A67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A44E0D-D67F-47F8-B05E-81682ECEEA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057370-61E7-4C2A-9C1E-DF18AED509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74E2B3-6D4D-4ABB-B640-4AF40E5605EA}"/>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6" name="Footer Placeholder 5">
            <a:extLst>
              <a:ext uri="{FF2B5EF4-FFF2-40B4-BE49-F238E27FC236}">
                <a16:creationId xmlns:a16="http://schemas.microsoft.com/office/drawing/2014/main" id="{3D04AA5F-B3F5-49C9-B9C5-2F1635D7E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47130-DB28-4C1F-8192-527CA371EB45}"/>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41792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6815-8CEB-47B5-A183-2F2F605A6A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06F1EB-4F6F-4AF8-9975-5F3633A0DF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A0A6EA-2F6E-4086-B9B1-4CDC83341680}"/>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F7A9BF60-72D1-47AD-8B8B-58E9EF625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5D112-26B0-4348-8487-8478D180023B}"/>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309456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2B46FD-C762-46F1-BE8E-6466A2BBAB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3EDD45-A285-49B6-AA75-0A0D98A877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AFBFEF-F72F-473B-AB41-1D56913491A5}"/>
              </a:ext>
            </a:extLst>
          </p:cNvPr>
          <p:cNvSpPr>
            <a:spLocks noGrp="1"/>
          </p:cNvSpPr>
          <p:nvPr>
            <p:ph type="dt" sz="half" idx="10"/>
          </p:nvPr>
        </p:nvSpPr>
        <p:spPr/>
        <p:txBody>
          <a:body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2CE4C7B9-637D-409D-B458-50D71CD071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6B0E0A-942C-4D19-B28C-F6E7281C6599}"/>
              </a:ext>
            </a:extLst>
          </p:cNvPr>
          <p:cNvSpPr>
            <a:spLocks noGrp="1"/>
          </p:cNvSpPr>
          <p:nvPr>
            <p:ph type="sldNum" sz="quarter" idx="12"/>
          </p:nvPr>
        </p:nvSpPr>
        <p:spPr/>
        <p:txBody>
          <a:bodyPr/>
          <a:lstStyle/>
          <a:p>
            <a:fld id="{ED94CD9C-CC4E-404B-B3BB-FA72DC7312AC}" type="slidenum">
              <a:rPr lang="en-US" smtClean="0"/>
              <a:t>‹#›</a:t>
            </a:fld>
            <a:endParaRPr lang="en-US"/>
          </a:p>
        </p:txBody>
      </p:sp>
    </p:spTree>
    <p:extLst>
      <p:ext uri="{BB962C8B-B14F-4D97-AF65-F5344CB8AC3E}">
        <p14:creationId xmlns:p14="http://schemas.microsoft.com/office/powerpoint/2010/main" val="1570187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8F262A-AF88-4AB4-B7C4-2B86D562FD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067C3C-0886-42EF-AA4A-774B92B1BC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0DA91B-9FEF-4526-BEBD-41C91AC99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B9F420-DDF3-4B72-8DBC-1A59E46B5BC6}" type="datetimeFigureOut">
              <a:rPr lang="en-US" smtClean="0"/>
              <a:t>11/28/20</a:t>
            </a:fld>
            <a:endParaRPr lang="en-US"/>
          </a:p>
        </p:txBody>
      </p:sp>
      <p:sp>
        <p:nvSpPr>
          <p:cNvPr id="5" name="Footer Placeholder 4">
            <a:extLst>
              <a:ext uri="{FF2B5EF4-FFF2-40B4-BE49-F238E27FC236}">
                <a16:creationId xmlns:a16="http://schemas.microsoft.com/office/drawing/2014/main" id="{8D886156-EAE5-4DAA-BF59-3BDB8731C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EB5B87-C303-4A6F-A8DD-27257ECB65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4CD9C-CC4E-404B-B3BB-FA72DC7312AC}" type="slidenum">
              <a:rPr lang="en-US" smtClean="0"/>
              <a:t>‹#›</a:t>
            </a:fld>
            <a:endParaRPr lang="en-US"/>
          </a:p>
        </p:txBody>
      </p:sp>
    </p:spTree>
    <p:extLst>
      <p:ext uri="{BB962C8B-B14F-4D97-AF65-F5344CB8AC3E}">
        <p14:creationId xmlns:p14="http://schemas.microsoft.com/office/powerpoint/2010/main" val="3960903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D22BD-2D3A-4F48-AE3E-025A8E163FE7}"/>
              </a:ext>
            </a:extLst>
          </p:cNvPr>
          <p:cNvSpPr>
            <a:spLocks noGrp="1"/>
          </p:cNvSpPr>
          <p:nvPr>
            <p:ph type="ctrTitle"/>
          </p:nvPr>
        </p:nvSpPr>
        <p:spPr>
          <a:xfrm>
            <a:off x="678425" y="353961"/>
            <a:ext cx="10633587" cy="2424164"/>
          </a:xfrm>
        </p:spPr>
        <p:txBody>
          <a:bodyPr>
            <a:normAutofit fontScale="90000"/>
          </a:bodyPr>
          <a:lstStyle/>
          <a:p>
            <a:r>
              <a:rPr lang="ar-EG" b="1" dirty="0"/>
              <a:t>تطبيقات على القانون الأول للديناميكا الحرارية</a:t>
            </a:r>
            <a:br>
              <a:rPr lang="en-US" dirty="0"/>
            </a:br>
            <a:endParaRPr lang="en-US" dirty="0"/>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709846B-4DF1-4504-A255-8EC00EDC505F}"/>
                  </a:ext>
                </a:extLst>
              </p:cNvPr>
              <p:cNvSpPr>
                <a:spLocks noGrp="1"/>
              </p:cNvSpPr>
              <p:nvPr>
                <p:ph type="subTitle" idx="1"/>
              </p:nvPr>
            </p:nvSpPr>
            <p:spPr>
              <a:xfrm>
                <a:off x="1524000" y="2833635"/>
                <a:ext cx="9144000" cy="3876881"/>
              </a:xfrm>
            </p:spPr>
            <p:txBody>
              <a:bodyPr>
                <a:normAutofit/>
              </a:bodyPr>
              <a:lstStyle/>
              <a:p>
                <a:pPr marL="342900" lvl="0" indent="-342900" algn="r" rtl="1">
                  <a:buFont typeface="Wingdings" panose="05000000000000000000" pitchFamily="2" charset="2"/>
                  <a:buChar char="§"/>
                </a:pPr>
                <a:r>
                  <a:rPr lang="ar-EG" b="1" u="sng" dirty="0"/>
                  <a:t>التغير ثابت الحجم (</a:t>
                </a:r>
                <a:r>
                  <a:rPr lang="en-US" b="1" u="sng" dirty="0"/>
                  <a:t>isochoric change</a:t>
                </a:r>
                <a:r>
                  <a:rPr lang="ar-EG" b="1" u="sng" dirty="0"/>
                  <a:t>) :</a:t>
                </a:r>
                <a:endParaRPr lang="en-US" u="sng" dirty="0"/>
              </a:p>
              <a:p>
                <a:pPr algn="r" rtl="1"/>
                <a:r>
                  <a:rPr lang="ar-EG" b="1" dirty="0"/>
                  <a:t>في حالة ثبات الحجم فإن </a:t>
                </a:r>
                <a:r>
                  <a:rPr lang="en-US" b="1" dirty="0" err="1"/>
                  <a:t>dV</a:t>
                </a:r>
                <a:r>
                  <a:rPr lang="en-US" b="1" dirty="0"/>
                  <a:t>=0</a:t>
                </a:r>
                <a:r>
                  <a:rPr lang="ar-EG" b="1" dirty="0"/>
                  <a:t> وبالتالي فإنه في القانون الأول للديناميكا الحرارية يكون الشغل مساويا للصفر ومن ثم فإن</a:t>
                </a:r>
                <a:endParaRPr lang="en-US" dirty="0"/>
              </a:p>
              <a:p>
                <a:pPr rtl="1"/>
                <a:r>
                  <a:rPr lang="en-US" b="1" dirty="0" err="1"/>
                  <a:t>dQ</a:t>
                </a:r>
                <a:r>
                  <a:rPr lang="en-US" b="1" dirty="0"/>
                  <a:t>=</a:t>
                </a:r>
                <a:r>
                  <a:rPr lang="en-US" b="1" dirty="0" err="1"/>
                  <a:t>dU</a:t>
                </a:r>
                <a:endParaRPr lang="en-US" dirty="0"/>
              </a:p>
              <a:p>
                <a:pPr algn="r" rtl="1"/>
                <a:r>
                  <a:rPr lang="ar-EG" b="1" dirty="0"/>
                  <a:t>أي أن كمية الحرارة التي يأخذها الغاز تستهلك بالكامل في تغيير طاقته الداخلية</a:t>
                </a:r>
                <a:endParaRPr lang="en-US" dirty="0"/>
              </a:p>
              <a:p>
                <a:pPr marL="342900" lvl="0" indent="-342900" algn="r" rtl="1">
                  <a:buFont typeface="Wingdings" panose="05000000000000000000" pitchFamily="2" charset="2"/>
                  <a:buChar char="§"/>
                </a:pPr>
                <a:r>
                  <a:rPr lang="ar-EG" b="1" u="sng" dirty="0"/>
                  <a:t>التغير ثابت الضغط (</a:t>
                </a:r>
                <a:r>
                  <a:rPr lang="en-US" b="1" u="sng" dirty="0"/>
                  <a:t>isobaric change</a:t>
                </a:r>
                <a:r>
                  <a:rPr lang="ar-EG" b="1" u="sng" dirty="0"/>
                  <a:t>) :</a:t>
                </a:r>
                <a:endParaRPr lang="en-US" u="sng" dirty="0"/>
              </a:p>
              <a:p>
                <a:pPr algn="r" rtl="1"/>
                <a:r>
                  <a:rPr lang="ar-EG" b="1" dirty="0"/>
                  <a:t>في حالة ثبات الضغط فإن الشغل يعطى بالعلاقة</a:t>
                </a:r>
                <a:endParaRPr lang="en-US" dirty="0"/>
              </a:p>
              <a:p>
                <a:pPr algn="r" rtl="1"/>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𝐖</m:t>
                      </m:r>
                      <m:r>
                        <a:rPr lang="en-US" b="1">
                          <a:latin typeface="Cambria Math" panose="02040503050406030204" pitchFamily="18" charset="0"/>
                        </a:rPr>
                        <m:t>=</m:t>
                      </m:r>
                      <m:nary>
                        <m:naryPr>
                          <m:limLoc m:val="subSup"/>
                          <m:ctrlPr>
                            <a:rPr lang="en-US" b="1" i="1">
                              <a:latin typeface="Cambria Math" panose="02040503050406030204" pitchFamily="18" charset="0"/>
                            </a:rPr>
                          </m:ctrlPr>
                        </m:naryPr>
                        <m:sub>
                          <m:r>
                            <a:rPr lang="en-US" b="1" i="1">
                              <a:latin typeface="Cambria Math" panose="02040503050406030204" pitchFamily="18" charset="0"/>
                            </a:rPr>
                            <m:t>𝐜</m:t>
                          </m:r>
                        </m:sub>
                        <m:sup>
                          <m:r>
                            <a:rPr lang="en-US" b="1" i="1">
                              <a:latin typeface="Cambria Math" panose="02040503050406030204" pitchFamily="18" charset="0"/>
                            </a:rPr>
                            <m:t>𝐛</m:t>
                          </m:r>
                        </m:sup>
                        <m:e>
                          <m:r>
                            <a:rPr lang="en-US" b="1" i="1">
                              <a:latin typeface="Cambria Math" panose="02040503050406030204" pitchFamily="18" charset="0"/>
                            </a:rPr>
                            <m:t>𝐏𝐝𝐕</m:t>
                          </m:r>
                        </m:e>
                      </m:nary>
                    </m:oMath>
                  </m:oMathPara>
                </a14:m>
                <a:endParaRPr lang="en-US" dirty="0"/>
              </a:p>
              <a:p>
                <a:pPr algn="r"/>
                <a:endParaRPr lang="en-US" dirty="0"/>
              </a:p>
            </p:txBody>
          </p:sp>
        </mc:Choice>
        <mc:Fallback xmlns="">
          <p:sp>
            <p:nvSpPr>
              <p:cNvPr id="3" name="Subtitle 2">
                <a:extLst>
                  <a:ext uri="{FF2B5EF4-FFF2-40B4-BE49-F238E27FC236}">
                    <a16:creationId xmlns:a16="http://schemas.microsoft.com/office/drawing/2014/main" id="{1709846B-4DF1-4504-A255-8EC00EDC505F}"/>
                  </a:ext>
                </a:extLst>
              </p:cNvPr>
              <p:cNvSpPr>
                <a:spLocks noGrp="1" noRot="1" noChangeAspect="1" noMove="1" noResize="1" noEditPoints="1" noAdjustHandles="1" noChangeArrowheads="1" noChangeShapeType="1" noTextEdit="1"/>
              </p:cNvSpPr>
              <p:nvPr>
                <p:ph type="subTitle" idx="1"/>
              </p:nvPr>
            </p:nvSpPr>
            <p:spPr>
              <a:xfrm>
                <a:off x="1524000" y="2833635"/>
                <a:ext cx="9144000" cy="3876881"/>
              </a:xfrm>
              <a:blipFill>
                <a:blip r:embed="rId2"/>
                <a:stretch>
                  <a:fillRect t="-2358" r="-1000"/>
                </a:stretch>
              </a:blipFill>
            </p:spPr>
            <p:txBody>
              <a:bodyPr/>
              <a:lstStyle/>
              <a:p>
                <a:r>
                  <a:rPr lang="en-US">
                    <a:noFill/>
                  </a:rPr>
                  <a:t> </a:t>
                </a:r>
              </a:p>
            </p:txBody>
          </p:sp>
        </mc:Fallback>
      </mc:AlternateContent>
    </p:spTree>
    <p:extLst>
      <p:ext uri="{BB962C8B-B14F-4D97-AF65-F5344CB8AC3E}">
        <p14:creationId xmlns:p14="http://schemas.microsoft.com/office/powerpoint/2010/main" val="400359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C1E3-5D56-4B24-B9A6-D9EA3E280838}"/>
              </a:ext>
            </a:extLst>
          </p:cNvPr>
          <p:cNvSpPr>
            <a:spLocks noGrp="1"/>
          </p:cNvSpPr>
          <p:nvPr>
            <p:ph type="title"/>
          </p:nvPr>
        </p:nvSpPr>
        <p:spPr>
          <a:xfrm>
            <a:off x="838200" y="365125"/>
            <a:ext cx="10515600" cy="45719"/>
          </a:xfrm>
        </p:spPr>
        <p:txBody>
          <a:bodyPr>
            <a:normAutofit fontScale="90000"/>
          </a:bodyPr>
          <a:lstStyle/>
          <a:p>
            <a:r>
              <a:rPr lang="en-US" dirty="0"/>
              <a:t> </a:t>
            </a:r>
          </a:p>
        </p:txBody>
      </p:sp>
      <p:graphicFrame>
        <p:nvGraphicFramePr>
          <p:cNvPr id="4" name="Content Placeholder 3">
            <a:extLst>
              <a:ext uri="{FF2B5EF4-FFF2-40B4-BE49-F238E27FC236}">
                <a16:creationId xmlns:a16="http://schemas.microsoft.com/office/drawing/2014/main" id="{221C5A4F-499A-48D8-BE44-24A33AC97581}"/>
              </a:ext>
            </a:extLst>
          </p:cNvPr>
          <p:cNvGraphicFramePr>
            <a:graphicFrameLocks noGrp="1"/>
          </p:cNvGraphicFramePr>
          <p:nvPr>
            <p:ph idx="1"/>
            <p:extLst>
              <p:ext uri="{D42A27DB-BD31-4B8C-83A1-F6EECF244321}">
                <p14:modId xmlns:p14="http://schemas.microsoft.com/office/powerpoint/2010/main" val="533387717"/>
              </p:ext>
            </p:extLst>
          </p:nvPr>
        </p:nvGraphicFramePr>
        <p:xfrm>
          <a:off x="838200" y="291383"/>
          <a:ext cx="9205452" cy="5106527"/>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a:extLst>
              <a:ext uri="{FF2B5EF4-FFF2-40B4-BE49-F238E27FC236}">
                <a16:creationId xmlns:a16="http://schemas.microsoft.com/office/drawing/2014/main" id="{CF4E8C65-3350-4B30-A30D-EB15374A055D}"/>
              </a:ext>
            </a:extLst>
          </p:cNvPr>
          <p:cNvCxnSpPr>
            <a:cxnSpLocks/>
          </p:cNvCxnSpPr>
          <p:nvPr/>
        </p:nvCxnSpPr>
        <p:spPr>
          <a:xfrm flipV="1">
            <a:off x="1150374" y="634181"/>
            <a:ext cx="0" cy="4601496"/>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 name="Straight Arrow Connector 8">
            <a:extLst>
              <a:ext uri="{FF2B5EF4-FFF2-40B4-BE49-F238E27FC236}">
                <a16:creationId xmlns:a16="http://schemas.microsoft.com/office/drawing/2014/main" id="{A8C61503-E7E0-4EE8-AE94-F925CF5C975C}"/>
              </a:ext>
            </a:extLst>
          </p:cNvPr>
          <p:cNvCxnSpPr/>
          <p:nvPr/>
        </p:nvCxnSpPr>
        <p:spPr>
          <a:xfrm>
            <a:off x="1150374" y="5235677"/>
            <a:ext cx="8362336" cy="0"/>
          </a:xfrm>
          <a:prstGeom prst="straightConnector1">
            <a:avLst/>
          </a:prstGeom>
          <a:ln>
            <a:headEnd type="none" w="med" len="med"/>
            <a:tailEnd type="arrow"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3258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85DE-8CA5-4F7C-891D-78D29A536E9C}"/>
              </a:ext>
            </a:extLst>
          </p:cNvPr>
          <p:cNvSpPr>
            <a:spLocks noGrp="1"/>
          </p:cNvSpPr>
          <p:nvPr>
            <p:ph type="title"/>
          </p:nvPr>
        </p:nvSpPr>
        <p:spPr>
          <a:xfrm>
            <a:off x="838200" y="365125"/>
            <a:ext cx="10515600" cy="45719"/>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F982D9-ABEE-4FF7-9239-7BEA718ECB99}"/>
                  </a:ext>
                </a:extLst>
              </p:cNvPr>
              <p:cNvSpPr>
                <a:spLocks noGrp="1"/>
              </p:cNvSpPr>
              <p:nvPr>
                <p:ph idx="1"/>
              </p:nvPr>
            </p:nvSpPr>
            <p:spPr>
              <a:xfrm>
                <a:off x="838200" y="456563"/>
                <a:ext cx="10515600" cy="5720400"/>
              </a:xfrm>
            </p:spPr>
            <p:txBody>
              <a:bodyPr>
                <a:normAutofit lnSpcReduction="10000"/>
              </a:bodyPr>
              <a:lstStyle/>
              <a:p>
                <a:pPr marL="0" indent="0" algn="r" rtl="1">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𝐖</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𝐛</m:t>
                          </m:r>
                        </m:sub>
                      </m:sSub>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𝐜</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sup>
                        <m:e>
                          <m:r>
                            <a:rPr lang="en-US" b="1" i="1">
                              <a:latin typeface="Cambria Math" panose="02040503050406030204" pitchFamily="18" charset="0"/>
                            </a:rPr>
                            <m:t>𝐝𝐕</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𝐛</m:t>
                              </m:r>
                            </m:sub>
                          </m:sSub>
                        </m:e>
                      </m:nary>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𝐜</m:t>
                              </m:r>
                            </m:sub>
                          </m:sSub>
                        </m:e>
                      </m:d>
                      <m:r>
                        <a:rPr lang="en-US" b="1">
                          <a:latin typeface="Cambria Math" panose="02040503050406030204" pitchFamily="18" charset="0"/>
                        </a:rPr>
                        <m:t>=</m:t>
                      </m:r>
                      <m:r>
                        <a:rPr lang="en-US" b="1" i="1">
                          <a:latin typeface="Cambria Math" panose="02040503050406030204" pitchFamily="18" charset="0"/>
                        </a:rPr>
                        <m:t>𝐑</m:t>
                      </m:r>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𝐛</m:t>
                          </m:r>
                        </m:sub>
                      </m:sSub>
                      <m:sSub>
                        <m:sSubPr>
                          <m:ctrlPr>
                            <a:rPr lang="en-US" b="1" i="1">
                              <a:latin typeface="Cambria Math" panose="02040503050406030204" pitchFamily="18" charset="0"/>
                            </a:rPr>
                          </m:ctrlPr>
                        </m:sSubPr>
                        <m:e>
                          <m:r>
                            <a:rPr lang="en-US" b="1" i="1">
                              <a:latin typeface="Cambria Math" panose="02040503050406030204" pitchFamily="18" charset="0"/>
                            </a:rPr>
                            <m:t>−</m:t>
                          </m:r>
                          <m:r>
                            <a:rPr lang="en-US" b="1" i="1">
                              <a:latin typeface="Cambria Math" panose="02040503050406030204" pitchFamily="18" charset="0"/>
                            </a:rPr>
                            <m:t>𝐓</m:t>
                          </m:r>
                        </m:e>
                        <m:sub>
                          <m:r>
                            <a:rPr lang="en-US" b="1" i="1">
                              <a:latin typeface="Cambria Math" panose="02040503050406030204" pitchFamily="18" charset="0"/>
                            </a:rPr>
                            <m:t>𝐜</m:t>
                          </m:r>
                        </m:sub>
                      </m:sSub>
                      <m:r>
                        <a:rPr lang="en-US" b="1">
                          <a:latin typeface="Cambria Math" panose="02040503050406030204" pitchFamily="18" charset="0"/>
                        </a:rPr>
                        <m:t>)</m:t>
                      </m:r>
                    </m:oMath>
                  </m:oMathPara>
                </a14:m>
                <a:endParaRPr lang="en-US" dirty="0"/>
              </a:p>
              <a:p>
                <a:pPr marL="0" indent="0" algn="r" rtl="1">
                  <a:buNone/>
                </a:pPr>
                <a:r>
                  <a:rPr lang="ar-EG" b="1" dirty="0"/>
                  <a:t>وفي هذه الحالة حيث أن أياً من </a:t>
                </a:r>
                <a:r>
                  <a:rPr lang="en-US" b="1" dirty="0" err="1"/>
                  <a:t>dw,dq,du</a:t>
                </a:r>
                <a:r>
                  <a:rPr lang="ar-EG" b="1" dirty="0"/>
                  <a:t> </a:t>
                </a:r>
                <a:r>
                  <a:rPr lang="ar-EG" b="1" dirty="0" err="1"/>
                  <a:t>لايساوي</a:t>
                </a:r>
                <a:r>
                  <a:rPr lang="ar-EG" b="1" dirty="0"/>
                  <a:t> الصفر فإن</a:t>
                </a:r>
                <a:endParaRPr lang="en-US" dirty="0"/>
              </a:p>
              <a:p>
                <a:pPr marL="0" indent="0" algn="r" rtl="1">
                  <a:buNone/>
                </a:pPr>
                <a14:m>
                  <m:oMathPara xmlns:m="http://schemas.openxmlformats.org/officeDocument/2006/math">
                    <m:oMathParaPr>
                      <m:jc m:val="centerGroup"/>
                    </m:oMathParaPr>
                    <m:oMath xmlns:m="http://schemas.openxmlformats.org/officeDocument/2006/math">
                      <m:r>
                        <a:rPr lang="ar-EG">
                          <a:latin typeface="Cambria Math" panose="02040503050406030204" pitchFamily="18" charset="0"/>
                        </a:rPr>
                        <m:t>∆</m:t>
                      </m:r>
                      <m:r>
                        <a:rPr lang="en-US" b="1" i="1">
                          <a:latin typeface="Cambria Math" panose="02040503050406030204" pitchFamily="18" charset="0"/>
                        </a:rPr>
                        <m:t>𝐔</m:t>
                      </m:r>
                      <m:r>
                        <a:rPr lang="en-US" b="1">
                          <a:latin typeface="Cambria Math" panose="02040503050406030204" pitchFamily="18" charset="0"/>
                        </a:rPr>
                        <m:t>=∆</m:t>
                      </m:r>
                      <m:r>
                        <a:rPr lang="en-US" b="1" i="1">
                          <a:latin typeface="Cambria Math" panose="02040503050406030204" pitchFamily="18" charset="0"/>
                        </a:rPr>
                        <m:t>𝐐</m:t>
                      </m:r>
                      <m:r>
                        <a:rPr lang="en-US" b="1" i="1">
                          <a:latin typeface="Cambria Math" panose="02040503050406030204" pitchFamily="18" charset="0"/>
                        </a:rPr>
                        <m:t>−</m:t>
                      </m:r>
                      <m:r>
                        <a:rPr lang="en-US" b="1" i="1">
                          <a:latin typeface="Cambria Math" panose="02040503050406030204" pitchFamily="18" charset="0"/>
                        </a:rPr>
                        <m:t>𝐏</m:t>
                      </m:r>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𝐜</m:t>
                              </m:r>
                            </m:sub>
                          </m:sSub>
                        </m:e>
                      </m:d>
                    </m:oMath>
                  </m:oMathPara>
                </a14:m>
                <a:endParaRPr lang="en-US" b="1" dirty="0"/>
              </a:p>
              <a:p>
                <a:pPr algn="r" rtl="1">
                  <a:buFont typeface="Wingdings" panose="05000000000000000000" pitchFamily="2" charset="2"/>
                  <a:buChar char="§"/>
                </a:pPr>
                <a:r>
                  <a:rPr lang="ar-EG" b="1" u="sng" dirty="0"/>
                  <a:t>التغير ثابت درجة الحرارة(</a:t>
                </a:r>
                <a:r>
                  <a:rPr lang="en-US" b="1" u="sng" dirty="0"/>
                  <a:t>isothermal change</a:t>
                </a:r>
                <a:r>
                  <a:rPr lang="ar-EG" b="1" u="sng" dirty="0"/>
                  <a:t>):</a:t>
                </a:r>
                <a:endParaRPr lang="en-US" u="sng" dirty="0"/>
              </a:p>
              <a:p>
                <a:pPr marL="0" indent="0" algn="r" rtl="1">
                  <a:buNone/>
                </a:pPr>
                <a:r>
                  <a:rPr lang="ar-EG" b="1" dirty="0"/>
                  <a:t>في حالة ثبات درجة الحرارة فإن التغير في الطاقة الداخلية يساوي صفر </a:t>
                </a:r>
                <a:r>
                  <a:rPr lang="en-US" b="1" dirty="0" err="1"/>
                  <a:t>dU</a:t>
                </a:r>
                <a:r>
                  <a:rPr lang="en-US" b="1" dirty="0"/>
                  <a:t>=0</a:t>
                </a:r>
                <a:r>
                  <a:rPr lang="ar-EG" b="1" dirty="0"/>
                  <a:t> وبالتالي فإن</a:t>
                </a:r>
                <a:endParaRPr lang="en-US" dirty="0"/>
              </a:p>
              <a:p>
                <a:pPr marL="0" indent="0" algn="ctr" rtl="1">
                  <a:buNone/>
                </a:pPr>
                <a:r>
                  <a:rPr lang="en-US" b="1" dirty="0" err="1"/>
                  <a:t>dQ</a:t>
                </a:r>
                <a:r>
                  <a:rPr lang="en-US" b="1" dirty="0"/>
                  <a:t>=</a:t>
                </a:r>
                <a:r>
                  <a:rPr lang="en-US" b="1" dirty="0" err="1"/>
                  <a:t>PdV</a:t>
                </a:r>
                <a:endParaRPr lang="en-US" dirty="0"/>
              </a:p>
              <a:p>
                <a:pPr marL="0" indent="0" algn="r" rtl="1">
                  <a:buNone/>
                </a:pPr>
                <a:r>
                  <a:rPr lang="ar-EG" b="1" dirty="0"/>
                  <a:t>وبالتكامل نحصل على</a:t>
                </a:r>
                <a:endParaRPr lang="en-US" dirty="0"/>
              </a:p>
              <a:p>
                <a:pPr marL="0" indent="0" algn="r" rtl="1">
                  <a:buNone/>
                </a:pPr>
                <a:r>
                  <a:rPr lang="ar-EG" b="1" dirty="0"/>
                  <a:t> </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r>
                        <a:rPr lang="en-US" b="1" i="1">
                          <a:latin typeface="Cambria Math" panose="02040503050406030204" pitchFamily="18" charset="0"/>
                        </a:rPr>
                        <m:t>𝐖</m:t>
                      </m:r>
                      <m:r>
                        <a:rPr lang="en-US" b="1">
                          <a:latin typeface="Cambria Math" panose="02040503050406030204" pitchFamily="18" charset="0"/>
                        </a:rPr>
                        <m:t>=</m:t>
                      </m:r>
                      <m:nary>
                        <m:naryPr>
                          <m:limLoc m:val="subSup"/>
                          <m:ctrlPr>
                            <a:rPr lang="en-US" b="1" i="1">
                              <a:latin typeface="Cambria Math" panose="02040503050406030204" pitchFamily="18" charset="0"/>
                            </a:rPr>
                          </m:ctrlPr>
                        </m:naryPr>
                        <m:sub>
                          <m:r>
                            <a:rPr lang="en-US" b="1" i="1">
                              <a:latin typeface="Cambria Math" panose="02040503050406030204" pitchFamily="18" charset="0"/>
                            </a:rPr>
                            <m:t>𝐚</m:t>
                          </m:r>
                        </m:sub>
                        <m:sup>
                          <m:r>
                            <a:rPr lang="en-US" b="1" i="1">
                              <a:latin typeface="Cambria Math" panose="02040503050406030204" pitchFamily="18" charset="0"/>
                            </a:rPr>
                            <m:t>𝐛</m:t>
                          </m:r>
                        </m:sup>
                        <m:e>
                          <m:r>
                            <a:rPr lang="en-US" b="1" i="1">
                              <a:latin typeface="Cambria Math" panose="02040503050406030204" pitchFamily="18" charset="0"/>
                            </a:rPr>
                            <m:t>𝐏𝐝𝐕</m:t>
                          </m:r>
                        </m:e>
                      </m:nary>
                    </m:oMath>
                  </m:oMathPara>
                </a14:m>
                <a:endParaRPr lang="en-US" dirty="0"/>
              </a:p>
              <a:p>
                <a:pPr marL="0" indent="0" algn="r" rtl="1">
                  <a:buNone/>
                </a:pP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64F982D9-ABEE-4FF7-9239-7BEA718ECB99}"/>
                  </a:ext>
                </a:extLst>
              </p:cNvPr>
              <p:cNvSpPr>
                <a:spLocks noGrp="1" noRot="1" noChangeAspect="1" noMove="1" noResize="1" noEditPoints="1" noAdjustHandles="1" noChangeArrowheads="1" noChangeShapeType="1" noTextEdit="1"/>
              </p:cNvSpPr>
              <p:nvPr>
                <p:ph idx="1"/>
              </p:nvPr>
            </p:nvSpPr>
            <p:spPr>
              <a:xfrm>
                <a:off x="838200" y="456563"/>
                <a:ext cx="10515600" cy="5720400"/>
              </a:xfrm>
              <a:blipFill>
                <a:blip r:embed="rId2"/>
                <a:stretch>
                  <a:fillRect r="-1159"/>
                </a:stretch>
              </a:blipFill>
            </p:spPr>
            <p:txBody>
              <a:bodyPr/>
              <a:lstStyle/>
              <a:p>
                <a:r>
                  <a:rPr lang="en-US">
                    <a:noFill/>
                  </a:rPr>
                  <a:t> </a:t>
                </a:r>
              </a:p>
            </p:txBody>
          </p:sp>
        </mc:Fallback>
      </mc:AlternateContent>
    </p:spTree>
    <p:extLst>
      <p:ext uri="{BB962C8B-B14F-4D97-AF65-F5344CB8AC3E}">
        <p14:creationId xmlns:p14="http://schemas.microsoft.com/office/powerpoint/2010/main" val="3828032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E975-0A90-4641-85AC-AAA0890B69E8}"/>
              </a:ext>
            </a:extLst>
          </p:cNvPr>
          <p:cNvSpPr>
            <a:spLocks noGrp="1"/>
          </p:cNvSpPr>
          <p:nvPr>
            <p:ph type="title"/>
          </p:nvPr>
        </p:nvSpPr>
        <p:spPr>
          <a:xfrm>
            <a:off x="838200" y="365126"/>
            <a:ext cx="10515600" cy="47830"/>
          </a:xfrm>
        </p:spPr>
        <p:txBody>
          <a:bodyPr>
            <a:normAutofit fontScale="90000"/>
          </a:bodyPr>
          <a:lstStyle/>
          <a:p>
            <a:r>
              <a:rPr lang="en-US" dirty="0"/>
              <a:t> </a:t>
            </a:r>
          </a:p>
        </p:txBody>
      </p:sp>
      <p:graphicFrame>
        <p:nvGraphicFramePr>
          <p:cNvPr id="4" name="Content Placeholder 3">
            <a:extLst>
              <a:ext uri="{FF2B5EF4-FFF2-40B4-BE49-F238E27FC236}">
                <a16:creationId xmlns:a16="http://schemas.microsoft.com/office/drawing/2014/main" id="{9F6B054E-1E0A-4390-829E-C7382A5652A4}"/>
              </a:ext>
            </a:extLst>
          </p:cNvPr>
          <p:cNvGraphicFramePr>
            <a:graphicFrameLocks noGrp="1"/>
          </p:cNvGraphicFramePr>
          <p:nvPr>
            <p:ph idx="1"/>
            <p:extLst>
              <p:ext uri="{D42A27DB-BD31-4B8C-83A1-F6EECF244321}">
                <p14:modId xmlns:p14="http://schemas.microsoft.com/office/powerpoint/2010/main" val="749766629"/>
              </p:ext>
            </p:extLst>
          </p:nvPr>
        </p:nvGraphicFramePr>
        <p:xfrm>
          <a:off x="838200" y="365124"/>
          <a:ext cx="10515600" cy="522451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E809D7AD-AF38-4A96-93A8-36B4D81859A2}"/>
              </a:ext>
            </a:extLst>
          </p:cNvPr>
          <p:cNvSpPr/>
          <p:nvPr/>
        </p:nvSpPr>
        <p:spPr>
          <a:xfrm>
            <a:off x="6410130" y="5758453"/>
            <a:ext cx="4592668" cy="385042"/>
          </a:xfrm>
          <a:prstGeom prst="rect">
            <a:avLst/>
          </a:prstGeom>
        </p:spPr>
        <p:txBody>
          <a:bodyPr wrap="none">
            <a:spAutoFit/>
          </a:bodyPr>
          <a:lstStyle/>
          <a:p>
            <a:pPr algn="r" rtl="1">
              <a:lnSpc>
                <a:spcPct val="115000"/>
              </a:lnSpc>
              <a:spcAft>
                <a:spcPts val="1000"/>
              </a:spcAft>
            </a:pPr>
            <a:r>
              <a:rPr lang="ar-EG" b="1" dirty="0">
                <a:latin typeface="Times New Roman" panose="02020603050405020304" pitchFamily="18" charset="0"/>
                <a:ea typeface="Times New Roman" panose="02020603050405020304" pitchFamily="18" charset="0"/>
              </a:rPr>
              <a:t>لكننا نعرف أن </a:t>
            </a:r>
            <a:r>
              <a:rPr lang="en-US" b="1" dirty="0">
                <a:latin typeface="Times New Roman" panose="02020603050405020304" pitchFamily="18" charset="0"/>
                <a:ea typeface="Times New Roman" panose="02020603050405020304" pitchFamily="18" charset="0"/>
              </a:rPr>
              <a:t>PV=</a:t>
            </a:r>
            <a:r>
              <a:rPr lang="en-US" b="1" dirty="0" err="1">
                <a:latin typeface="Times New Roman" panose="02020603050405020304" pitchFamily="18" charset="0"/>
                <a:ea typeface="Times New Roman" panose="02020603050405020304" pitchFamily="18" charset="0"/>
              </a:rPr>
              <a:t>nRT</a:t>
            </a:r>
            <a:r>
              <a:rPr lang="ar-EG" b="1" dirty="0">
                <a:latin typeface="Times New Roman" panose="02020603050405020304" pitchFamily="18" charset="0"/>
                <a:ea typeface="Times New Roman" panose="02020603050405020304" pitchFamily="18" charset="0"/>
              </a:rPr>
              <a:t> أي أن </a:t>
            </a:r>
            <a:r>
              <a:rPr lang="en-US" b="1" dirty="0">
                <a:latin typeface="Times New Roman" panose="02020603050405020304" pitchFamily="18" charset="0"/>
                <a:ea typeface="Times New Roman" panose="02020603050405020304" pitchFamily="18" charset="0"/>
              </a:rPr>
              <a:t>P=</a:t>
            </a:r>
            <a:r>
              <a:rPr lang="en-US" b="1" dirty="0" err="1">
                <a:latin typeface="Times New Roman" panose="02020603050405020304" pitchFamily="18" charset="0"/>
                <a:ea typeface="Times New Roman" panose="02020603050405020304" pitchFamily="18" charset="0"/>
              </a:rPr>
              <a:t>nRT</a:t>
            </a:r>
            <a:r>
              <a:rPr lang="en-US" b="1" dirty="0">
                <a:latin typeface="Times New Roman" panose="02020603050405020304" pitchFamily="18" charset="0"/>
                <a:ea typeface="Times New Roman" panose="02020603050405020304" pitchFamily="18" charset="0"/>
              </a:rPr>
              <a:t>/V</a:t>
            </a:r>
            <a:r>
              <a:rPr lang="ar-EG" b="1" dirty="0">
                <a:latin typeface="Times New Roman" panose="02020603050405020304" pitchFamily="18" charset="0"/>
                <a:ea typeface="Times New Roman" panose="02020603050405020304" pitchFamily="18" charset="0"/>
              </a:rPr>
              <a:t> ومن ثم فإن</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54202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B1C2-37B0-4D18-A7D7-0C4026BBECF3}"/>
              </a:ext>
            </a:extLst>
          </p:cNvPr>
          <p:cNvSpPr>
            <a:spLocks noGrp="1"/>
          </p:cNvSpPr>
          <p:nvPr>
            <p:ph type="title"/>
          </p:nvPr>
        </p:nvSpPr>
        <p:spPr>
          <a:xfrm>
            <a:off x="838200" y="365126"/>
            <a:ext cx="10515600" cy="47830"/>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6482F7-1ABC-44C5-96F8-F10F528ADA18}"/>
                  </a:ext>
                </a:extLst>
              </p:cNvPr>
              <p:cNvSpPr>
                <a:spLocks noGrp="1"/>
              </p:cNvSpPr>
              <p:nvPr>
                <p:ph idx="1"/>
              </p:nvPr>
            </p:nvSpPr>
            <p:spPr>
              <a:xfrm>
                <a:off x="838200" y="412956"/>
                <a:ext cx="10515600" cy="5764007"/>
              </a:xfrm>
            </p:spPr>
            <p:txBody>
              <a:bodyPr>
                <a:normAutofit fontScale="92500" lnSpcReduction="20000"/>
              </a:bodyPr>
              <a:lstStyle/>
              <a:p>
                <a:pPr marL="0" indent="0" algn="r" rtl="1">
                  <a:lnSpc>
                    <a:spcPct val="150000"/>
                  </a:lnSpc>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r>
                        <a:rPr lang="en-US" b="1" i="1">
                          <a:latin typeface="Cambria Math" panose="02040503050406030204" pitchFamily="18" charset="0"/>
                        </a:rPr>
                        <m:t>𝐖</m:t>
                      </m:r>
                      <m:r>
                        <a:rPr lang="en-US" b="1">
                          <a:latin typeface="Cambria Math" panose="02040503050406030204" pitchFamily="18" charset="0"/>
                        </a:rPr>
                        <m:t>=</m:t>
                      </m:r>
                      <m:r>
                        <a:rPr lang="en-US" b="1" i="1">
                          <a:latin typeface="Cambria Math" panose="02040503050406030204" pitchFamily="18" charset="0"/>
                        </a:rPr>
                        <m:t>𝐧𝐑𝐓</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𝐚</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sup>
                        <m:e>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e>
                      </m:nary>
                      <m:r>
                        <a:rPr lang="en-US" b="1">
                          <a:latin typeface="Cambria Math" panose="02040503050406030204" pitchFamily="18" charset="0"/>
                        </a:rPr>
                        <m:t>=</m:t>
                      </m:r>
                      <m:r>
                        <a:rPr lang="en-US" b="1" i="1">
                          <a:latin typeface="Cambria Math" panose="02040503050406030204" pitchFamily="18" charset="0"/>
                        </a:rPr>
                        <m:t>𝐧𝐑𝐓𝐥𝐧</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𝐚</m:t>
                              </m:r>
                            </m:sub>
                          </m:sSub>
                        </m:den>
                      </m:f>
                      <m:r>
                        <a:rPr lang="en-US" b="1">
                          <a:latin typeface="Cambria Math" panose="02040503050406030204" pitchFamily="18" charset="0"/>
                        </a:rPr>
                        <m:t>)</m:t>
                      </m:r>
                    </m:oMath>
                  </m:oMathPara>
                </a14:m>
                <a:endParaRPr lang="en-US" dirty="0"/>
              </a:p>
              <a:p>
                <a:pPr marL="0" indent="0" algn="r" rtl="1">
                  <a:lnSpc>
                    <a:spcPct val="150000"/>
                  </a:lnSpc>
                  <a:buNone/>
                </a:pPr>
                <a:r>
                  <a:rPr lang="ar-EG" b="1" dirty="0"/>
                  <a:t>أو</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m:t>
                      </m:r>
                      <m:r>
                        <a:rPr lang="en-US" b="1" i="1">
                          <a:latin typeface="Cambria Math" panose="02040503050406030204" pitchFamily="18" charset="0"/>
                        </a:rPr>
                        <m:t>𝐐</m:t>
                      </m:r>
                      <m:r>
                        <a:rPr lang="en-US" b="1">
                          <a:latin typeface="Cambria Math" panose="02040503050406030204" pitchFamily="18" charset="0"/>
                        </a:rPr>
                        <m:t>=∆</m:t>
                      </m:r>
                      <m:r>
                        <a:rPr lang="en-US" b="1" i="1">
                          <a:latin typeface="Cambria Math" panose="02040503050406030204" pitchFamily="18" charset="0"/>
                        </a:rPr>
                        <m:t>𝐖</m:t>
                      </m:r>
                      <m:r>
                        <a:rPr lang="en-US" b="1">
                          <a:latin typeface="Cambria Math" panose="02040503050406030204" pitchFamily="18" charset="0"/>
                        </a:rPr>
                        <m:t>=</m:t>
                      </m:r>
                      <m:r>
                        <a:rPr lang="en-US" b="1" i="1">
                          <a:latin typeface="Cambria Math" panose="02040503050406030204" pitchFamily="18" charset="0"/>
                        </a:rPr>
                        <m:t>𝐧𝐑𝐓</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𝐚</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𝐕</m:t>
                              </m:r>
                            </m:e>
                            <m:sub>
                              <m:r>
                                <a:rPr lang="en-US" b="1" i="1">
                                  <a:latin typeface="Cambria Math" panose="02040503050406030204" pitchFamily="18" charset="0"/>
                                </a:rPr>
                                <m:t>𝐛</m:t>
                              </m:r>
                            </m:sub>
                          </m:sSub>
                        </m:sup>
                        <m:e>
                          <m:f>
                            <m:fPr>
                              <m:ctrlPr>
                                <a:rPr lang="en-US" b="1" i="1">
                                  <a:latin typeface="Cambria Math" panose="02040503050406030204" pitchFamily="18" charset="0"/>
                                </a:rPr>
                              </m:ctrlPr>
                            </m:fPr>
                            <m:num>
                              <m:r>
                                <a:rPr lang="en-US" b="1" i="1">
                                  <a:latin typeface="Cambria Math" panose="02040503050406030204" pitchFamily="18" charset="0"/>
                                </a:rPr>
                                <m:t>𝐝𝐕</m:t>
                              </m:r>
                            </m:num>
                            <m:den>
                              <m:r>
                                <a:rPr lang="en-US" b="1" i="1">
                                  <a:latin typeface="Cambria Math" panose="02040503050406030204" pitchFamily="18" charset="0"/>
                                </a:rPr>
                                <m:t>𝐕</m:t>
                              </m:r>
                            </m:den>
                          </m:f>
                        </m:e>
                      </m:nary>
                      <m:r>
                        <a:rPr lang="en-US" b="1">
                          <a:latin typeface="Cambria Math" panose="02040503050406030204" pitchFamily="18" charset="0"/>
                        </a:rPr>
                        <m:t>=</m:t>
                      </m:r>
                      <m:r>
                        <a:rPr lang="en-US" b="1" i="1">
                          <a:latin typeface="Cambria Math" panose="02040503050406030204" pitchFamily="18" charset="0"/>
                        </a:rPr>
                        <m:t>𝐧𝐑𝐓𝐥𝐧</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𝐚</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𝐏</m:t>
                              </m:r>
                            </m:e>
                            <m:sub>
                              <m:r>
                                <a:rPr lang="en-US" b="1" i="1">
                                  <a:latin typeface="Cambria Math" panose="02040503050406030204" pitchFamily="18" charset="0"/>
                                </a:rPr>
                                <m:t>𝐛</m:t>
                              </m:r>
                            </m:sub>
                          </m:sSub>
                        </m:den>
                      </m:f>
                      <m:r>
                        <a:rPr lang="en-US" b="1">
                          <a:latin typeface="Cambria Math" panose="02040503050406030204" pitchFamily="18" charset="0"/>
                        </a:rPr>
                        <m:t>)</m:t>
                      </m:r>
                    </m:oMath>
                  </m:oMathPara>
                </a14:m>
                <a:endParaRPr lang="en-US" dirty="0"/>
              </a:p>
              <a:p>
                <a:pPr marL="0" indent="0" algn="r" rtl="1">
                  <a:lnSpc>
                    <a:spcPct val="150000"/>
                  </a:lnSpc>
                  <a:buNone/>
                </a:pPr>
                <a:r>
                  <a:rPr lang="ar-EG" b="1" dirty="0"/>
                  <a:t>وواضح من المعادلتين الأخيرتين أنه إذا كان </a:t>
                </a:r>
                <a:r>
                  <a:rPr lang="en-US" b="1" dirty="0" err="1"/>
                  <a:t>V</a:t>
                </a:r>
                <a:r>
                  <a:rPr lang="en-US" b="1" baseline="-25000" dirty="0" err="1"/>
                  <a:t>b</a:t>
                </a:r>
                <a:r>
                  <a:rPr lang="en-US" b="1" dirty="0"/>
                  <a:t>&gt;</a:t>
                </a:r>
                <a:r>
                  <a:rPr lang="en-US" b="1" dirty="0" err="1"/>
                  <a:t>V</a:t>
                </a:r>
                <a:r>
                  <a:rPr lang="en-US" b="1" baseline="-25000" dirty="0" err="1"/>
                  <a:t>b</a:t>
                </a:r>
                <a:r>
                  <a:rPr lang="ar-EG" b="1" dirty="0"/>
                  <a:t>أو </a:t>
                </a:r>
                <a:r>
                  <a:rPr lang="en-US" b="1" dirty="0"/>
                  <a:t>P</a:t>
                </a:r>
                <a:r>
                  <a:rPr lang="en-US" b="1" baseline="-25000" dirty="0"/>
                  <a:t>a</a:t>
                </a:r>
                <a:r>
                  <a:rPr lang="en-US" b="1" dirty="0"/>
                  <a:t>&gt;P</a:t>
                </a:r>
                <a:r>
                  <a:rPr lang="en-US" b="1" baseline="-25000" dirty="0"/>
                  <a:t>b</a:t>
                </a:r>
                <a:r>
                  <a:rPr lang="ar-EG" b="1" dirty="0"/>
                  <a:t> أي في حالة التمدد فإن الشغل يكون موجبا والعكس في حالة التضاغط يكون سالبا وهذا وضع </a:t>
                </a:r>
                <a:r>
                  <a:rPr lang="ar-EG" b="1" dirty="0" err="1"/>
                  <a:t>طبيعى</a:t>
                </a:r>
                <a:r>
                  <a:rPr lang="ar-EG" b="1" dirty="0"/>
                  <a:t> لأن الغاز يتمدد من تلقاء نفسه أي يبذل الشغل بنفسه أما في حالة التضاغط فإنه يبذل شغل على الغاز لإجباره على التضاغط وهذا </a:t>
                </a:r>
                <a:r>
                  <a:rPr lang="ar-EG" b="1" dirty="0" err="1"/>
                  <a:t>ماذكرناه</a:t>
                </a:r>
                <a:r>
                  <a:rPr lang="ar-EG" b="1" dirty="0"/>
                  <a:t> سابقا .</a:t>
                </a: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096482F7-1ABC-44C5-96F8-F10F528ADA18}"/>
                  </a:ext>
                </a:extLst>
              </p:cNvPr>
              <p:cNvSpPr>
                <a:spLocks noGrp="1" noRot="1" noChangeAspect="1" noMove="1" noResize="1" noEditPoints="1" noAdjustHandles="1" noChangeArrowheads="1" noChangeShapeType="1" noTextEdit="1"/>
              </p:cNvSpPr>
              <p:nvPr>
                <p:ph idx="1"/>
              </p:nvPr>
            </p:nvSpPr>
            <p:spPr>
              <a:xfrm>
                <a:off x="838200" y="412956"/>
                <a:ext cx="10515600" cy="5764007"/>
              </a:xfrm>
              <a:blipFill>
                <a:blip r:embed="rId2"/>
                <a:stretch>
                  <a:fillRect l="-1565" r="-986" b="-1693"/>
                </a:stretch>
              </a:blipFill>
            </p:spPr>
            <p:txBody>
              <a:bodyPr/>
              <a:lstStyle/>
              <a:p>
                <a:r>
                  <a:rPr lang="en-US">
                    <a:noFill/>
                  </a:rPr>
                  <a:t> </a:t>
                </a:r>
              </a:p>
            </p:txBody>
          </p:sp>
        </mc:Fallback>
      </mc:AlternateContent>
    </p:spTree>
    <p:extLst>
      <p:ext uri="{BB962C8B-B14F-4D97-AF65-F5344CB8AC3E}">
        <p14:creationId xmlns:p14="http://schemas.microsoft.com/office/powerpoint/2010/main" val="1137208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BE6D-A415-438F-80E3-25FF2877E267}"/>
              </a:ext>
            </a:extLst>
          </p:cNvPr>
          <p:cNvSpPr>
            <a:spLocks noGrp="1"/>
          </p:cNvSpPr>
          <p:nvPr>
            <p:ph type="title"/>
          </p:nvPr>
        </p:nvSpPr>
        <p:spPr>
          <a:xfrm>
            <a:off x="838200" y="365125"/>
            <a:ext cx="10515600"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693EFEE4-B27F-4C67-8499-A1C29651FC29}"/>
              </a:ext>
            </a:extLst>
          </p:cNvPr>
          <p:cNvSpPr>
            <a:spLocks noGrp="1"/>
          </p:cNvSpPr>
          <p:nvPr>
            <p:ph idx="1"/>
          </p:nvPr>
        </p:nvSpPr>
        <p:spPr>
          <a:xfrm>
            <a:off x="838200" y="365125"/>
            <a:ext cx="10515600" cy="5811838"/>
          </a:xfrm>
        </p:spPr>
        <p:txBody>
          <a:bodyPr>
            <a:normAutofit fontScale="77500" lnSpcReduction="20000"/>
          </a:bodyPr>
          <a:lstStyle/>
          <a:p>
            <a:pPr algn="r" rtl="1">
              <a:buFont typeface="Wingdings" panose="05000000000000000000" pitchFamily="2" charset="2"/>
              <a:buChar char="§"/>
            </a:pPr>
            <a:r>
              <a:rPr lang="ar-EG" b="1" dirty="0"/>
              <a:t> </a:t>
            </a:r>
            <a:r>
              <a:rPr lang="ar-EG" sz="3100" b="1" u="sng" dirty="0"/>
              <a:t>التغير ثابت كمية الحرارة (</a:t>
            </a:r>
            <a:r>
              <a:rPr lang="en-US" sz="3100" b="1" u="sng" dirty="0"/>
              <a:t>adiabatic change</a:t>
            </a:r>
            <a:r>
              <a:rPr lang="ar-EG" sz="3100" b="1" u="sng" dirty="0"/>
              <a:t>):</a:t>
            </a:r>
            <a:endParaRPr lang="en-US" sz="3100" u="sng" dirty="0"/>
          </a:p>
          <a:p>
            <a:pPr marL="0" indent="0" algn="r" rtl="1">
              <a:buNone/>
            </a:pPr>
            <a:r>
              <a:rPr lang="ar-EG" b="1" dirty="0"/>
              <a:t>في هذا التغير تكون </a:t>
            </a:r>
            <a:r>
              <a:rPr lang="en-US" b="1" dirty="0" err="1"/>
              <a:t>dQ</a:t>
            </a:r>
            <a:r>
              <a:rPr lang="en-US" b="1" dirty="0"/>
              <a:t>=0</a:t>
            </a:r>
            <a:r>
              <a:rPr lang="ar-EG" b="1" dirty="0"/>
              <a:t> وهذا التغير يحدث بدون أي تبادل حراري مع الوسط الخارجي ولذلك تبقى كمية الحرارة ثابتة </a:t>
            </a:r>
            <a:r>
              <a:rPr lang="ar-EG" b="1" dirty="0" err="1"/>
              <a:t>وبإستخدام</a:t>
            </a:r>
            <a:r>
              <a:rPr lang="ar-EG" b="1" dirty="0"/>
              <a:t> القانون الأول للديناميكا الحرارية نجد أن</a:t>
            </a:r>
            <a:endParaRPr lang="en-US" dirty="0"/>
          </a:p>
          <a:p>
            <a:pPr marL="0" indent="0" algn="ctr" rtl="1">
              <a:buNone/>
            </a:pPr>
            <a:r>
              <a:rPr lang="en-US" b="1" dirty="0" err="1"/>
              <a:t>dU</a:t>
            </a:r>
            <a:r>
              <a:rPr lang="en-US" b="1" dirty="0"/>
              <a:t>=-</a:t>
            </a:r>
            <a:r>
              <a:rPr lang="en-US" b="1" dirty="0" err="1"/>
              <a:t>dW</a:t>
            </a:r>
            <a:r>
              <a:rPr lang="en-US" b="1" dirty="0"/>
              <a:t>=-</a:t>
            </a:r>
            <a:r>
              <a:rPr lang="en-US" b="1" dirty="0" err="1"/>
              <a:t>PdV</a:t>
            </a:r>
            <a:endParaRPr lang="en-US" dirty="0"/>
          </a:p>
          <a:p>
            <a:pPr marL="0" indent="0" algn="r" rtl="1">
              <a:lnSpc>
                <a:spcPct val="220000"/>
              </a:lnSpc>
              <a:buNone/>
            </a:pPr>
            <a:r>
              <a:rPr lang="ar-EG" b="1" dirty="0"/>
              <a:t>وهذا يعني أنه أثناء التمدد تكون </a:t>
            </a:r>
            <a:r>
              <a:rPr lang="en-US" b="1" dirty="0" err="1"/>
              <a:t>dW</a:t>
            </a:r>
            <a:r>
              <a:rPr lang="ar-EG" b="1" dirty="0"/>
              <a:t> موجبة كما ذكرنا سابقة  والذي يعنى أيضا أن التغير في الطاقة الداخلية يكون سالبا أي يحدث </a:t>
            </a:r>
            <a:r>
              <a:rPr lang="ar-EG" b="1" dirty="0" err="1"/>
              <a:t>إنخفاض</a:t>
            </a:r>
            <a:r>
              <a:rPr lang="ar-EG" b="1" dirty="0"/>
              <a:t> في درجة الحرارة والعكس في حالة التضاغط فإن الشغل المبذول على الغاز يكون سالبا  أي أن التغير في الطاقة الداخلية يكون موجبا وهذا يعنى </a:t>
            </a:r>
            <a:r>
              <a:rPr lang="ar-EG" b="1" dirty="0" err="1"/>
              <a:t>إرتفاع</a:t>
            </a:r>
            <a:r>
              <a:rPr lang="ar-EG" b="1" dirty="0"/>
              <a:t> في درجة الحرارة, ولتفسير ذلك فإننا نستطيع القول أنه أثناء التمدد فإن الغاز يحتاج طاقة لعمل هذا التمدد وهذه الطاقة يسحبها من الطاقة الداخلية للغاز والذي يؤدي إلى </a:t>
            </a:r>
            <a:r>
              <a:rPr lang="ar-EG" b="1" dirty="0" err="1"/>
              <a:t>إنخفاض</a:t>
            </a:r>
            <a:r>
              <a:rPr lang="ar-EG" b="1" dirty="0"/>
              <a:t> في درجة الحرارة وكذلك في حالة التضاغط  فإننا نعطي للغاز كمية من الطاقة على هيئة شغل </a:t>
            </a:r>
            <a:r>
              <a:rPr lang="ar-EG" b="1" dirty="0" err="1"/>
              <a:t>لايجد</a:t>
            </a:r>
            <a:r>
              <a:rPr lang="ar-EG" b="1" dirty="0"/>
              <a:t> الغاز متنفس فيها إلا أن يستخدمها في زيادة طاقته الداخلية مما يؤدي إلى </a:t>
            </a:r>
            <a:r>
              <a:rPr lang="ar-EG" b="1" dirty="0" err="1"/>
              <a:t>إرتفاع</a:t>
            </a:r>
            <a:r>
              <a:rPr lang="ar-EG" b="1" dirty="0"/>
              <a:t> درجة حرارته.</a:t>
            </a:r>
            <a:endParaRPr lang="en-US" dirty="0"/>
          </a:p>
        </p:txBody>
      </p:sp>
    </p:spTree>
    <p:extLst>
      <p:ext uri="{BB962C8B-B14F-4D97-AF65-F5344CB8AC3E}">
        <p14:creationId xmlns:p14="http://schemas.microsoft.com/office/powerpoint/2010/main" val="420650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DD9B0-69D9-4EA1-8AA7-ECB6B860C6F6}"/>
              </a:ext>
            </a:extLst>
          </p:cNvPr>
          <p:cNvSpPr>
            <a:spLocks noGrp="1"/>
          </p:cNvSpPr>
          <p:nvPr>
            <p:ph type="title"/>
          </p:nvPr>
        </p:nvSpPr>
        <p:spPr/>
        <p:txBody>
          <a:bodyPr/>
          <a:lstStyle/>
          <a:p>
            <a:pPr algn="ctr"/>
            <a:r>
              <a:rPr lang="ar-EG" b="1" u="sng" dirty="0"/>
              <a:t>السعات الحرارية للغاز المثالي والعلاقة بينها:</a:t>
            </a:r>
            <a:br>
              <a:rPr lang="en-US" dirty="0"/>
            </a:br>
            <a:endParaRPr lang="en-US" dirty="0"/>
          </a:p>
        </p:txBody>
      </p:sp>
      <p:sp>
        <p:nvSpPr>
          <p:cNvPr id="3" name="Content Placeholder 2">
            <a:extLst>
              <a:ext uri="{FF2B5EF4-FFF2-40B4-BE49-F238E27FC236}">
                <a16:creationId xmlns:a16="http://schemas.microsoft.com/office/drawing/2014/main" id="{0D012CB5-483C-4646-BFE2-9B1FA5926FA8}"/>
              </a:ext>
            </a:extLst>
          </p:cNvPr>
          <p:cNvSpPr>
            <a:spLocks noGrp="1"/>
          </p:cNvSpPr>
          <p:nvPr>
            <p:ph idx="1"/>
          </p:nvPr>
        </p:nvSpPr>
        <p:spPr/>
        <p:txBody>
          <a:bodyPr>
            <a:normAutofit lnSpcReduction="10000"/>
          </a:bodyPr>
          <a:lstStyle/>
          <a:p>
            <a:pPr marL="0" indent="0" algn="r" rtl="1">
              <a:lnSpc>
                <a:spcPct val="150000"/>
              </a:lnSpc>
              <a:buNone/>
            </a:pPr>
            <a:r>
              <a:rPr lang="ar-EG" b="1" dirty="0"/>
              <a:t>تعرف الحرارة النوعية لأي مادة على أنها كمية الحرارة اللازمة لرفع درجة وحدة الكتل وحدة واحدة من درجات الحرارة ووحدة الكتل هنا هي الجرام في النظام الفرنسي أو الكيلوجرام في النظام الدولي أو الباوند في النظام البريطاني أما وحدة درجات الحرارة فهي أي وحدة درجة حرارة تؤخذ في الاعتبار تبعا لنظام الوحدات وهي عادة إما مئوية أو مطلقة في النظامين الفرنسي والدولي أو </a:t>
            </a:r>
            <a:r>
              <a:rPr lang="ar-EG" b="1" dirty="0" err="1"/>
              <a:t>فهرنهيتيه</a:t>
            </a:r>
            <a:r>
              <a:rPr lang="ar-EG" b="1" dirty="0"/>
              <a:t> في النظام البريطاني. وتعرف السعة الحرارية على أنها كمية الحرارة اللازمة لرفع كتلة معينة درجة مطلقة واحدة فإذا كانت هذه الكتلة </a:t>
            </a:r>
            <a:r>
              <a:rPr lang="en-US" b="1" dirty="0"/>
              <a:t>m</a:t>
            </a:r>
            <a:r>
              <a:rPr lang="ar-EG" b="1" dirty="0"/>
              <a:t> وكانت </a:t>
            </a:r>
            <a:r>
              <a:rPr lang="en-US" b="1" dirty="0"/>
              <a:t>C </a:t>
            </a:r>
            <a:r>
              <a:rPr lang="ar-EG" b="1" dirty="0"/>
              <a:t> هي السعة الحرارية فإن</a:t>
            </a:r>
            <a:endParaRPr lang="en-US" dirty="0"/>
          </a:p>
          <a:p>
            <a:pPr marL="0" indent="0" algn="r">
              <a:lnSpc>
                <a:spcPct val="150000"/>
              </a:lnSpc>
              <a:buNone/>
            </a:pPr>
            <a:endParaRPr lang="en-US" dirty="0"/>
          </a:p>
        </p:txBody>
      </p:sp>
    </p:spTree>
    <p:extLst>
      <p:ext uri="{BB962C8B-B14F-4D97-AF65-F5344CB8AC3E}">
        <p14:creationId xmlns:p14="http://schemas.microsoft.com/office/powerpoint/2010/main" val="206086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4FFB-0E04-47DE-A322-6ABF3B5F2F2B}"/>
              </a:ext>
            </a:extLst>
          </p:cNvPr>
          <p:cNvSpPr>
            <a:spLocks noGrp="1"/>
          </p:cNvSpPr>
          <p:nvPr>
            <p:ph type="title"/>
          </p:nvPr>
        </p:nvSpPr>
        <p:spPr>
          <a:xfrm>
            <a:off x="838200" y="365125"/>
            <a:ext cx="10515600" cy="77327"/>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82BE8D-8A1C-4A80-998C-E63F23434E03}"/>
                  </a:ext>
                </a:extLst>
              </p:cNvPr>
              <p:cNvSpPr>
                <a:spLocks noGrp="1"/>
              </p:cNvSpPr>
              <p:nvPr>
                <p:ph idx="1"/>
              </p:nvPr>
            </p:nvSpPr>
            <p:spPr>
              <a:xfrm>
                <a:off x="838200" y="442452"/>
                <a:ext cx="10515600" cy="5734511"/>
              </a:xfrm>
            </p:spPr>
            <p:txBody>
              <a:bodyPr>
                <a:normAutofit fontScale="92500" lnSpcReduction="10000"/>
              </a:bodyPr>
              <a:lstStyle/>
              <a:p>
                <a:pPr marL="0" indent="0" algn="ctr" rtl="1">
                  <a:buNone/>
                </a:pPr>
                <a:r>
                  <a:rPr lang="ar-EG" b="1" dirty="0"/>
                  <a:t> </a:t>
                </a:r>
                <a14:m>
                  <m:oMath xmlns:m="http://schemas.openxmlformats.org/officeDocument/2006/math">
                    <m:r>
                      <a:rPr lang="en-US" b="1" i="1">
                        <a:latin typeface="Cambria Math" panose="02040503050406030204" pitchFamily="18" charset="0"/>
                      </a:rPr>
                      <m:t>𝐂</m:t>
                    </m:r>
                    <m:r>
                      <a:rPr lang="en-US" b="1">
                        <a:latin typeface="Cambria Math" panose="02040503050406030204" pitchFamily="18" charset="0"/>
                      </a:rPr>
                      <m:t>=</m:t>
                    </m:r>
                    <m:f>
                      <m:fPr>
                        <m:ctrlPr>
                          <a:rPr lang="en-US" b="1" i="1">
                            <a:latin typeface="Cambria Math" panose="02040503050406030204" pitchFamily="18" charset="0"/>
                          </a:rPr>
                        </m:ctrlPr>
                      </m:fPr>
                      <m:num>
                        <m:r>
                          <a:rPr lang="en-US" b="1">
                            <a:latin typeface="Cambria Math" panose="02040503050406030204" pitchFamily="18" charset="0"/>
                          </a:rPr>
                          <m:t>∆</m:t>
                        </m:r>
                        <m:r>
                          <a:rPr lang="en-US" b="1" i="1">
                            <a:latin typeface="Cambria Math" panose="02040503050406030204" pitchFamily="18" charset="0"/>
                          </a:rPr>
                          <m:t>𝐐</m:t>
                        </m:r>
                      </m:num>
                      <m:den>
                        <m:r>
                          <a:rPr lang="en-US" b="1">
                            <a:latin typeface="Cambria Math" panose="02040503050406030204" pitchFamily="18" charset="0"/>
                          </a:rPr>
                          <m:t>∆</m:t>
                        </m:r>
                        <m:r>
                          <a:rPr lang="en-US" b="1" i="1">
                            <a:latin typeface="Cambria Math" panose="02040503050406030204" pitchFamily="18" charset="0"/>
                          </a:rPr>
                          <m:t>𝐓</m:t>
                        </m:r>
                      </m:den>
                    </m:f>
                    <m:r>
                      <a:rPr lang="en-US" b="1">
                        <a:latin typeface="Cambria Math" panose="02040503050406030204" pitchFamily="18" charset="0"/>
                      </a:rPr>
                      <m:t>=</m:t>
                    </m:r>
                    <m:r>
                      <a:rPr lang="en-US" b="1" i="1">
                        <a:latin typeface="Cambria Math" panose="02040503050406030204" pitchFamily="18" charset="0"/>
                      </a:rPr>
                      <m:t>𝐦𝐬</m:t>
                    </m:r>
                    <m:r>
                      <a:rPr lang="en-US" b="1">
                        <a:latin typeface="Cambria Math" panose="02040503050406030204" pitchFamily="18" charset="0"/>
                      </a:rPr>
                      <m:t>                 (</m:t>
                    </m:r>
                    <m:r>
                      <a:rPr lang="en-US" b="1" i="1">
                        <a:latin typeface="Cambria Math" panose="02040503050406030204" pitchFamily="18" charset="0"/>
                      </a:rPr>
                      <m:t>𝟏</m:t>
                    </m:r>
                    <m:r>
                      <a:rPr lang="en-US" b="1">
                        <a:latin typeface="Cambria Math" panose="02040503050406030204" pitchFamily="18" charset="0"/>
                      </a:rPr>
                      <m:t>)</m:t>
                    </m:r>
                  </m:oMath>
                </a14:m>
                <a:endParaRPr lang="en-US" dirty="0"/>
              </a:p>
              <a:p>
                <a:pPr marL="0" indent="0" algn="r" rtl="1">
                  <a:buNone/>
                </a:pPr>
                <a:r>
                  <a:rPr lang="ar-EG" b="1" dirty="0"/>
                  <a:t>حيث </a:t>
                </a:r>
                <a:r>
                  <a:rPr lang="en-US" b="1" dirty="0"/>
                  <a:t>Q</a:t>
                </a:r>
                <a:r>
                  <a:rPr lang="ar-EG" b="1" dirty="0"/>
                  <a:t>Δ هي التغير في كمية الحرارة , </a:t>
                </a:r>
                <a:r>
                  <a:rPr lang="en-US" b="1" dirty="0"/>
                  <a:t>T</a:t>
                </a:r>
                <a:r>
                  <a:rPr lang="ar-EG" b="1" dirty="0"/>
                  <a:t>Δ التغير في درجة الحرارة, </a:t>
                </a:r>
                <a:r>
                  <a:rPr lang="en-US" b="1" dirty="0"/>
                  <a:t>s</a:t>
                </a:r>
                <a:r>
                  <a:rPr lang="ar-EG" b="1" dirty="0"/>
                  <a:t> هي الحرارة النوعية للمادة.</a:t>
                </a:r>
                <a:endParaRPr lang="en-US" dirty="0"/>
              </a:p>
              <a:p>
                <a:pPr marL="0" indent="0" algn="r" rtl="1">
                  <a:buNone/>
                </a:pPr>
                <a:r>
                  <a:rPr lang="ar-EG" b="1" dirty="0"/>
                  <a:t>بالنسبة للغاز المثالي وكما نعرف فإن كمية الحرارة التي يحتاجها الغاز تعتمد على نوع التغير في الغاز سواء تحت حجم ثابت أو ضغط ثابت فإنه يجب التفريق بين التغير تحت ثبات الحجم أو التغير تحت ثبات الضغط , ففي الحالة الأولى تسمى بالسعة الحرارية  تحت ثبات الحجم ويرمز لها بالرمز </a:t>
                </a:r>
                <a:r>
                  <a:rPr lang="en-US" b="1" dirty="0"/>
                  <a:t>C</a:t>
                </a:r>
                <a:r>
                  <a:rPr lang="en-US" b="1" baseline="-25000" dirty="0"/>
                  <a:t>V</a:t>
                </a:r>
                <a:r>
                  <a:rPr lang="ar-EG" b="1" dirty="0"/>
                  <a:t> وتعرف على أنها كمية الحرارة اللازمة لرفع الغاز كله درجة مطلقة واحدة عند ثبات الحجم</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sSub>
                        <m:sSubPr>
                          <m:ctrlPr>
                            <a:rPr lang="en-US" b="1" i="1">
                              <a:latin typeface="Cambria Math" panose="02040503050406030204" pitchFamily="18" charset="0"/>
                            </a:rPr>
                          </m:ctrlPr>
                        </m:sSubPr>
                        <m:e>
                          <m:d>
                            <m:dPr>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a:latin typeface="Cambria Math" panose="02040503050406030204" pitchFamily="18" charset="0"/>
                                    </a:rPr>
                                    <m:t>∆</m:t>
                                  </m:r>
                                  <m:r>
                                    <a:rPr lang="en-US" b="1" i="1">
                                      <a:latin typeface="Cambria Math" panose="02040503050406030204" pitchFamily="18" charset="0"/>
                                    </a:rPr>
                                    <m:t>𝐐</m:t>
                                  </m:r>
                                </m:num>
                                <m:den>
                                  <m:r>
                                    <a:rPr lang="en-US" b="1">
                                      <a:latin typeface="Cambria Math" panose="02040503050406030204" pitchFamily="18" charset="0"/>
                                    </a:rPr>
                                    <m:t>∆</m:t>
                                  </m:r>
                                  <m:r>
                                    <a:rPr lang="en-US" b="1" i="1">
                                      <a:latin typeface="Cambria Math" panose="02040503050406030204" pitchFamily="18" charset="0"/>
                                    </a:rPr>
                                    <m:t>𝐓</m:t>
                                  </m:r>
                                </m:den>
                              </m:f>
                            </m:e>
                          </m:d>
                        </m:e>
                        <m:sub>
                          <m:r>
                            <a:rPr lang="en-US" b="1" i="1">
                              <a:latin typeface="Cambria Math" panose="02040503050406030204" pitchFamily="18" charset="0"/>
                            </a:rPr>
                            <m:t>𝐕</m:t>
                          </m:r>
                        </m:sub>
                      </m:sSub>
                      <m:r>
                        <a:rPr lang="en-US" b="1">
                          <a:latin typeface="Cambria Math" panose="02040503050406030204" pitchFamily="18" charset="0"/>
                        </a:rPr>
                        <m:t>                  (</m:t>
                      </m:r>
                      <m:r>
                        <a:rPr lang="en-US" b="1" i="1">
                          <a:latin typeface="Cambria Math" panose="02040503050406030204" pitchFamily="18" charset="0"/>
                        </a:rPr>
                        <m:t>𝟐</m:t>
                      </m:r>
                      <m:r>
                        <a:rPr lang="en-US" b="1">
                          <a:latin typeface="Cambria Math" panose="02040503050406030204" pitchFamily="18" charset="0"/>
                        </a:rPr>
                        <m:t>)</m:t>
                      </m:r>
                    </m:oMath>
                  </m:oMathPara>
                </a14:m>
                <a:endParaRPr lang="en-US" dirty="0"/>
              </a:p>
              <a:p>
                <a:pPr marL="0" indent="0" algn="r" rtl="1">
                  <a:buNone/>
                </a:pPr>
                <a:r>
                  <a:rPr lang="ar-EG" b="1" dirty="0"/>
                  <a:t>وبالنسبة للتغير الدقيق فإن</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sSub>
                        <m:sSubPr>
                          <m:ctrlPr>
                            <a:rPr lang="en-US" b="1" i="1">
                              <a:latin typeface="Cambria Math" panose="02040503050406030204" pitchFamily="18" charset="0"/>
                            </a:rPr>
                          </m:ctrlPr>
                        </m:sSubPr>
                        <m:e>
                          <m:d>
                            <m:dPr>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i="1">
                                      <a:latin typeface="Cambria Math" panose="02040503050406030204" pitchFamily="18" charset="0"/>
                                    </a:rPr>
                                    <m:t>𝛛</m:t>
                                  </m:r>
                                  <m:r>
                                    <a:rPr lang="en-US" b="1" i="1">
                                      <a:latin typeface="Cambria Math" panose="02040503050406030204" pitchFamily="18" charset="0"/>
                                    </a:rPr>
                                    <m:t>𝐐</m:t>
                                  </m:r>
                                </m:num>
                                <m:den>
                                  <m:r>
                                    <a:rPr lang="en-US" b="1" i="1">
                                      <a:latin typeface="Cambria Math" panose="02040503050406030204" pitchFamily="18" charset="0"/>
                                    </a:rPr>
                                    <m:t>𝛛</m:t>
                                  </m:r>
                                  <m:r>
                                    <a:rPr lang="en-US" b="1" i="1">
                                      <a:latin typeface="Cambria Math" panose="02040503050406030204" pitchFamily="18" charset="0"/>
                                    </a:rPr>
                                    <m:t>𝐓</m:t>
                                  </m:r>
                                </m:den>
                              </m:f>
                            </m:e>
                          </m:d>
                        </m:e>
                        <m:sub>
                          <m:r>
                            <a:rPr lang="en-US" b="1" i="1">
                              <a:latin typeface="Cambria Math" panose="02040503050406030204" pitchFamily="18" charset="0"/>
                            </a:rPr>
                            <m:t>𝐕</m:t>
                          </m:r>
                        </m:sub>
                      </m:sSub>
                      <m:r>
                        <a:rPr lang="en-US" b="1">
                          <a:latin typeface="Cambria Math" panose="02040503050406030204" pitchFamily="18" charset="0"/>
                        </a:rPr>
                        <m:t>                  (</m:t>
                      </m:r>
                      <m:r>
                        <a:rPr lang="en-US" b="1" i="1">
                          <a:latin typeface="Cambria Math" panose="02040503050406030204" pitchFamily="18" charset="0"/>
                        </a:rPr>
                        <m:t>𝟑</m:t>
                      </m:r>
                      <m:r>
                        <a:rPr lang="en-US" b="1">
                          <a:latin typeface="Cambria Math" panose="02040503050406030204" pitchFamily="18" charset="0"/>
                        </a:rPr>
                        <m:t>)</m:t>
                      </m:r>
                    </m:oMath>
                  </m:oMathPara>
                </a14:m>
                <a:endParaRPr lang="en-US" dirty="0"/>
              </a:p>
              <a:p>
                <a:pPr marL="0" indent="0" algn="r" rtl="1">
                  <a:buNone/>
                </a:pPr>
                <a:r>
                  <a:rPr lang="ar-EG" b="1" dirty="0"/>
                  <a:t>وبالنسبة للسعة الحرارية الجزيئية للغاز تحت ضغط ثابت </a:t>
                </a:r>
                <a:r>
                  <a:rPr lang="en-US" b="1" dirty="0"/>
                  <a:t>C</a:t>
                </a:r>
                <a:r>
                  <a:rPr lang="en-US" b="1" baseline="-25000" dirty="0"/>
                  <a:t>P</a:t>
                </a:r>
                <a:r>
                  <a:rPr lang="en-US" b="1" dirty="0"/>
                  <a:t> </a:t>
                </a:r>
                <a:r>
                  <a:rPr lang="ar-EG" b="1" dirty="0"/>
                  <a:t>فإنها تعرف على أنها كمية الحرارة اللازمة لرفع درجة  الغاز كله  درجة مطلقة واحدة عند ثبات الضغط</a:t>
                </a: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0F82BE8D-8A1C-4A80-998C-E63F23434E03}"/>
                  </a:ext>
                </a:extLst>
              </p:cNvPr>
              <p:cNvSpPr>
                <a:spLocks noGrp="1" noRot="1" noChangeAspect="1" noMove="1" noResize="1" noEditPoints="1" noAdjustHandles="1" noChangeArrowheads="1" noChangeShapeType="1" noTextEdit="1"/>
              </p:cNvSpPr>
              <p:nvPr>
                <p:ph idx="1"/>
              </p:nvPr>
            </p:nvSpPr>
            <p:spPr>
              <a:xfrm>
                <a:off x="838200" y="442452"/>
                <a:ext cx="10515600" cy="5734511"/>
              </a:xfrm>
              <a:blipFill>
                <a:blip r:embed="rId2"/>
                <a:stretch>
                  <a:fillRect l="-1275" t="-1170" r="-986" b="-426"/>
                </a:stretch>
              </a:blipFill>
            </p:spPr>
            <p:txBody>
              <a:bodyPr/>
              <a:lstStyle/>
              <a:p>
                <a:r>
                  <a:rPr lang="en-US">
                    <a:noFill/>
                  </a:rPr>
                  <a:t> </a:t>
                </a:r>
              </a:p>
            </p:txBody>
          </p:sp>
        </mc:Fallback>
      </mc:AlternateContent>
    </p:spTree>
    <p:extLst>
      <p:ext uri="{BB962C8B-B14F-4D97-AF65-F5344CB8AC3E}">
        <p14:creationId xmlns:p14="http://schemas.microsoft.com/office/powerpoint/2010/main" val="410909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B1959-6FA4-432E-867B-844275AA54CD}"/>
              </a:ext>
            </a:extLst>
          </p:cNvPr>
          <p:cNvSpPr>
            <a:spLocks noGrp="1"/>
          </p:cNvSpPr>
          <p:nvPr>
            <p:ph type="title"/>
          </p:nvPr>
        </p:nvSpPr>
        <p:spPr>
          <a:xfrm>
            <a:off x="838200" y="365125"/>
            <a:ext cx="10515600" cy="77327"/>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8F3D88F-5C22-43BA-8393-6E89FDCE485F}"/>
                  </a:ext>
                </a:extLst>
              </p:cNvPr>
              <p:cNvSpPr>
                <a:spLocks noGrp="1"/>
              </p:cNvSpPr>
              <p:nvPr>
                <p:ph idx="1"/>
              </p:nvPr>
            </p:nvSpPr>
            <p:spPr>
              <a:xfrm>
                <a:off x="838200" y="162232"/>
                <a:ext cx="10515600" cy="6014731"/>
              </a:xfrm>
            </p:spPr>
            <p:txBody>
              <a:bodyPr>
                <a:normAutofit fontScale="85000" lnSpcReduction="20000"/>
              </a:bodyPr>
              <a:lstStyle/>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r>
                        <a:rPr lang="en-US" b="1">
                          <a:latin typeface="Cambria Math" panose="02040503050406030204" pitchFamily="18" charset="0"/>
                        </a:rPr>
                        <m:t>=</m:t>
                      </m:r>
                      <m:sSub>
                        <m:sSubPr>
                          <m:ctrlPr>
                            <a:rPr lang="en-US" b="1" i="1">
                              <a:latin typeface="Cambria Math" panose="02040503050406030204" pitchFamily="18" charset="0"/>
                            </a:rPr>
                          </m:ctrlPr>
                        </m:sSubPr>
                        <m:e>
                          <m:d>
                            <m:dPr>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a:latin typeface="Cambria Math" panose="02040503050406030204" pitchFamily="18" charset="0"/>
                                    </a:rPr>
                                    <m:t>∆</m:t>
                                  </m:r>
                                  <m:r>
                                    <a:rPr lang="en-US" b="1" i="1">
                                      <a:latin typeface="Cambria Math" panose="02040503050406030204" pitchFamily="18" charset="0"/>
                                    </a:rPr>
                                    <m:t>𝐐</m:t>
                                  </m:r>
                                </m:num>
                                <m:den>
                                  <m:r>
                                    <a:rPr lang="en-US" b="1">
                                      <a:latin typeface="Cambria Math" panose="02040503050406030204" pitchFamily="18" charset="0"/>
                                    </a:rPr>
                                    <m:t>∆</m:t>
                                  </m:r>
                                  <m:r>
                                    <a:rPr lang="en-US" b="1" i="1">
                                      <a:latin typeface="Cambria Math" panose="02040503050406030204" pitchFamily="18" charset="0"/>
                                    </a:rPr>
                                    <m:t>𝐓</m:t>
                                  </m:r>
                                </m:den>
                              </m:f>
                            </m:e>
                          </m:d>
                        </m:e>
                        <m:sub>
                          <m:r>
                            <a:rPr lang="en-US" b="1" i="1">
                              <a:latin typeface="Cambria Math" panose="02040503050406030204" pitchFamily="18" charset="0"/>
                            </a:rPr>
                            <m:t>𝐏</m:t>
                          </m:r>
                        </m:sub>
                      </m:sSub>
                      <m:r>
                        <a:rPr lang="en-US" b="1">
                          <a:latin typeface="Cambria Math" panose="02040503050406030204" pitchFamily="18" charset="0"/>
                        </a:rPr>
                        <m:t>                  (</m:t>
                      </m:r>
                      <m:r>
                        <a:rPr lang="en-US" b="1" i="1">
                          <a:latin typeface="Cambria Math" panose="02040503050406030204" pitchFamily="18" charset="0"/>
                        </a:rPr>
                        <m:t>𝟒</m:t>
                      </m:r>
                      <m:r>
                        <a:rPr lang="en-US" b="1">
                          <a:latin typeface="Cambria Math" panose="02040503050406030204" pitchFamily="18" charset="0"/>
                        </a:rPr>
                        <m:t>)</m:t>
                      </m:r>
                    </m:oMath>
                  </m:oMathPara>
                </a14:m>
                <a:endParaRPr lang="en-US" dirty="0"/>
              </a:p>
              <a:p>
                <a:pPr marL="0" indent="0" algn="r" rtl="1">
                  <a:buNone/>
                </a:pPr>
                <a:r>
                  <a:rPr lang="ar-EG" b="1" dirty="0"/>
                  <a:t>ومن القانون الأول للديناميكا الحرارية</a:t>
                </a:r>
                <a:endParaRPr lang="en-US" dirty="0"/>
              </a:p>
              <a:p>
                <a:pPr marL="0" indent="0" algn="r" rtl="1">
                  <a:buNone/>
                </a:pPr>
                <a:r>
                  <a:rPr lang="en-US" b="1" dirty="0"/>
                  <a:t>	       (5)	</a:t>
                </a:r>
                <a:r>
                  <a:rPr lang="en-US" b="1" dirty="0" err="1"/>
                  <a:t>dQ</a:t>
                </a:r>
                <a:r>
                  <a:rPr lang="en-US" b="1" dirty="0"/>
                  <a:t>=</a:t>
                </a:r>
                <a:r>
                  <a:rPr lang="en-US" b="1" dirty="0" err="1"/>
                  <a:t>dU+PdV</a:t>
                </a:r>
                <a:endParaRPr lang="en-US" dirty="0"/>
              </a:p>
              <a:p>
                <a:pPr marL="0" indent="0" algn="r" rtl="1">
                  <a:buNone/>
                </a:pPr>
                <a:r>
                  <a:rPr lang="ar-EG" b="1" dirty="0"/>
                  <a:t>وعند ثبات الحجم فإن </a:t>
                </a:r>
                <a:r>
                  <a:rPr lang="en-US" b="1" dirty="0" err="1"/>
                  <a:t>dV</a:t>
                </a:r>
                <a:r>
                  <a:rPr lang="en-US" b="1" dirty="0"/>
                  <a:t>=0</a:t>
                </a:r>
                <a:r>
                  <a:rPr lang="ar-EG" b="1" dirty="0"/>
                  <a:t> وبالتالي فإن</a:t>
                </a:r>
                <a:endParaRPr lang="en-US" dirty="0"/>
              </a:p>
              <a:p>
                <a:pPr marL="0" indent="0" algn="r" rtl="1">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d>
                            <m:dPr>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i="1">
                                      <a:latin typeface="Cambria Math" panose="02040503050406030204" pitchFamily="18" charset="0"/>
                                    </a:rPr>
                                    <m:t>𝐝𝐐</m:t>
                                  </m:r>
                                </m:num>
                                <m:den>
                                  <m:r>
                                    <a:rPr lang="en-US" b="1" i="1">
                                      <a:latin typeface="Cambria Math" panose="02040503050406030204" pitchFamily="18" charset="0"/>
                                    </a:rPr>
                                    <m:t>𝐝𝐓</m:t>
                                  </m:r>
                                </m:den>
                              </m:f>
                            </m:e>
                          </m:d>
                        </m:e>
                        <m:sub>
                          <m:r>
                            <a:rPr lang="en-US" b="1" i="1">
                              <a:latin typeface="Cambria Math" panose="02040503050406030204" pitchFamily="18" charset="0"/>
                            </a:rPr>
                            <m:t>𝐕</m:t>
                          </m:r>
                        </m:sub>
                      </m:sSub>
                      <m:r>
                        <a:rPr lang="en-US" b="1">
                          <a:latin typeface="Cambria Math" panose="02040503050406030204" pitchFamily="18" charset="0"/>
                        </a:rPr>
                        <m:t> =</m:t>
                      </m:r>
                      <m:f>
                        <m:fPr>
                          <m:ctrlPr>
                            <a:rPr lang="en-US" b="1" i="1">
                              <a:latin typeface="Cambria Math" panose="02040503050406030204" pitchFamily="18" charset="0"/>
                            </a:rPr>
                          </m:ctrlPr>
                        </m:fPr>
                        <m:num>
                          <m:r>
                            <a:rPr lang="en-US" b="1" i="1">
                              <a:latin typeface="Cambria Math" panose="02040503050406030204" pitchFamily="18" charset="0"/>
                            </a:rPr>
                            <m:t>𝐝𝐔</m:t>
                          </m:r>
                        </m:num>
                        <m:den>
                          <m:r>
                            <a:rPr lang="en-US" b="1" i="1">
                              <a:latin typeface="Cambria Math" panose="02040503050406030204" pitchFamily="18" charset="0"/>
                            </a:rPr>
                            <m:t>𝐝𝐓</m:t>
                          </m:r>
                        </m:den>
                      </m:f>
                      <m:r>
                        <a:rPr lang="en-US" b="1">
                          <a:latin typeface="Cambria Math" panose="02040503050406030204" pitchFamily="18" charset="0"/>
                        </a:rPr>
                        <m:t> =</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oMath>
                  </m:oMathPara>
                </a14:m>
                <a:endParaRPr lang="en-US" dirty="0"/>
              </a:p>
              <a:p>
                <a:pPr marL="0" indent="0" algn="r" rtl="1">
                  <a:buNone/>
                </a:pPr>
                <a:r>
                  <a:rPr lang="ar-EG" b="1" dirty="0"/>
                  <a:t>ومن ثم فإن</a:t>
                </a:r>
                <a:endParaRPr lang="en-US" dirty="0"/>
              </a:p>
              <a:p>
                <a:pPr marL="0" indent="0" algn="ctr" rtl="1">
                  <a:buNone/>
                </a:pPr>
                <a:r>
                  <a:rPr lang="en-US" b="1" dirty="0" err="1"/>
                  <a:t>dU</a:t>
                </a:r>
                <a:r>
                  <a:rPr lang="en-US" b="1" dirty="0"/>
                  <a:t>=C</a:t>
                </a:r>
                <a:r>
                  <a:rPr lang="en-US" b="1" baseline="-25000" dirty="0"/>
                  <a:t>V</a:t>
                </a:r>
                <a:r>
                  <a:rPr lang="en-US" b="1" dirty="0"/>
                  <a:t> dT           (6)</a:t>
                </a:r>
                <a:endParaRPr lang="en-US" dirty="0"/>
              </a:p>
              <a:p>
                <a:pPr marL="0" indent="0" algn="r" rtl="1">
                  <a:buNone/>
                </a:pPr>
                <a:r>
                  <a:rPr lang="ar-EG" b="1" dirty="0"/>
                  <a:t>بالتعويض عن قيمة </a:t>
                </a:r>
                <a:r>
                  <a:rPr lang="en-US" b="1" dirty="0" err="1"/>
                  <a:t>dU</a:t>
                </a:r>
                <a:r>
                  <a:rPr lang="ar-EG" b="1" dirty="0"/>
                  <a:t> من المعادلة (6) في المعادلة (5) نحصل على صورة جديدة من صور القانون الأول للديناميكا الحرارية</a:t>
                </a:r>
                <a:endParaRPr lang="en-US" dirty="0"/>
              </a:p>
              <a:p>
                <a:pPr marL="0" indent="0" algn="ctr" rtl="1">
                  <a:buNone/>
                </a:pPr>
                <a:r>
                  <a:rPr lang="en-US" b="1" dirty="0" err="1"/>
                  <a:t>dQ</a:t>
                </a:r>
                <a:r>
                  <a:rPr lang="en-US" b="1" dirty="0"/>
                  <a:t>=C</a:t>
                </a:r>
                <a:r>
                  <a:rPr lang="en-US" b="1" baseline="-25000" dirty="0"/>
                  <a:t>V</a:t>
                </a:r>
                <a:r>
                  <a:rPr lang="en-US" b="1" dirty="0"/>
                  <a:t> dT +</a:t>
                </a:r>
                <a:r>
                  <a:rPr lang="en-US" b="1" dirty="0" err="1"/>
                  <a:t>PdV</a:t>
                </a:r>
                <a:r>
                  <a:rPr lang="en-US" b="1" dirty="0"/>
                  <a:t>          (7)</a:t>
                </a:r>
                <a:endParaRPr lang="en-US" dirty="0"/>
              </a:p>
              <a:p>
                <a:pPr marL="0" indent="0" algn="r" rtl="1">
                  <a:buNone/>
                </a:pPr>
                <a:r>
                  <a:rPr lang="ar-EG" b="1" dirty="0"/>
                  <a:t>هذه الصورة الجديدة للقانون الأول توضح لنا بصورة جيدة  معنى التغيرات التي تحدث في العمليات الحرارية على الغاز المثالي وتوضح مفهوم ثبات درجة الحرارة او كمية الحرارة أو الحجم.</a:t>
                </a:r>
                <a:endParaRPr lang="en-US" dirty="0"/>
              </a:p>
              <a:p>
                <a:pPr marL="0" indent="0" algn="r" rtl="1">
                  <a:buNone/>
                </a:pPr>
                <a:r>
                  <a:rPr lang="ar-EG" b="1" dirty="0"/>
                  <a:t>عند ثبات الضغط فإن العلاقة(4) يمكننا كتابتها على الصورة</a:t>
                </a: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88F3D88F-5C22-43BA-8393-6E89FDCE485F}"/>
                  </a:ext>
                </a:extLst>
              </p:cNvPr>
              <p:cNvSpPr>
                <a:spLocks noGrp="1" noRot="1" noChangeAspect="1" noMove="1" noResize="1" noEditPoints="1" noAdjustHandles="1" noChangeArrowheads="1" noChangeShapeType="1" noTextEdit="1"/>
              </p:cNvSpPr>
              <p:nvPr>
                <p:ph idx="1"/>
              </p:nvPr>
            </p:nvSpPr>
            <p:spPr>
              <a:xfrm>
                <a:off x="838200" y="162232"/>
                <a:ext cx="10515600" cy="6014731"/>
              </a:xfrm>
              <a:blipFill>
                <a:blip r:embed="rId2"/>
                <a:stretch>
                  <a:fillRect r="-870"/>
                </a:stretch>
              </a:blipFill>
            </p:spPr>
            <p:txBody>
              <a:bodyPr/>
              <a:lstStyle/>
              <a:p>
                <a:r>
                  <a:rPr lang="en-US">
                    <a:noFill/>
                  </a:rPr>
                  <a:t> </a:t>
                </a:r>
              </a:p>
            </p:txBody>
          </p:sp>
        </mc:Fallback>
      </mc:AlternateContent>
    </p:spTree>
    <p:extLst>
      <p:ext uri="{BB962C8B-B14F-4D97-AF65-F5344CB8AC3E}">
        <p14:creationId xmlns:p14="http://schemas.microsoft.com/office/powerpoint/2010/main" val="753116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B21F-C88C-417C-A0FC-85F63ED822D3}"/>
              </a:ext>
            </a:extLst>
          </p:cNvPr>
          <p:cNvSpPr>
            <a:spLocks noGrp="1"/>
          </p:cNvSpPr>
          <p:nvPr>
            <p:ph type="title"/>
          </p:nvPr>
        </p:nvSpPr>
        <p:spPr>
          <a:xfrm>
            <a:off x="838200" y="365125"/>
            <a:ext cx="10515600" cy="45719"/>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A88484C6-6AC4-4F98-B573-325F9263A4ED}"/>
              </a:ext>
            </a:extLst>
          </p:cNvPr>
          <p:cNvSpPr>
            <a:spLocks noGrp="1"/>
          </p:cNvSpPr>
          <p:nvPr>
            <p:ph idx="1"/>
          </p:nvPr>
        </p:nvSpPr>
        <p:spPr>
          <a:xfrm>
            <a:off x="838200" y="147484"/>
            <a:ext cx="10515600" cy="6029479"/>
          </a:xfrm>
        </p:spPr>
        <p:txBody>
          <a:bodyPr/>
          <a:lstStyle/>
          <a:p>
            <a:pPr marL="0" indent="0" algn="ctr" rtl="1">
              <a:buNone/>
            </a:pPr>
            <a:r>
              <a:rPr lang="en-US" b="1" dirty="0" err="1"/>
              <a:t>dQ</a:t>
            </a:r>
            <a:r>
              <a:rPr lang="en-US" b="1" dirty="0"/>
              <a:t>=C</a:t>
            </a:r>
            <a:r>
              <a:rPr lang="en-US" b="1" baseline="-25000" dirty="0"/>
              <a:t>P</a:t>
            </a:r>
            <a:r>
              <a:rPr lang="en-US" b="1" dirty="0"/>
              <a:t> dT            (8)</a:t>
            </a:r>
            <a:endParaRPr lang="en-US" dirty="0"/>
          </a:p>
          <a:p>
            <a:pPr marL="0" indent="0" algn="r" rtl="1">
              <a:buNone/>
            </a:pPr>
            <a:r>
              <a:rPr lang="ar-EG" b="1" dirty="0"/>
              <a:t>بالتعويض من (8) في (7) نحصل على</a:t>
            </a:r>
            <a:endParaRPr lang="en-US" dirty="0"/>
          </a:p>
          <a:p>
            <a:pPr marL="0" indent="0" algn="ctr" rtl="1">
              <a:buNone/>
            </a:pPr>
            <a:r>
              <a:rPr lang="en-US" b="1" dirty="0"/>
              <a:t>	      (9)	C</a:t>
            </a:r>
            <a:r>
              <a:rPr lang="en-US" b="1" baseline="-25000" dirty="0"/>
              <a:t>P</a:t>
            </a:r>
            <a:r>
              <a:rPr lang="en-US" b="1" dirty="0"/>
              <a:t> dT- </a:t>
            </a:r>
            <a:r>
              <a:rPr lang="en-US" b="1" dirty="0" err="1"/>
              <a:t>C</a:t>
            </a:r>
            <a:r>
              <a:rPr lang="en-US" b="1" baseline="-25000" dirty="0" err="1"/>
              <a:t>V</a:t>
            </a:r>
            <a:r>
              <a:rPr lang="en-US" b="1" dirty="0" err="1"/>
              <a:t>dT</a:t>
            </a:r>
            <a:r>
              <a:rPr lang="en-US" b="1" dirty="0"/>
              <a:t> =</a:t>
            </a:r>
            <a:r>
              <a:rPr lang="en-US" b="1" dirty="0" err="1"/>
              <a:t>PdV</a:t>
            </a:r>
            <a:endParaRPr lang="en-US" dirty="0"/>
          </a:p>
          <a:p>
            <a:pPr marL="0" indent="0" algn="r" rtl="1">
              <a:buNone/>
            </a:pPr>
            <a:r>
              <a:rPr lang="ar-EG" b="1" dirty="0"/>
              <a:t>لكن من القانون العام للغازات المثالية بما أنه لواحد جرام جزيئي </a:t>
            </a:r>
            <a:r>
              <a:rPr lang="en-US" b="1" dirty="0"/>
              <a:t>PV=</a:t>
            </a:r>
            <a:r>
              <a:rPr lang="en-US" b="1" dirty="0" err="1"/>
              <a:t>nRT</a:t>
            </a:r>
            <a:r>
              <a:rPr lang="ar-EG" b="1" dirty="0"/>
              <a:t> فعند ثبات الضغط نحصل على</a:t>
            </a:r>
            <a:endParaRPr lang="en-US" dirty="0"/>
          </a:p>
          <a:p>
            <a:pPr marL="0" indent="0" algn="ctr" rtl="1">
              <a:buNone/>
            </a:pPr>
            <a:r>
              <a:rPr lang="en-US" b="1" dirty="0" err="1"/>
              <a:t>PdV</a:t>
            </a:r>
            <a:r>
              <a:rPr lang="en-US" b="1" dirty="0"/>
              <a:t>=</a:t>
            </a:r>
            <a:r>
              <a:rPr lang="en-US" b="1" dirty="0" err="1"/>
              <a:t>nRdT</a:t>
            </a:r>
            <a:r>
              <a:rPr lang="en-US" b="1" dirty="0"/>
              <a:t>        (10)</a:t>
            </a:r>
            <a:endParaRPr lang="en-US" dirty="0"/>
          </a:p>
          <a:p>
            <a:pPr marL="0" indent="0" algn="r" rtl="1">
              <a:buNone/>
            </a:pPr>
            <a:r>
              <a:rPr lang="ar-EG" b="1" dirty="0"/>
              <a:t>بالتعويض من (10) في (9) والقسمة على </a:t>
            </a:r>
            <a:r>
              <a:rPr lang="en-US" b="1" dirty="0"/>
              <a:t>dT </a:t>
            </a:r>
            <a:r>
              <a:rPr lang="ar-EG" b="1" dirty="0"/>
              <a:t> نحصل على العلاقة بين السعتين </a:t>
            </a:r>
            <a:r>
              <a:rPr lang="ar-EG" b="1" dirty="0" err="1"/>
              <a:t>االحرايتين</a:t>
            </a:r>
            <a:r>
              <a:rPr lang="ar-EG" b="1" dirty="0"/>
              <a:t> للغاز المثالي</a:t>
            </a:r>
            <a:endParaRPr lang="en-US" dirty="0"/>
          </a:p>
          <a:p>
            <a:pPr marL="0" indent="0" algn="ctr" rtl="1">
              <a:buNone/>
            </a:pPr>
            <a:r>
              <a:rPr lang="en-US" b="1" dirty="0"/>
              <a:t>C</a:t>
            </a:r>
            <a:r>
              <a:rPr lang="en-US" b="1" baseline="-25000" dirty="0"/>
              <a:t>P</a:t>
            </a:r>
            <a:r>
              <a:rPr lang="en-US" b="1" dirty="0"/>
              <a:t> dT- </a:t>
            </a:r>
            <a:r>
              <a:rPr lang="en-US" b="1" dirty="0" err="1"/>
              <a:t>C</a:t>
            </a:r>
            <a:r>
              <a:rPr lang="en-US" b="1" baseline="-25000" dirty="0" err="1"/>
              <a:t>V</a:t>
            </a:r>
            <a:r>
              <a:rPr lang="en-US" b="1" dirty="0" err="1"/>
              <a:t>dT</a:t>
            </a:r>
            <a:r>
              <a:rPr lang="en-US" b="1" dirty="0"/>
              <a:t> =</a:t>
            </a:r>
            <a:r>
              <a:rPr lang="en-US" b="1" dirty="0" err="1"/>
              <a:t>nR</a:t>
            </a:r>
            <a:r>
              <a:rPr lang="en-US" b="1" dirty="0"/>
              <a:t> dT                 (11)</a:t>
            </a:r>
            <a:endParaRPr lang="en-US" dirty="0"/>
          </a:p>
          <a:p>
            <a:pPr marL="0" indent="0" algn="ctr" rtl="1">
              <a:buNone/>
            </a:pPr>
            <a:r>
              <a:rPr lang="en-US" b="1" dirty="0"/>
              <a:t>C</a:t>
            </a:r>
            <a:r>
              <a:rPr lang="en-US" b="1" baseline="-25000" dirty="0"/>
              <a:t>P</a:t>
            </a:r>
            <a:r>
              <a:rPr lang="en-US" b="1" dirty="0"/>
              <a:t> - C</a:t>
            </a:r>
            <a:r>
              <a:rPr lang="en-US" b="1" baseline="-25000" dirty="0"/>
              <a:t>V</a:t>
            </a:r>
            <a:r>
              <a:rPr lang="en-US" b="1" dirty="0"/>
              <a:t> =</a:t>
            </a:r>
            <a:r>
              <a:rPr lang="en-US" b="1" dirty="0" err="1"/>
              <a:t>nR</a:t>
            </a:r>
            <a:r>
              <a:rPr lang="en-US" b="1" dirty="0"/>
              <a:t>                               (11a)</a:t>
            </a:r>
            <a:endParaRPr lang="en-US" dirty="0"/>
          </a:p>
          <a:p>
            <a:pPr marL="0" indent="0" algn="r" rtl="1">
              <a:buNone/>
            </a:pPr>
            <a:r>
              <a:rPr lang="ar-EG" b="1" dirty="0"/>
              <a:t>بالقسمة على </a:t>
            </a:r>
            <a:r>
              <a:rPr lang="en-US" b="1" dirty="0"/>
              <a:t>n</a:t>
            </a:r>
            <a:r>
              <a:rPr lang="ar-EG" b="1" dirty="0"/>
              <a:t> في كلا الطرفين في المعادلة الأخيرة نحصل على </a:t>
            </a:r>
            <a:endParaRPr lang="en-US" dirty="0"/>
          </a:p>
          <a:p>
            <a:pPr marL="0" indent="0" algn="ctr" rtl="1">
              <a:buNone/>
            </a:pPr>
            <a:r>
              <a:rPr lang="en-US" b="1" dirty="0"/>
              <a:t>c</a:t>
            </a:r>
            <a:r>
              <a:rPr lang="en-US" b="1" baseline="-25000" dirty="0"/>
              <a:t>p</a:t>
            </a:r>
            <a:r>
              <a:rPr lang="en-US" b="1" dirty="0"/>
              <a:t>  -  c</a:t>
            </a:r>
            <a:r>
              <a:rPr lang="en-US" b="1" baseline="-25000" dirty="0"/>
              <a:t>v</a:t>
            </a:r>
            <a:r>
              <a:rPr lang="en-US" b="1" dirty="0"/>
              <a:t> = R                                (11b)</a:t>
            </a:r>
            <a:endParaRPr lang="en-US" dirty="0"/>
          </a:p>
          <a:p>
            <a:pPr marL="0" indent="0" algn="r">
              <a:buNone/>
            </a:pPr>
            <a:endParaRPr lang="en-US" dirty="0"/>
          </a:p>
        </p:txBody>
      </p:sp>
    </p:spTree>
    <p:extLst>
      <p:ext uri="{BB962C8B-B14F-4D97-AF65-F5344CB8AC3E}">
        <p14:creationId xmlns:p14="http://schemas.microsoft.com/office/powerpoint/2010/main" val="54758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51FF-E64C-48DE-9DEA-F03F8C71A430}"/>
              </a:ext>
            </a:extLst>
          </p:cNvPr>
          <p:cNvSpPr>
            <a:spLocks noGrp="1"/>
          </p:cNvSpPr>
          <p:nvPr>
            <p:ph type="title"/>
          </p:nvPr>
        </p:nvSpPr>
        <p:spPr>
          <a:xfrm>
            <a:off x="838200" y="365126"/>
            <a:ext cx="10515600" cy="47830"/>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EEDCDF6-3A24-4C9B-8869-9700E2B0E765}"/>
                  </a:ext>
                </a:extLst>
              </p:cNvPr>
              <p:cNvSpPr>
                <a:spLocks noGrp="1"/>
              </p:cNvSpPr>
              <p:nvPr>
                <p:ph idx="1"/>
              </p:nvPr>
            </p:nvSpPr>
            <p:spPr>
              <a:xfrm>
                <a:off x="838200" y="132735"/>
                <a:ext cx="10515600" cy="6044228"/>
              </a:xfrm>
            </p:spPr>
            <p:txBody>
              <a:bodyPr>
                <a:normAutofit fontScale="85000" lnSpcReduction="10000"/>
              </a:bodyPr>
              <a:lstStyle/>
              <a:p>
                <a:pPr marL="0" indent="0" algn="r" rtl="1">
                  <a:lnSpc>
                    <a:spcPct val="150000"/>
                  </a:lnSpc>
                  <a:buNone/>
                </a:pPr>
                <a:r>
                  <a:rPr lang="ar-EG" b="1" dirty="0"/>
                  <a:t>حيث </a:t>
                </a:r>
                <a:r>
                  <a:rPr lang="en-US" b="1" dirty="0"/>
                  <a:t> c</a:t>
                </a:r>
                <a:r>
                  <a:rPr lang="en-US" b="1" baseline="-25000" dirty="0"/>
                  <a:t>p</a:t>
                </a:r>
                <a:r>
                  <a:rPr lang="en-US" b="1" dirty="0"/>
                  <a:t>=C</a:t>
                </a:r>
                <a:r>
                  <a:rPr lang="en-US" b="1" baseline="-25000" dirty="0"/>
                  <a:t>p</a:t>
                </a:r>
                <a:r>
                  <a:rPr lang="en-US" b="1" dirty="0"/>
                  <a:t>/n</a:t>
                </a:r>
                <a:r>
                  <a:rPr lang="ar-EG" b="1" dirty="0"/>
                  <a:t>, </a:t>
                </a:r>
                <a:r>
                  <a:rPr lang="en-US" b="1" dirty="0"/>
                  <a:t>c</a:t>
                </a:r>
                <a:r>
                  <a:rPr lang="en-US" b="1" baseline="-25000" dirty="0"/>
                  <a:t>v</a:t>
                </a:r>
                <a:r>
                  <a:rPr lang="en-US" b="1" dirty="0"/>
                  <a:t>=</a:t>
                </a:r>
                <a:r>
                  <a:rPr lang="en-US" b="1" dirty="0" err="1"/>
                  <a:t>C</a:t>
                </a:r>
                <a:r>
                  <a:rPr lang="en-US" b="1" baseline="-25000" dirty="0" err="1"/>
                  <a:t>v</a:t>
                </a:r>
                <a:r>
                  <a:rPr lang="en-US" b="1" dirty="0"/>
                  <a:t>/n </a:t>
                </a:r>
                <a:r>
                  <a:rPr lang="ar-EG" b="1" dirty="0"/>
                  <a:t> تعرفان على أنهما السعتين الحراريتين الجزيئيتين للغاز(</a:t>
                </a:r>
                <a:r>
                  <a:rPr lang="en-US" b="1" dirty="0"/>
                  <a:t>molar heat capacity</a:t>
                </a:r>
                <a:r>
                  <a:rPr lang="ar-EG" b="1" dirty="0"/>
                  <a:t>) وهما كمية الحرارة اللازمة لرفع درجة حرارة واحد جرام جزيئي (</a:t>
                </a:r>
                <a:r>
                  <a:rPr lang="en-US" b="1" dirty="0"/>
                  <a:t>mole</a:t>
                </a:r>
                <a:r>
                  <a:rPr lang="ar-EG" b="1" dirty="0"/>
                  <a:t>) درجة مئوية او مطلقة واحدة.</a:t>
                </a:r>
                <a:endParaRPr lang="en-US" dirty="0"/>
              </a:p>
              <a:p>
                <a:pPr marL="0" indent="0" algn="r" rtl="1">
                  <a:lnSpc>
                    <a:spcPct val="150000"/>
                  </a:lnSpc>
                  <a:buNone/>
                </a:pPr>
                <a:r>
                  <a:rPr lang="ar-EG" b="1" dirty="0"/>
                  <a:t>وبالنسبة لغاز مثالي أحادي الذرة فإن </a:t>
                </a:r>
                <a:r>
                  <a:rPr lang="en-US" b="1" dirty="0"/>
                  <a:t>U=3/2nRT</a:t>
                </a:r>
                <a:r>
                  <a:rPr lang="ar-EG" b="1" dirty="0"/>
                  <a:t> وبالتالي فإن</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𝐝𝐔</m:t>
                          </m:r>
                        </m:num>
                        <m:den>
                          <m:r>
                            <a:rPr lang="en-US" b="1" i="1">
                              <a:latin typeface="Cambria Math" panose="02040503050406030204" pitchFamily="18" charset="0"/>
                            </a:rPr>
                            <m:t>𝐝𝐓</m:t>
                          </m:r>
                        </m:den>
                      </m:f>
                      <m:r>
                        <a:rPr lang="en-US" b="1">
                          <a:latin typeface="Cambria Math" panose="02040503050406030204" pitchFamily="18" charset="0"/>
                        </a:rPr>
                        <m:t> =</m:t>
                      </m:r>
                      <m:f>
                        <m:fPr>
                          <m:ctrlPr>
                            <a:rPr lang="en-US" b="1" i="1">
                              <a:latin typeface="Cambria Math" panose="02040503050406030204" pitchFamily="18" charset="0"/>
                            </a:rPr>
                          </m:ctrlPr>
                        </m:fPr>
                        <m:num>
                          <m:r>
                            <a:rPr lang="en-US" b="1" i="1">
                              <a:latin typeface="Cambria Math" panose="02040503050406030204" pitchFamily="18" charset="0"/>
                            </a:rPr>
                            <m:t>𝟑</m:t>
                          </m:r>
                        </m:num>
                        <m:den>
                          <m:r>
                            <a:rPr lang="en-US" b="1" i="1">
                              <a:latin typeface="Cambria Math" panose="02040503050406030204" pitchFamily="18" charset="0"/>
                            </a:rPr>
                            <m:t>𝟐</m:t>
                          </m:r>
                        </m:den>
                      </m:f>
                      <m:r>
                        <a:rPr lang="en-US" b="1" i="1">
                          <a:latin typeface="Cambria Math" panose="02040503050406030204" pitchFamily="18" charset="0"/>
                        </a:rPr>
                        <m:t>𝐧𝐑</m:t>
                      </m:r>
                    </m:oMath>
                  </m:oMathPara>
                </a14:m>
                <a:endParaRPr lang="en-US" dirty="0"/>
              </a:p>
              <a:p>
                <a:pPr marL="0" indent="0" algn="r" rtl="1">
                  <a:lnSpc>
                    <a:spcPct val="150000"/>
                  </a:lnSpc>
                  <a:buNone/>
                </a:pPr>
                <a:r>
                  <a:rPr lang="en-US" b="1" dirty="0"/>
                  <a:t> </a:t>
                </a:r>
                <a:endParaRPr lang="en-US" dirty="0"/>
              </a:p>
              <a:p>
                <a:pPr marL="0" indent="0" algn="r" rtl="1">
                  <a:lnSpc>
                    <a:spcPct val="150000"/>
                  </a:lnSpc>
                  <a:buNone/>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r>
                        <a:rPr lang="en-US" b="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𝟓</m:t>
                          </m:r>
                        </m:num>
                        <m:den>
                          <m:r>
                            <a:rPr lang="en-US" b="1" i="1">
                              <a:latin typeface="Cambria Math" panose="02040503050406030204" pitchFamily="18" charset="0"/>
                            </a:rPr>
                            <m:t>𝟐</m:t>
                          </m:r>
                        </m:den>
                      </m:f>
                      <m:r>
                        <a:rPr lang="en-US" b="1" i="1">
                          <a:latin typeface="Cambria Math" panose="02040503050406030204" pitchFamily="18" charset="0"/>
                        </a:rPr>
                        <m:t>𝐧𝐑</m:t>
                      </m:r>
                    </m:oMath>
                  </m:oMathPara>
                </a14:m>
                <a:endParaRPr lang="en-US" dirty="0"/>
              </a:p>
              <a:p>
                <a:pPr marL="0" indent="0" algn="r" rtl="1">
                  <a:lnSpc>
                    <a:spcPct val="150000"/>
                  </a:lnSpc>
                  <a:buNone/>
                </a:pPr>
                <a:r>
                  <a:rPr lang="ar-EG" b="1" dirty="0"/>
                  <a:t>النسبة بين السعتين الحراريتين  </a:t>
                </a:r>
                <a14:m>
                  <m:oMath xmlns:m="http://schemas.openxmlformats.org/officeDocument/2006/math">
                    <m:r>
                      <a:rPr lang="en-US" b="1" i="1">
                        <a:latin typeface="Cambria Math" panose="02040503050406030204" pitchFamily="18" charset="0"/>
                      </a:rPr>
                      <m:t>𝛄</m:t>
                    </m:r>
                    <m:r>
                      <a:rPr lang="en-US" b="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𝐏</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den>
                    </m:f>
                  </m:oMath>
                </a14:m>
                <a:r>
                  <a:rPr lang="ar-EG" b="1" dirty="0"/>
                  <a:t>  هذه النسبة تساوي 1.67 للغاز المثالي الأحادي الذرة.</a:t>
                </a:r>
                <a:endParaRPr lang="en-US" dirty="0"/>
              </a:p>
              <a:p>
                <a:pPr marL="0" indent="0" algn="r">
                  <a:lnSpc>
                    <a:spcPct val="150000"/>
                  </a:lnSpc>
                  <a:buNone/>
                </a:pPr>
                <a:endParaRPr lang="en-US" dirty="0"/>
              </a:p>
            </p:txBody>
          </p:sp>
        </mc:Choice>
        <mc:Fallback xmlns="">
          <p:sp>
            <p:nvSpPr>
              <p:cNvPr id="3" name="Content Placeholder 2">
                <a:extLst>
                  <a:ext uri="{FF2B5EF4-FFF2-40B4-BE49-F238E27FC236}">
                    <a16:creationId xmlns:a16="http://schemas.microsoft.com/office/drawing/2014/main" id="{AEEDCDF6-3A24-4C9B-8869-9700E2B0E765}"/>
                  </a:ext>
                </a:extLst>
              </p:cNvPr>
              <p:cNvSpPr>
                <a:spLocks noGrp="1" noRot="1" noChangeAspect="1" noMove="1" noResize="1" noEditPoints="1" noAdjustHandles="1" noChangeArrowheads="1" noChangeShapeType="1" noTextEdit="1"/>
              </p:cNvSpPr>
              <p:nvPr>
                <p:ph idx="1"/>
              </p:nvPr>
            </p:nvSpPr>
            <p:spPr>
              <a:xfrm>
                <a:off x="838200" y="132735"/>
                <a:ext cx="10515600" cy="6044228"/>
              </a:xfrm>
              <a:blipFill>
                <a:blip r:embed="rId2"/>
                <a:stretch>
                  <a:fillRect r="-928"/>
                </a:stretch>
              </a:blipFill>
            </p:spPr>
            <p:txBody>
              <a:bodyPr/>
              <a:lstStyle/>
              <a:p>
                <a:r>
                  <a:rPr lang="en-US">
                    <a:noFill/>
                  </a:rPr>
                  <a:t> </a:t>
                </a:r>
              </a:p>
            </p:txBody>
          </p:sp>
        </mc:Fallback>
      </mc:AlternateContent>
    </p:spTree>
    <p:extLst>
      <p:ext uri="{BB962C8B-B14F-4D97-AF65-F5344CB8AC3E}">
        <p14:creationId xmlns:p14="http://schemas.microsoft.com/office/powerpoint/2010/main" val="301765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87077-2709-45B7-81EF-B358DEA69E35}"/>
              </a:ext>
            </a:extLst>
          </p:cNvPr>
          <p:cNvSpPr>
            <a:spLocks noGrp="1"/>
          </p:cNvSpPr>
          <p:nvPr>
            <p:ph type="title"/>
          </p:nvPr>
        </p:nvSpPr>
        <p:spPr>
          <a:xfrm>
            <a:off x="838200" y="162233"/>
            <a:ext cx="10515600" cy="1784554"/>
          </a:xfrm>
        </p:spPr>
        <p:txBody>
          <a:bodyPr>
            <a:normAutofit fontScale="90000"/>
          </a:bodyPr>
          <a:lstStyle/>
          <a:p>
            <a:pPr algn="ctr"/>
            <a:r>
              <a:rPr lang="ar-EG" b="1" dirty="0"/>
              <a:t>المعادلة </a:t>
            </a:r>
            <a:r>
              <a:rPr lang="ar-EG" b="1" dirty="0" err="1"/>
              <a:t>البارامترية</a:t>
            </a:r>
            <a:r>
              <a:rPr lang="ar-EG" b="1" dirty="0"/>
              <a:t> للتغير مع ثبات درجة الحرارة للغاز المثالي(معادلة </a:t>
            </a:r>
            <a:r>
              <a:rPr lang="ar-EG" b="1" dirty="0" err="1"/>
              <a:t>بواسون</a:t>
            </a:r>
            <a:r>
              <a:rPr lang="ar-EG" b="1" dirty="0"/>
              <a:t>):</a:t>
            </a:r>
            <a:br>
              <a:rPr lang="en-US" dirty="0"/>
            </a:br>
            <a:endParaRPr lang="en-US" dirty="0"/>
          </a:p>
        </p:txBody>
      </p:sp>
      <p:sp>
        <p:nvSpPr>
          <p:cNvPr id="3" name="Content Placeholder 2">
            <a:extLst>
              <a:ext uri="{FF2B5EF4-FFF2-40B4-BE49-F238E27FC236}">
                <a16:creationId xmlns:a16="http://schemas.microsoft.com/office/drawing/2014/main" id="{4EBA2544-46B2-4BBC-ADE2-B09A36E170FC}"/>
              </a:ext>
            </a:extLst>
          </p:cNvPr>
          <p:cNvSpPr>
            <a:spLocks noGrp="1"/>
          </p:cNvSpPr>
          <p:nvPr>
            <p:ph idx="1"/>
          </p:nvPr>
        </p:nvSpPr>
        <p:spPr/>
        <p:txBody>
          <a:bodyPr>
            <a:normAutofit/>
          </a:bodyPr>
          <a:lstStyle/>
          <a:p>
            <a:pPr marL="0" indent="0" algn="r" rtl="1">
              <a:buNone/>
            </a:pPr>
            <a:r>
              <a:rPr lang="ar-EG" b="1" dirty="0"/>
              <a:t>هذه المعادلة تربط بين الحجم والضغط عند ثبات كمية الحرارة, فمن القانون الأول للديناميكا الحرارية وعند ثبات كمية الحرارة فإن </a:t>
            </a:r>
            <a:r>
              <a:rPr lang="en-US" b="1" dirty="0" err="1"/>
              <a:t>dQ</a:t>
            </a:r>
            <a:r>
              <a:rPr lang="en-US" b="1" dirty="0"/>
              <a:t>=0</a:t>
            </a:r>
            <a:r>
              <a:rPr lang="ar-EG" b="1" dirty="0"/>
              <a:t> وبالتالي فإن</a:t>
            </a:r>
            <a:endParaRPr lang="en-US" dirty="0"/>
          </a:p>
          <a:p>
            <a:pPr marL="0" indent="0" algn="ctr" rtl="1">
              <a:buNone/>
            </a:pPr>
            <a:r>
              <a:rPr lang="en-US" b="1" dirty="0"/>
              <a:t>0=</a:t>
            </a:r>
            <a:r>
              <a:rPr lang="en-US" b="1" dirty="0" err="1"/>
              <a:t>C</a:t>
            </a:r>
            <a:r>
              <a:rPr lang="en-US" b="1" baseline="-25000" dirty="0" err="1"/>
              <a:t>V</a:t>
            </a:r>
            <a:r>
              <a:rPr lang="en-US" b="1" dirty="0" err="1"/>
              <a:t>dT+PdV</a:t>
            </a:r>
            <a:r>
              <a:rPr lang="en-US" b="1" dirty="0"/>
              <a:t>              (12)</a:t>
            </a:r>
            <a:endParaRPr lang="en-US" dirty="0"/>
          </a:p>
          <a:p>
            <a:pPr marL="0" indent="0" algn="r" rtl="1">
              <a:buNone/>
            </a:pPr>
            <a:r>
              <a:rPr lang="ar-EG" b="1" dirty="0"/>
              <a:t>لكنه من القانون العام للغازات المثالية </a:t>
            </a:r>
            <a:r>
              <a:rPr lang="en-US" b="1" dirty="0"/>
              <a:t>PV=RT</a:t>
            </a:r>
            <a:r>
              <a:rPr lang="ar-EG" b="1" dirty="0"/>
              <a:t> وبتفاضل هذه المعادلة نحصل على</a:t>
            </a:r>
            <a:endParaRPr lang="en-US" dirty="0"/>
          </a:p>
          <a:p>
            <a:pPr marL="0" indent="0" algn="ctr" rtl="1">
              <a:buNone/>
            </a:pPr>
            <a:r>
              <a:rPr lang="en-US" b="1" dirty="0" err="1"/>
              <a:t>PdV+VdP</a:t>
            </a:r>
            <a:r>
              <a:rPr lang="en-US" b="1" dirty="0"/>
              <a:t>=</a:t>
            </a:r>
            <a:r>
              <a:rPr lang="en-US" b="1" dirty="0" err="1"/>
              <a:t>nRdT</a:t>
            </a:r>
            <a:endParaRPr lang="en-US" dirty="0"/>
          </a:p>
          <a:p>
            <a:pPr marL="0" indent="0" algn="r" rtl="1">
              <a:buNone/>
            </a:pPr>
            <a:r>
              <a:rPr lang="ar-EG" b="1" dirty="0"/>
              <a:t>أي أن</a:t>
            </a:r>
            <a:endParaRPr lang="en-US" dirty="0"/>
          </a:p>
          <a:p>
            <a:pPr marL="0" indent="0" algn="ctr" rtl="1">
              <a:buNone/>
            </a:pPr>
            <a:r>
              <a:rPr lang="en-US" b="1" dirty="0"/>
              <a:t>dT=(</a:t>
            </a:r>
            <a:r>
              <a:rPr lang="en-US" b="1" dirty="0" err="1"/>
              <a:t>PdV+VdP</a:t>
            </a:r>
            <a:r>
              <a:rPr lang="en-US" b="1" dirty="0"/>
              <a:t>)/</a:t>
            </a:r>
            <a:r>
              <a:rPr lang="en-US" b="1" dirty="0" err="1"/>
              <a:t>nR</a:t>
            </a:r>
            <a:endParaRPr lang="en-US" dirty="0"/>
          </a:p>
          <a:p>
            <a:pPr marL="0" indent="0" algn="r" rtl="1">
              <a:buNone/>
            </a:pPr>
            <a:r>
              <a:rPr lang="ar-EG" b="1" dirty="0"/>
              <a:t>وحيث أن </a:t>
            </a:r>
            <a:r>
              <a:rPr lang="en-US" b="1" dirty="0" err="1"/>
              <a:t>nR</a:t>
            </a:r>
            <a:r>
              <a:rPr lang="en-US" b="1" dirty="0"/>
              <a:t>=C</a:t>
            </a:r>
            <a:r>
              <a:rPr lang="en-US" b="1" baseline="-25000" dirty="0"/>
              <a:t>P</a:t>
            </a:r>
            <a:r>
              <a:rPr lang="en-US" b="1" dirty="0"/>
              <a:t>-C</a:t>
            </a:r>
            <a:r>
              <a:rPr lang="en-US" b="1" baseline="-25000" dirty="0"/>
              <a:t>V</a:t>
            </a:r>
            <a:r>
              <a:rPr lang="ar-EG" b="1" dirty="0"/>
              <a:t> بالتعويض في المعادلة(12) عن </a:t>
            </a:r>
            <a:r>
              <a:rPr lang="en-US" b="1" dirty="0"/>
              <a:t>dT</a:t>
            </a:r>
            <a:r>
              <a:rPr lang="ar-EG" b="1" dirty="0"/>
              <a:t> , </a:t>
            </a:r>
            <a:r>
              <a:rPr lang="en-US" b="1" dirty="0" err="1"/>
              <a:t>nR</a:t>
            </a:r>
            <a:r>
              <a:rPr lang="ar-EG" b="1" dirty="0"/>
              <a:t> نحصل على</a:t>
            </a:r>
            <a:endParaRPr lang="en-US" dirty="0"/>
          </a:p>
        </p:txBody>
      </p:sp>
    </p:spTree>
    <p:extLst>
      <p:ext uri="{BB962C8B-B14F-4D97-AF65-F5344CB8AC3E}">
        <p14:creationId xmlns:p14="http://schemas.microsoft.com/office/powerpoint/2010/main" val="3892307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C2D7-504D-49E7-AFE1-B274BF6B2DC7}"/>
              </a:ext>
            </a:extLst>
          </p:cNvPr>
          <p:cNvSpPr>
            <a:spLocks noGrp="1"/>
          </p:cNvSpPr>
          <p:nvPr>
            <p:ph type="title"/>
          </p:nvPr>
        </p:nvSpPr>
        <p:spPr>
          <a:xfrm>
            <a:off x="838200" y="365126"/>
            <a:ext cx="10515600" cy="62578"/>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9F460B71-1357-49C7-A511-576F3604F2B3}"/>
              </a:ext>
            </a:extLst>
          </p:cNvPr>
          <p:cNvSpPr>
            <a:spLocks noGrp="1"/>
          </p:cNvSpPr>
          <p:nvPr>
            <p:ph idx="1"/>
          </p:nvPr>
        </p:nvSpPr>
        <p:spPr>
          <a:xfrm>
            <a:off x="838200" y="365126"/>
            <a:ext cx="10515600" cy="5811837"/>
          </a:xfrm>
        </p:spPr>
        <p:txBody>
          <a:bodyPr/>
          <a:lstStyle/>
          <a:p>
            <a:pPr marL="0" indent="0" algn="ctr" rtl="1">
              <a:buNone/>
            </a:pPr>
            <a:r>
              <a:rPr lang="en-US" b="1" dirty="0"/>
              <a:t>C</a:t>
            </a:r>
            <a:r>
              <a:rPr lang="en-US" b="1" baseline="-25000" dirty="0"/>
              <a:t>V</a:t>
            </a:r>
            <a:r>
              <a:rPr lang="en-US" b="1" dirty="0"/>
              <a:t>(</a:t>
            </a:r>
            <a:r>
              <a:rPr lang="en-US" b="1" dirty="0" err="1"/>
              <a:t>Pdv+VdP</a:t>
            </a:r>
            <a:r>
              <a:rPr lang="en-US" b="1" dirty="0"/>
              <a:t>)+(C</a:t>
            </a:r>
            <a:r>
              <a:rPr lang="en-US" b="1" baseline="-25000" dirty="0"/>
              <a:t>P</a:t>
            </a:r>
            <a:r>
              <a:rPr lang="en-US" b="1" dirty="0"/>
              <a:t>-C</a:t>
            </a:r>
            <a:r>
              <a:rPr lang="en-US" b="1" baseline="-25000" dirty="0"/>
              <a:t>V</a:t>
            </a:r>
            <a:r>
              <a:rPr lang="en-US" b="1" dirty="0"/>
              <a:t>)</a:t>
            </a:r>
            <a:r>
              <a:rPr lang="en-US" b="1" dirty="0" err="1"/>
              <a:t>PdV</a:t>
            </a:r>
            <a:r>
              <a:rPr lang="en-US" b="1" dirty="0"/>
              <a:t>=0</a:t>
            </a:r>
            <a:endParaRPr lang="en-US" dirty="0"/>
          </a:p>
          <a:p>
            <a:pPr marL="0" indent="0" algn="r" rtl="1">
              <a:buNone/>
            </a:pPr>
            <a:r>
              <a:rPr lang="ar-EG" b="1" dirty="0"/>
              <a:t>بالقسمة على </a:t>
            </a:r>
            <a:r>
              <a:rPr lang="en-US" b="1" dirty="0"/>
              <a:t>C</a:t>
            </a:r>
            <a:r>
              <a:rPr lang="en-US" b="1" baseline="-25000" dirty="0"/>
              <a:t>V</a:t>
            </a:r>
            <a:r>
              <a:rPr lang="ar-EG" b="1" dirty="0"/>
              <a:t> نحصل على</a:t>
            </a:r>
            <a:endParaRPr lang="en-US" dirty="0"/>
          </a:p>
          <a:p>
            <a:pPr marL="0" indent="0" algn="ctr" rtl="1">
              <a:buNone/>
            </a:pPr>
            <a:r>
              <a:rPr lang="en-US" b="1" dirty="0" err="1"/>
              <a:t>dP</a:t>
            </a:r>
            <a:r>
              <a:rPr lang="en-US" b="1" dirty="0"/>
              <a:t>/</a:t>
            </a:r>
            <a:r>
              <a:rPr lang="en-US" b="1" dirty="0" err="1"/>
              <a:t>P+γdV</a:t>
            </a:r>
            <a:r>
              <a:rPr lang="en-US" b="1" dirty="0"/>
              <a:t>/V=0</a:t>
            </a:r>
            <a:endParaRPr lang="en-US" dirty="0"/>
          </a:p>
          <a:p>
            <a:pPr marL="0" indent="0" algn="r" rtl="1">
              <a:buNone/>
            </a:pPr>
            <a:r>
              <a:rPr lang="ar-EG" b="1" dirty="0"/>
              <a:t>بالتكامل نحصل على</a:t>
            </a:r>
            <a:endParaRPr lang="en-US" dirty="0"/>
          </a:p>
          <a:p>
            <a:pPr marL="0" indent="0" algn="ctr" rtl="1">
              <a:buNone/>
            </a:pPr>
            <a:r>
              <a:rPr lang="en-US" b="1" dirty="0"/>
              <a:t>ln(P)+</a:t>
            </a:r>
            <a:r>
              <a:rPr lang="en-US" b="1" dirty="0" err="1"/>
              <a:t>γln</a:t>
            </a:r>
            <a:r>
              <a:rPr lang="en-US" b="1" dirty="0"/>
              <a:t>(V)=const.</a:t>
            </a:r>
            <a:endParaRPr lang="en-US" dirty="0"/>
          </a:p>
          <a:p>
            <a:pPr marL="0" indent="0" algn="r" rtl="1">
              <a:buNone/>
            </a:pPr>
            <a:r>
              <a:rPr lang="ar-EG" b="1" dirty="0"/>
              <a:t>ومن ثم </a:t>
            </a:r>
            <a:endParaRPr lang="en-US" dirty="0"/>
          </a:p>
          <a:p>
            <a:pPr marL="0" indent="0" algn="ctr" rtl="1">
              <a:buNone/>
            </a:pPr>
            <a:r>
              <a:rPr lang="en-US" b="1" dirty="0" err="1"/>
              <a:t>PV</a:t>
            </a:r>
            <a:r>
              <a:rPr lang="en-US" b="1" baseline="30000" dirty="0" err="1"/>
              <a:t>γ</a:t>
            </a:r>
            <a:r>
              <a:rPr lang="en-US" b="1" dirty="0"/>
              <a:t>=const.          (13)</a:t>
            </a:r>
            <a:endParaRPr lang="en-US" dirty="0"/>
          </a:p>
          <a:p>
            <a:pPr marL="0" indent="0" algn="r" rtl="1">
              <a:buNone/>
            </a:pPr>
            <a:r>
              <a:rPr lang="ar-EG" b="1" dirty="0"/>
              <a:t>المعادلة (13) تسمى بمعادلة </a:t>
            </a:r>
            <a:r>
              <a:rPr lang="ar-EG" b="1" dirty="0" err="1"/>
              <a:t>بواسون</a:t>
            </a:r>
            <a:r>
              <a:rPr lang="ar-EG" b="1" dirty="0"/>
              <a:t> وهي ذات أهمية بالغة في تطبيقات الديناميكا الحرارية كما سوف يتضح لنا فيما بعد ويمكن كتابتها في الصورة </a:t>
            </a:r>
            <a:r>
              <a:rPr lang="en-US" b="1" dirty="0"/>
              <a:t>TV</a:t>
            </a:r>
            <a:r>
              <a:rPr lang="en-US" b="1" baseline="30000" dirty="0"/>
              <a:t>γ-1</a:t>
            </a:r>
            <a:r>
              <a:rPr lang="en-US" b="1" dirty="0"/>
              <a:t>=const. </a:t>
            </a:r>
            <a:endParaRPr lang="en-US" dirty="0"/>
          </a:p>
          <a:p>
            <a:pPr marL="0" indent="0" algn="r">
              <a:buNone/>
            </a:pPr>
            <a:endParaRPr lang="en-US" dirty="0"/>
          </a:p>
        </p:txBody>
      </p:sp>
    </p:spTree>
    <p:extLst>
      <p:ext uri="{BB962C8B-B14F-4D97-AF65-F5344CB8AC3E}">
        <p14:creationId xmlns:p14="http://schemas.microsoft.com/office/powerpoint/2010/main" val="3386642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4464A-4EAD-4275-90BD-9C657ADFF468}"/>
              </a:ext>
            </a:extLst>
          </p:cNvPr>
          <p:cNvSpPr>
            <a:spLocks noGrp="1"/>
          </p:cNvSpPr>
          <p:nvPr>
            <p:ph type="title"/>
          </p:nvPr>
        </p:nvSpPr>
        <p:spPr/>
        <p:txBody>
          <a:bodyPr/>
          <a:lstStyle/>
          <a:p>
            <a:pPr algn="ctr"/>
            <a:r>
              <a:rPr lang="ar-EG" b="1" dirty="0"/>
              <a:t>ميل المنحنيات ثابتة درجة الحرارة وثابتة كمية الحرارة:</a:t>
            </a:r>
            <a:endParaRPr lang="en-US" dirty="0"/>
          </a:p>
        </p:txBody>
      </p:sp>
      <p:pic>
        <p:nvPicPr>
          <p:cNvPr id="16" name="Content Placeholder 15" descr="Diagram&#10;&#10;Description automatically generated">
            <a:extLst>
              <a:ext uri="{FF2B5EF4-FFF2-40B4-BE49-F238E27FC236}">
                <a16:creationId xmlns:a16="http://schemas.microsoft.com/office/drawing/2014/main" id="{0C838DE2-FE30-48F9-86DC-56A738661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8719" y="1825625"/>
            <a:ext cx="7394561" cy="4899025"/>
          </a:xfrm>
        </p:spPr>
      </p:pic>
    </p:spTree>
    <p:extLst>
      <p:ext uri="{BB962C8B-B14F-4D97-AF65-F5344CB8AC3E}">
        <p14:creationId xmlns:p14="http://schemas.microsoft.com/office/powerpoint/2010/main" val="4018255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DF32F-FE6D-4F3F-B76C-D0C1831BC2C7}"/>
              </a:ext>
            </a:extLst>
          </p:cNvPr>
          <p:cNvSpPr>
            <a:spLocks noGrp="1"/>
          </p:cNvSpPr>
          <p:nvPr>
            <p:ph type="title"/>
          </p:nvPr>
        </p:nvSpPr>
        <p:spPr>
          <a:xfrm>
            <a:off x="838200" y="365125"/>
            <a:ext cx="10515600" cy="45719"/>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53EB53B-0BC3-4B05-B3E9-D893F4012352}"/>
                  </a:ext>
                </a:extLst>
              </p:cNvPr>
              <p:cNvSpPr>
                <a:spLocks noGrp="1"/>
              </p:cNvSpPr>
              <p:nvPr>
                <p:ph idx="1"/>
              </p:nvPr>
            </p:nvSpPr>
            <p:spPr>
              <a:xfrm>
                <a:off x="838200" y="365125"/>
                <a:ext cx="10515600" cy="5811838"/>
              </a:xfrm>
            </p:spPr>
            <p:txBody>
              <a:bodyPr>
                <a:normAutofit/>
              </a:bodyPr>
              <a:lstStyle/>
              <a:p>
                <a:pPr marL="0" indent="0" algn="r" rtl="1">
                  <a:buNone/>
                </a:pPr>
                <a:r>
                  <a:rPr lang="ar-EG" b="1" dirty="0"/>
                  <a:t>يعرف ميل المنحنى للدالة </a:t>
                </a:r>
                <a:r>
                  <a:rPr lang="en-US" b="1" dirty="0"/>
                  <a:t>f(x)</a:t>
                </a:r>
                <a:r>
                  <a:rPr lang="ar-EG" b="1" dirty="0"/>
                  <a:t> على انه المشتقة الأولى للدالة بالنسبة إلى ء اي أنه </a:t>
                </a:r>
                <a:r>
                  <a:rPr lang="en-US" b="1" dirty="0"/>
                  <a:t>df/dx</a:t>
                </a:r>
                <a:r>
                  <a:rPr lang="ar-EG" b="1" dirty="0"/>
                  <a:t> وفي بياني </a:t>
                </a:r>
                <a:r>
                  <a:rPr lang="en-US" b="1" dirty="0"/>
                  <a:t>PV</a:t>
                </a:r>
                <a:r>
                  <a:rPr lang="ar-EG" b="1" dirty="0"/>
                  <a:t> حيث أن الضغط دالة في الحجم فإن ميل أي منحنى في هذا البياني يعطى بـ </a:t>
                </a:r>
                <a:r>
                  <a:rPr lang="en-US" b="1" dirty="0" err="1"/>
                  <a:t>dP</a:t>
                </a:r>
                <a:r>
                  <a:rPr lang="en-US" b="1" dirty="0"/>
                  <a:t>/</a:t>
                </a:r>
                <a:r>
                  <a:rPr lang="en-US" b="1" dirty="0" err="1"/>
                  <a:t>dV</a:t>
                </a:r>
                <a:r>
                  <a:rPr lang="ar-EG" b="1" dirty="0"/>
                  <a:t> وبالنسبة للمنحنيات ثابتة درجة الحرارة(</a:t>
                </a:r>
                <a:r>
                  <a:rPr lang="en-US" b="1" dirty="0"/>
                  <a:t>isothermal</a:t>
                </a:r>
                <a:r>
                  <a:rPr lang="ar-EG" b="1" dirty="0"/>
                  <a:t>) فإن</a:t>
                </a:r>
                <a:endParaRPr lang="en-US" dirty="0"/>
              </a:p>
              <a:p>
                <a:pPr marL="0" indent="0" algn="r" rtl="1">
                  <a:buNone/>
                </a:pPr>
                <a:r>
                  <a:rPr lang="en-US" b="1" dirty="0"/>
                  <a:t>PV=RT</a:t>
                </a:r>
                <a:endParaRPr lang="en-US" dirty="0"/>
              </a:p>
              <a:p>
                <a:pPr marL="0" indent="0" algn="ctr" rtl="1">
                  <a:buNone/>
                </a:pPr>
                <a:r>
                  <a:rPr lang="en-US" b="1" dirty="0"/>
                  <a:t>(</a:t>
                </a:r>
                <a:r>
                  <a:rPr lang="en-US" b="1" dirty="0" err="1"/>
                  <a:t>dP</a:t>
                </a:r>
                <a:r>
                  <a:rPr lang="en-US" b="1" dirty="0"/>
                  <a:t>/</a:t>
                </a:r>
                <a:r>
                  <a:rPr lang="en-US" b="1" dirty="0" err="1"/>
                  <a:t>dV</a:t>
                </a:r>
                <a:r>
                  <a:rPr lang="en-US" b="1" dirty="0"/>
                  <a:t>)</a:t>
                </a:r>
                <a:r>
                  <a:rPr lang="en-US" b="1" baseline="-25000" dirty="0" err="1"/>
                  <a:t>isoth</a:t>
                </a:r>
                <a:r>
                  <a:rPr lang="en-US" b="1" dirty="0"/>
                  <a:t>=-P/V              (14)</a:t>
                </a:r>
                <a:endParaRPr lang="en-US" dirty="0"/>
              </a:p>
              <a:p>
                <a:pPr marL="0" indent="0" algn="r" rtl="1">
                  <a:buNone/>
                </a:pPr>
                <a:r>
                  <a:rPr lang="ar-EG" b="1" dirty="0"/>
                  <a:t>أما بالنسبة للمنحنيات ثابتة كمية الحرارة فإن</a:t>
                </a:r>
                <a:endParaRPr lang="en-US" dirty="0"/>
              </a:p>
              <a:p>
                <a:pPr marL="0" indent="0" algn="ctr" rtl="1">
                  <a:buNone/>
                </a:pPr>
                <a:r>
                  <a:rPr lang="en-US" b="1" dirty="0" err="1"/>
                  <a:t>PV</a:t>
                </a:r>
                <a:r>
                  <a:rPr lang="en-US" b="1" baseline="30000" dirty="0" err="1"/>
                  <a:t>γ</a:t>
                </a:r>
                <a:r>
                  <a:rPr lang="en-US" b="1" dirty="0"/>
                  <a:t>=const.</a:t>
                </a:r>
                <a:endParaRPr lang="en-US" dirty="0"/>
              </a:p>
              <a:p>
                <a:pPr marL="0" indent="0" algn="ctr" rtl="1">
                  <a:buNone/>
                </a:pPr>
                <a:r>
                  <a:rPr lang="en-US" b="1" dirty="0"/>
                  <a:t>(</a:t>
                </a:r>
                <a:r>
                  <a:rPr lang="en-US" b="1" dirty="0" err="1"/>
                  <a:t>dP</a:t>
                </a:r>
                <a:r>
                  <a:rPr lang="en-US" b="1" dirty="0"/>
                  <a:t>/</a:t>
                </a:r>
                <a:r>
                  <a:rPr lang="en-US" b="1" dirty="0" err="1"/>
                  <a:t>dV</a:t>
                </a:r>
                <a:r>
                  <a:rPr lang="en-US" b="1" dirty="0"/>
                  <a:t>)</a:t>
                </a:r>
                <a:r>
                  <a:rPr lang="en-US" b="1" baseline="-25000" dirty="0"/>
                  <a:t>adiabatic</a:t>
                </a:r>
                <a:r>
                  <a:rPr lang="en-US" b="1" dirty="0"/>
                  <a:t>=-</a:t>
                </a:r>
                <a:r>
                  <a:rPr lang="en-US" b="1" dirty="0" err="1"/>
                  <a:t>γP</a:t>
                </a:r>
                <a:r>
                  <a:rPr lang="en-US" b="1" dirty="0"/>
                  <a:t>/V       (15)</a:t>
                </a:r>
                <a:endParaRPr lang="en-US" dirty="0"/>
              </a:p>
              <a:p>
                <a:pPr marL="0" indent="0" algn="r" rtl="1">
                  <a:buNone/>
                </a:pPr>
                <a:r>
                  <a:rPr lang="ar-EG" b="1" dirty="0"/>
                  <a:t>وواضح أنه بقسمة المعادلة 15 على المعادلة 14 ينتج أن</a:t>
                </a:r>
                <a:endParaRPr lang="en-US" dirty="0"/>
              </a:p>
              <a:p>
                <a:pPr marL="0" indent="0" algn="r" rtl="1">
                  <a:buNone/>
                </a:pPr>
                <a14:m>
                  <m:oMathPara xmlns:m="http://schemas.openxmlformats.org/officeDocument/2006/math">
                    <m:oMathParaPr>
                      <m:jc m:val="centerGroup"/>
                    </m:oMathParaPr>
                    <m:oMath xmlns:m="http://schemas.openxmlformats.org/officeDocument/2006/math">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a:latin typeface="Cambria Math" panose="02040503050406030204" pitchFamily="18" charset="0"/>
                                </a:rPr>
                                <m:t>(</m:t>
                              </m:r>
                              <m:r>
                                <a:rPr lang="en-US" b="1" i="1">
                                  <a:latin typeface="Cambria Math" panose="02040503050406030204" pitchFamily="18" charset="0"/>
                                </a:rPr>
                                <m:t>𝐝𝐏</m:t>
                              </m:r>
                              <m:r>
                                <a:rPr lang="en-US" b="1">
                                  <a:latin typeface="Cambria Math" panose="02040503050406030204" pitchFamily="18" charset="0"/>
                                </a:rPr>
                                <m:t>/</m:t>
                              </m:r>
                              <m:r>
                                <a:rPr lang="en-US" b="1" i="1">
                                  <a:latin typeface="Cambria Math" panose="02040503050406030204" pitchFamily="18" charset="0"/>
                                </a:rPr>
                                <m:t>𝐝𝐕</m:t>
                              </m:r>
                              <m:r>
                                <a:rPr lang="en-US" b="1">
                                  <a:latin typeface="Cambria Math" panose="02040503050406030204" pitchFamily="18" charset="0"/>
                                </a:rPr>
                                <m:t>)</m:t>
                              </m:r>
                            </m:e>
                            <m:sub>
                              <m:r>
                                <a:rPr lang="en-US" b="1" i="1" baseline="-25000">
                                  <a:latin typeface="Cambria Math" panose="02040503050406030204" pitchFamily="18" charset="0"/>
                                </a:rPr>
                                <m:t>𝐚𝐝𝐢𝐚𝐛𝐚𝐭𝐢𝐜</m:t>
                              </m:r>
                            </m:sub>
                          </m:sSub>
                        </m:num>
                        <m:den>
                          <m:sSub>
                            <m:sSubPr>
                              <m:ctrlPr>
                                <a:rPr lang="en-US" b="1" i="1">
                                  <a:latin typeface="Cambria Math" panose="02040503050406030204" pitchFamily="18" charset="0"/>
                                </a:rPr>
                              </m:ctrlPr>
                            </m:sSubPr>
                            <m:e>
                              <m:r>
                                <a:rPr lang="en-US" b="1">
                                  <a:latin typeface="Cambria Math" panose="02040503050406030204" pitchFamily="18" charset="0"/>
                                </a:rPr>
                                <m:t>(</m:t>
                              </m:r>
                              <m:r>
                                <a:rPr lang="en-US" b="1" i="1">
                                  <a:latin typeface="Cambria Math" panose="02040503050406030204" pitchFamily="18" charset="0"/>
                                </a:rPr>
                                <m:t>𝐝𝐏</m:t>
                              </m:r>
                              <m:r>
                                <a:rPr lang="en-US" b="1">
                                  <a:latin typeface="Cambria Math" panose="02040503050406030204" pitchFamily="18" charset="0"/>
                                </a:rPr>
                                <m:t>/</m:t>
                              </m:r>
                              <m:r>
                                <a:rPr lang="en-US" b="1" i="1">
                                  <a:latin typeface="Cambria Math" panose="02040503050406030204" pitchFamily="18" charset="0"/>
                                </a:rPr>
                                <m:t>𝐝𝐕</m:t>
                              </m:r>
                              <m:r>
                                <a:rPr lang="en-US" b="1">
                                  <a:latin typeface="Cambria Math" panose="02040503050406030204" pitchFamily="18" charset="0"/>
                                </a:rPr>
                                <m:t>)</m:t>
                              </m:r>
                            </m:e>
                            <m:sub>
                              <m:r>
                                <a:rPr lang="en-US" b="1" i="1" baseline="-25000">
                                  <a:latin typeface="Cambria Math" panose="02040503050406030204" pitchFamily="18" charset="0"/>
                                </a:rPr>
                                <m:t>𝐢𝐬𝐨𝐭𝐡</m:t>
                              </m:r>
                            </m:sub>
                          </m:sSub>
                        </m:den>
                      </m:f>
                      <m:r>
                        <a:rPr lang="en-US" b="1">
                          <a:latin typeface="Cambria Math" panose="02040503050406030204" pitchFamily="18" charset="0"/>
                        </a:rPr>
                        <m:t>=</m:t>
                      </m:r>
                      <m:r>
                        <a:rPr lang="en-US" b="1" i="1">
                          <a:latin typeface="Cambria Math" panose="02040503050406030204" pitchFamily="18" charset="0"/>
                        </a:rPr>
                        <m:t>𝛄</m:t>
                      </m:r>
                      <m:r>
                        <a:rPr lang="en-US" i="1">
                          <a:latin typeface="Cambria Math" panose="02040503050406030204" pitchFamily="18" charset="0"/>
                        </a:rPr>
                        <m:t>&gt;</m:t>
                      </m:r>
                      <m:r>
                        <a:rPr lang="en-US" i="1">
                          <a:latin typeface="Cambria Math" panose="02040503050406030204" pitchFamily="18" charset="0"/>
                        </a:rPr>
                        <m:t>1</m:t>
                      </m:r>
                    </m:oMath>
                  </m:oMathPara>
                </a14:m>
                <a:endParaRPr lang="en-US" dirty="0"/>
              </a:p>
              <a:p>
                <a:pPr marL="0" indent="0" algn="r" rtl="1">
                  <a:buNone/>
                </a:pPr>
                <a:r>
                  <a:rPr lang="en-US" b="1" dirty="0"/>
                  <a:t> </a:t>
                </a:r>
                <a:endParaRPr lang="en-US" dirty="0"/>
              </a:p>
            </p:txBody>
          </p:sp>
        </mc:Choice>
        <mc:Fallback xmlns="">
          <p:sp>
            <p:nvSpPr>
              <p:cNvPr id="3" name="Content Placeholder 2">
                <a:extLst>
                  <a:ext uri="{FF2B5EF4-FFF2-40B4-BE49-F238E27FC236}">
                    <a16:creationId xmlns:a16="http://schemas.microsoft.com/office/drawing/2014/main" id="{B53EB53B-0BC3-4B05-B3E9-D893F4012352}"/>
                  </a:ext>
                </a:extLst>
              </p:cNvPr>
              <p:cNvSpPr>
                <a:spLocks noGrp="1" noRot="1" noChangeAspect="1" noMove="1" noResize="1" noEditPoints="1" noAdjustHandles="1" noChangeArrowheads="1" noChangeShapeType="1" noTextEdit="1"/>
              </p:cNvSpPr>
              <p:nvPr>
                <p:ph idx="1"/>
              </p:nvPr>
            </p:nvSpPr>
            <p:spPr>
              <a:xfrm>
                <a:off x="838200" y="365125"/>
                <a:ext cx="10515600" cy="5811838"/>
              </a:xfrm>
              <a:blipFill>
                <a:blip r:embed="rId2"/>
                <a:stretch>
                  <a:fillRect l="-1623" t="-2099" r="-1217"/>
                </a:stretch>
              </a:blipFill>
            </p:spPr>
            <p:txBody>
              <a:bodyPr/>
              <a:lstStyle/>
              <a:p>
                <a:r>
                  <a:rPr lang="en-US">
                    <a:noFill/>
                  </a:rPr>
                  <a:t> </a:t>
                </a:r>
              </a:p>
            </p:txBody>
          </p:sp>
        </mc:Fallback>
      </mc:AlternateContent>
    </p:spTree>
    <p:extLst>
      <p:ext uri="{BB962C8B-B14F-4D97-AF65-F5344CB8AC3E}">
        <p14:creationId xmlns:p14="http://schemas.microsoft.com/office/powerpoint/2010/main" val="3021044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F16B-36DA-4069-84F1-FB1C4569AB29}"/>
              </a:ext>
            </a:extLst>
          </p:cNvPr>
          <p:cNvSpPr>
            <a:spLocks noGrp="1"/>
          </p:cNvSpPr>
          <p:nvPr>
            <p:ph type="title"/>
          </p:nvPr>
        </p:nvSpPr>
        <p:spPr>
          <a:xfrm>
            <a:off x="838200" y="365126"/>
            <a:ext cx="10515600" cy="62578"/>
          </a:xfrm>
        </p:spPr>
        <p:txBody>
          <a:bodyPr>
            <a:normAutofit fontScale="90000"/>
          </a:bodyPr>
          <a:lstStyle/>
          <a:p>
            <a:r>
              <a:rPr lang="en-US" dirty="0"/>
              <a:t> </a:t>
            </a:r>
          </a:p>
        </p:txBody>
      </p:sp>
      <p:sp>
        <p:nvSpPr>
          <p:cNvPr id="3" name="Content Placeholder 2">
            <a:extLst>
              <a:ext uri="{FF2B5EF4-FFF2-40B4-BE49-F238E27FC236}">
                <a16:creationId xmlns:a16="http://schemas.microsoft.com/office/drawing/2014/main" id="{F810836E-DCD0-4C68-8E33-1574186458C9}"/>
              </a:ext>
            </a:extLst>
          </p:cNvPr>
          <p:cNvSpPr>
            <a:spLocks noGrp="1"/>
          </p:cNvSpPr>
          <p:nvPr>
            <p:ph idx="1"/>
          </p:nvPr>
        </p:nvSpPr>
        <p:spPr>
          <a:xfrm>
            <a:off x="838200" y="365126"/>
            <a:ext cx="10515600" cy="5811837"/>
          </a:xfrm>
        </p:spPr>
        <p:txBody>
          <a:bodyPr>
            <a:normAutofit lnSpcReduction="10000"/>
          </a:bodyPr>
          <a:lstStyle/>
          <a:p>
            <a:pPr marL="0" indent="0" algn="r" rtl="1">
              <a:buNone/>
            </a:pPr>
            <a:endParaRPr lang="en-US" dirty="0"/>
          </a:p>
          <a:p>
            <a:pPr marL="0" indent="0" algn="r" rtl="1">
              <a:buNone/>
            </a:pPr>
            <a:r>
              <a:rPr lang="ar-EG" b="1" dirty="0"/>
              <a:t>أي أن ميل المنحنى </a:t>
            </a:r>
            <a:r>
              <a:rPr lang="ar-EG" b="1" dirty="0" err="1"/>
              <a:t>الأدياباتيكي</a:t>
            </a:r>
            <a:r>
              <a:rPr lang="ar-EG" b="1" dirty="0"/>
              <a:t> أكبر من ميل المنحنى </a:t>
            </a:r>
            <a:r>
              <a:rPr lang="ar-EG" b="1" dirty="0" err="1"/>
              <a:t>ألأيزوثيرمي</a:t>
            </a:r>
            <a:r>
              <a:rPr lang="ar-EG" b="1" dirty="0"/>
              <a:t>- كما بالشكل(6) فإنه هناك مجموعتان من المنحنيات هي:</a:t>
            </a:r>
            <a:endParaRPr lang="en-US" dirty="0"/>
          </a:p>
          <a:p>
            <a:pPr marL="0" lvl="0" indent="0" algn="r" rtl="1">
              <a:buNone/>
            </a:pPr>
            <a:r>
              <a:rPr lang="ar-EG" b="1" dirty="0"/>
              <a:t>منحنيات تمثل بالمعادلة </a:t>
            </a:r>
            <a:r>
              <a:rPr lang="en-US" b="1" dirty="0"/>
              <a:t>PV=const.</a:t>
            </a:r>
            <a:r>
              <a:rPr lang="ar-EG" b="1" dirty="0"/>
              <a:t> وهي المنحنيات ثابتة درجة الحرارة(</a:t>
            </a:r>
            <a:r>
              <a:rPr lang="en-US" b="1" dirty="0"/>
              <a:t>T</a:t>
            </a:r>
            <a:r>
              <a:rPr lang="en-US" b="1" baseline="-25000" dirty="0"/>
              <a:t>1</a:t>
            </a:r>
            <a:r>
              <a:rPr lang="en-US" b="1" dirty="0"/>
              <a:t>,T</a:t>
            </a:r>
            <a:r>
              <a:rPr lang="en-US" b="1" baseline="-25000" dirty="0"/>
              <a:t>2</a:t>
            </a:r>
            <a:r>
              <a:rPr lang="en-US" b="1" dirty="0"/>
              <a:t>…</a:t>
            </a:r>
            <a:r>
              <a:rPr lang="en-US" b="1" baseline="-25000" dirty="0"/>
              <a:t>.</a:t>
            </a:r>
            <a:r>
              <a:rPr lang="ar-EG" b="1" dirty="0"/>
              <a:t>)</a:t>
            </a:r>
            <a:endParaRPr lang="en-US" dirty="0"/>
          </a:p>
          <a:p>
            <a:pPr marL="0" lvl="0" indent="0" algn="r" rtl="1">
              <a:buNone/>
            </a:pPr>
            <a:r>
              <a:rPr lang="ar-EG" b="1" dirty="0"/>
              <a:t>منحنيات تمثل بالمعادلة </a:t>
            </a:r>
            <a:r>
              <a:rPr lang="en-US" b="1" dirty="0" err="1"/>
              <a:t>PV</a:t>
            </a:r>
            <a:r>
              <a:rPr lang="en-US" b="1" baseline="30000" dirty="0" err="1"/>
              <a:t>γ</a:t>
            </a:r>
            <a:r>
              <a:rPr lang="en-US" b="1" dirty="0"/>
              <a:t>=const.</a:t>
            </a:r>
            <a:r>
              <a:rPr lang="ar-EG" b="1" dirty="0"/>
              <a:t> وهي المنحنيات ثابتة كمية الحرارة(</a:t>
            </a:r>
            <a:r>
              <a:rPr lang="en-US" b="1" dirty="0"/>
              <a:t>Q</a:t>
            </a:r>
            <a:r>
              <a:rPr lang="en-US" b="1" baseline="-25000" dirty="0"/>
              <a:t>1</a:t>
            </a:r>
            <a:r>
              <a:rPr lang="en-US" b="1" dirty="0"/>
              <a:t>,Q</a:t>
            </a:r>
            <a:r>
              <a:rPr lang="en-US" b="1" baseline="-25000" dirty="0"/>
              <a:t>2</a:t>
            </a:r>
            <a:r>
              <a:rPr lang="en-US" b="1" dirty="0"/>
              <a:t>…</a:t>
            </a:r>
            <a:r>
              <a:rPr lang="ar-EG" b="1" dirty="0"/>
              <a:t>)</a:t>
            </a:r>
            <a:endParaRPr lang="en-US" dirty="0"/>
          </a:p>
          <a:p>
            <a:pPr marL="0" indent="0" algn="r" rtl="1">
              <a:buNone/>
            </a:pPr>
            <a:r>
              <a:rPr lang="ar-EG" b="1" dirty="0"/>
              <a:t>ويلاحظ </a:t>
            </a:r>
            <a:r>
              <a:rPr lang="ar-EG" b="1" dirty="0" err="1"/>
              <a:t>مايلي</a:t>
            </a:r>
            <a:r>
              <a:rPr lang="ar-EG" b="1" dirty="0"/>
              <a:t>:</a:t>
            </a:r>
            <a:endParaRPr lang="en-US" dirty="0"/>
          </a:p>
          <a:p>
            <a:pPr algn="r" rtl="1"/>
            <a:r>
              <a:rPr lang="ar-EG" b="1" dirty="0"/>
              <a:t>منحنيات أي من المجموعتين تلتقي مع منحنيات المجموعة الثانية- ويلاحظ أنه في </a:t>
            </a:r>
            <a:r>
              <a:rPr lang="ar-EG" b="1" dirty="0" err="1"/>
              <a:t>إتجاه</a:t>
            </a:r>
            <a:r>
              <a:rPr lang="ar-EG" b="1" dirty="0"/>
              <a:t> تزايد الحجم على أي منحنى ثابت كمية الحرارة تتناقص درجة الحرارة وذلك لأن الشغل المبذول بواسطة الغاز يكون على حساب طاقته الداخلية وبالتالي تقل درجة الحرارة (</a:t>
            </a:r>
            <a:r>
              <a:rPr lang="en-US" b="1" dirty="0"/>
              <a:t>T</a:t>
            </a:r>
            <a:r>
              <a:rPr lang="en-US" b="1" baseline="-25000" dirty="0"/>
              <a:t>1</a:t>
            </a:r>
            <a:r>
              <a:rPr lang="en-US" b="1" dirty="0"/>
              <a:t>&lt;T</a:t>
            </a:r>
            <a:r>
              <a:rPr lang="en-US" b="1" baseline="-25000" dirty="0"/>
              <a:t>2</a:t>
            </a:r>
            <a:r>
              <a:rPr lang="en-US" b="1" dirty="0"/>
              <a:t>&lt;T</a:t>
            </a:r>
            <a:r>
              <a:rPr lang="en-US" b="1" baseline="-25000" dirty="0"/>
              <a:t>3</a:t>
            </a:r>
            <a:r>
              <a:rPr lang="en-US" b="1" dirty="0"/>
              <a:t>…..</a:t>
            </a:r>
            <a:r>
              <a:rPr lang="ar-EG" b="1" dirty="0"/>
              <a:t>).</a:t>
            </a:r>
            <a:endParaRPr lang="en-US" dirty="0"/>
          </a:p>
          <a:p>
            <a:pPr algn="r" rtl="1"/>
            <a:r>
              <a:rPr lang="ar-EG" b="1" dirty="0"/>
              <a:t>كذلك في </a:t>
            </a:r>
            <a:r>
              <a:rPr lang="ar-EG" b="1" dirty="0" err="1"/>
              <a:t>إتجاه</a:t>
            </a:r>
            <a:r>
              <a:rPr lang="ar-EG" b="1" dirty="0"/>
              <a:t> تزايد الحجم على أي منحنى ثابت درجة الحرارة – يمتص الغاز كميات متزايدة من كمية الحرارة لتعويض الشغل المبذول بواسطته حتى تظل درجة حرارته ثابتة أي أن (</a:t>
            </a:r>
            <a:r>
              <a:rPr lang="en-US" b="1" dirty="0"/>
              <a:t>Q</a:t>
            </a:r>
            <a:r>
              <a:rPr lang="en-US" b="1" baseline="-25000" dirty="0"/>
              <a:t>1</a:t>
            </a:r>
            <a:r>
              <a:rPr lang="en-US" b="1" dirty="0"/>
              <a:t>&lt;Q</a:t>
            </a:r>
            <a:r>
              <a:rPr lang="en-US" b="1" baseline="-25000" dirty="0"/>
              <a:t>2</a:t>
            </a:r>
            <a:r>
              <a:rPr lang="en-US" b="1" dirty="0"/>
              <a:t>&lt;Q</a:t>
            </a:r>
            <a:r>
              <a:rPr lang="en-US" b="1" baseline="-25000" dirty="0"/>
              <a:t>3</a:t>
            </a:r>
            <a:r>
              <a:rPr lang="en-US" b="1" dirty="0"/>
              <a:t>…..</a:t>
            </a:r>
            <a:r>
              <a:rPr lang="ar-EG" b="1" dirty="0"/>
              <a:t>).</a:t>
            </a:r>
            <a:endParaRPr lang="en-US" dirty="0"/>
          </a:p>
          <a:p>
            <a:pPr marL="0" indent="0" algn="r">
              <a:buNone/>
            </a:pPr>
            <a:endParaRPr lang="en-US" dirty="0"/>
          </a:p>
        </p:txBody>
      </p:sp>
    </p:spTree>
    <p:extLst>
      <p:ext uri="{BB962C8B-B14F-4D97-AF65-F5344CB8AC3E}">
        <p14:creationId xmlns:p14="http://schemas.microsoft.com/office/powerpoint/2010/main" val="111336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2447-8F47-4CD8-859F-13908A48B5B9}"/>
              </a:ext>
            </a:extLst>
          </p:cNvPr>
          <p:cNvSpPr>
            <a:spLocks noGrp="1"/>
          </p:cNvSpPr>
          <p:nvPr>
            <p:ph type="title"/>
          </p:nvPr>
        </p:nvSpPr>
        <p:spPr>
          <a:xfrm>
            <a:off x="838200" y="365125"/>
            <a:ext cx="10515600" cy="45719"/>
          </a:xfrm>
        </p:spPr>
        <p:txBody>
          <a:bodyPr>
            <a:normAutofit fontScale="90000"/>
          </a:bodyPr>
          <a:lstStyle/>
          <a:p>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8867AEC-7CB0-4C26-93AD-D5757FF0F939}"/>
                  </a:ext>
                </a:extLst>
              </p:cNvPr>
              <p:cNvSpPr>
                <a:spLocks noGrp="1"/>
              </p:cNvSpPr>
              <p:nvPr>
                <p:ph idx="1"/>
              </p:nvPr>
            </p:nvSpPr>
            <p:spPr>
              <a:xfrm>
                <a:off x="838199" y="0"/>
                <a:ext cx="10515600" cy="5999982"/>
              </a:xfrm>
            </p:spPr>
            <p:txBody>
              <a:bodyPr/>
              <a:lstStyle/>
              <a:p>
                <a:pPr algn="r" rtl="1">
                  <a:buFont typeface="Wingdings" panose="05000000000000000000" pitchFamily="2" charset="2"/>
                  <a:buChar char="§"/>
                </a:pPr>
                <a:r>
                  <a:rPr lang="ar-EG" b="1" u="sng" dirty="0"/>
                  <a:t>الشغل المبذول من الغاز المثالي أثناء التغير </a:t>
                </a:r>
                <a:r>
                  <a:rPr lang="ar-EG" b="1" u="sng" dirty="0" err="1"/>
                  <a:t>الأدياباتيكي</a:t>
                </a:r>
                <a:r>
                  <a:rPr lang="ar-EG" b="1" u="sng" dirty="0"/>
                  <a:t>:</a:t>
                </a:r>
                <a:endParaRPr lang="en-US" u="sng" dirty="0"/>
              </a:p>
              <a:p>
                <a:pPr marL="0" indent="0" algn="r" rtl="1">
                  <a:buNone/>
                </a:pPr>
                <a:r>
                  <a:rPr lang="ar-EG" b="1" dirty="0"/>
                  <a:t>من القانون الأول للديناميكا الحرارية </a:t>
                </a:r>
                <a:r>
                  <a:rPr lang="en-US" b="1" dirty="0" err="1"/>
                  <a:t>dQ</a:t>
                </a:r>
                <a:r>
                  <a:rPr lang="en-US" b="1" dirty="0"/>
                  <a:t>=</a:t>
                </a:r>
                <a:r>
                  <a:rPr lang="en-US" b="1" dirty="0" err="1"/>
                  <a:t>C</a:t>
                </a:r>
                <a:r>
                  <a:rPr lang="en-US" b="1" baseline="-25000" dirty="0" err="1"/>
                  <a:t>V</a:t>
                </a:r>
                <a:r>
                  <a:rPr lang="en-US" b="1" dirty="0" err="1"/>
                  <a:t>dT+dW</a:t>
                </a:r>
                <a:r>
                  <a:rPr lang="ar-EG" b="1" dirty="0"/>
                  <a:t> فإن الشغل المبذول بواسطة الغاز أثناء التغير </a:t>
                </a:r>
                <a:r>
                  <a:rPr lang="ar-EG" b="1" dirty="0" err="1"/>
                  <a:t>الأدياباتيكي</a:t>
                </a:r>
                <a:r>
                  <a:rPr lang="ar-EG" b="1" dirty="0"/>
                  <a:t> </a:t>
                </a:r>
                <a:r>
                  <a:rPr lang="en-US" b="1" dirty="0" err="1"/>
                  <a:t>dQ</a:t>
                </a:r>
                <a:r>
                  <a:rPr lang="en-US" b="1" dirty="0"/>
                  <a:t>=0</a:t>
                </a:r>
                <a:r>
                  <a:rPr lang="ar-EG" b="1" dirty="0"/>
                  <a:t> يعطى بالعلاقة</a:t>
                </a:r>
                <a:endParaRPr lang="en-US" dirty="0"/>
              </a:p>
              <a:p>
                <a:pPr marL="0" indent="0" algn="r" rtl="1">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𝐖</m:t>
                      </m:r>
                      <m:r>
                        <a:rPr lang="en-US" b="1">
                          <a:latin typeface="Cambria Math" panose="02040503050406030204" pitchFamily="18" charset="0"/>
                        </a:rPr>
                        <m:t>=</m:t>
                      </m:r>
                      <m:r>
                        <a:rPr lang="en-US" b="1" i="1">
                          <a:latin typeface="Cambria Math" panose="02040503050406030204" pitchFamily="18" charset="0"/>
                        </a:rPr>
                        <m:t>−</m:t>
                      </m:r>
                      <m:nary>
                        <m:naryPr>
                          <m:limLoc m:val="subSup"/>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𝐚</m:t>
                              </m:r>
                            </m:sub>
                          </m:sSub>
                        </m:sub>
                        <m:sup>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𝐛</m:t>
                              </m:r>
                            </m:sub>
                          </m:sSub>
                        </m:sup>
                        <m:e>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e>
                      </m:nary>
                      <m:r>
                        <a:rPr lang="en-US" b="1" i="1">
                          <a:latin typeface="Cambria Math" panose="02040503050406030204" pitchFamily="18" charset="0"/>
                        </a:rPr>
                        <m:t>𝐝𝐓</m:t>
                      </m:r>
                      <m:r>
                        <a:rPr lang="en-US" b="1">
                          <a:latin typeface="Cambria Math" panose="02040503050406030204" pitchFamily="18" charset="0"/>
                        </a:rPr>
                        <m:t>=</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𝐛</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𝐚</m:t>
                              </m:r>
                            </m:sub>
                          </m:sSub>
                        </m:e>
                      </m:d>
                      <m:r>
                        <a:rPr lang="en-US" b="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𝐂</m:t>
                          </m:r>
                        </m:e>
                        <m:sub>
                          <m:r>
                            <a:rPr lang="en-US" b="1" i="1">
                              <a:latin typeface="Cambria Math" panose="02040503050406030204" pitchFamily="18" charset="0"/>
                            </a:rPr>
                            <m:t>𝐕</m:t>
                          </m:r>
                        </m:sub>
                      </m:sSub>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𝐚</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𝐓</m:t>
                              </m:r>
                            </m:e>
                            <m:sub>
                              <m:r>
                                <a:rPr lang="en-US" b="1" i="1">
                                  <a:latin typeface="Cambria Math" panose="02040503050406030204" pitchFamily="18" charset="0"/>
                                </a:rPr>
                                <m:t>𝐛</m:t>
                              </m:r>
                            </m:sub>
                          </m:sSub>
                        </m:e>
                      </m:d>
                    </m:oMath>
                  </m:oMathPara>
                </a14:m>
                <a:endParaRPr lang="en-US" dirty="0"/>
              </a:p>
              <a:p>
                <a:pPr marL="0" indent="0" algn="r" rtl="1">
                  <a:buNone/>
                </a:pPr>
                <a:endParaRPr lang="en-US" dirty="0"/>
              </a:p>
              <a:p>
                <a:pPr marL="0" indent="0" algn="r">
                  <a:buNone/>
                </a:pPr>
                <a:endParaRPr lang="en-US" dirty="0"/>
              </a:p>
            </p:txBody>
          </p:sp>
        </mc:Choice>
        <mc:Fallback xmlns="">
          <p:sp>
            <p:nvSpPr>
              <p:cNvPr id="3" name="Content Placeholder 2">
                <a:extLst>
                  <a:ext uri="{FF2B5EF4-FFF2-40B4-BE49-F238E27FC236}">
                    <a16:creationId xmlns:a16="http://schemas.microsoft.com/office/drawing/2014/main" id="{48867AEC-7CB0-4C26-93AD-D5757FF0F939}"/>
                  </a:ext>
                </a:extLst>
              </p:cNvPr>
              <p:cNvSpPr>
                <a:spLocks noGrp="1" noRot="1" noChangeAspect="1" noMove="1" noResize="1" noEditPoints="1" noAdjustHandles="1" noChangeArrowheads="1" noChangeShapeType="1" noTextEdit="1"/>
              </p:cNvSpPr>
              <p:nvPr>
                <p:ph idx="1"/>
              </p:nvPr>
            </p:nvSpPr>
            <p:spPr>
              <a:xfrm>
                <a:off x="838199" y="0"/>
                <a:ext cx="10515600" cy="5999982"/>
              </a:xfrm>
              <a:blipFill>
                <a:blip r:embed="rId2"/>
                <a:stretch>
                  <a:fillRect t="-1931" r="-1217"/>
                </a:stretch>
              </a:blipFill>
            </p:spPr>
            <p:txBody>
              <a:bodyPr/>
              <a:lstStyle/>
              <a:p>
                <a:r>
                  <a:rPr lang="en-US">
                    <a:noFill/>
                  </a:rPr>
                  <a:t> </a:t>
                </a:r>
              </a:p>
            </p:txBody>
          </p:sp>
        </mc:Fallback>
      </mc:AlternateContent>
      <p:graphicFrame>
        <p:nvGraphicFramePr>
          <p:cNvPr id="9" name="Chart 8">
            <a:extLst>
              <a:ext uri="{FF2B5EF4-FFF2-40B4-BE49-F238E27FC236}">
                <a16:creationId xmlns:a16="http://schemas.microsoft.com/office/drawing/2014/main" id="{019FE2EC-553F-41B3-9AD4-39D5D4547840}"/>
              </a:ext>
            </a:extLst>
          </p:cNvPr>
          <p:cNvGraphicFramePr>
            <a:graphicFrameLocks/>
          </p:cNvGraphicFramePr>
          <p:nvPr>
            <p:extLst>
              <p:ext uri="{D42A27DB-BD31-4B8C-83A1-F6EECF244321}">
                <p14:modId xmlns:p14="http://schemas.microsoft.com/office/powerpoint/2010/main" val="564392650"/>
              </p:ext>
            </p:extLst>
          </p:nvPr>
        </p:nvGraphicFramePr>
        <p:xfrm>
          <a:off x="4100052" y="2493949"/>
          <a:ext cx="4483509" cy="38711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40109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1478</Words>
  <Application>Microsoft Office PowerPoint</Application>
  <PresentationFormat>Widescreen</PresentationFormat>
  <Paragraphs>121</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Cambria Math</vt:lpstr>
      <vt:lpstr>Times New Roman</vt:lpstr>
      <vt:lpstr>Wingdings</vt:lpstr>
      <vt:lpstr>Office Theme</vt:lpstr>
      <vt:lpstr>تطبيقات على القانون الأول للديناميكا الحرارية </vt:lpstr>
      <vt:lpstr> </vt:lpstr>
      <vt:lpstr> </vt:lpstr>
      <vt:lpstr> </vt:lpstr>
      <vt:lpstr> </vt:lpstr>
      <vt:lpstr> </vt:lpstr>
      <vt:lpstr>السعات الحرارية للغاز المثالي والعلاقة بينها: </vt:lpstr>
      <vt:lpstr> </vt:lpstr>
      <vt:lpstr> </vt:lpstr>
      <vt:lpstr> </vt:lpstr>
      <vt:lpstr> </vt:lpstr>
      <vt:lpstr>المعادلة البارامترية للتغير مع ثبات درجة الحرارة للغاز المثالي(معادلة بواسون): </vt:lpstr>
      <vt:lpstr> </vt:lpstr>
      <vt:lpstr>ميل المنحنيات ثابتة درجة الحرارة وثابتة كمية الحرارة:</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MOHAMED.ABDELWAHAB@fsc.bu.edu.eg</dc:creator>
  <cp:lastModifiedBy>MOHAMED.ABDELWAHAB@fsc.bu.edu.eg</cp:lastModifiedBy>
  <cp:revision>16</cp:revision>
  <dcterms:created xsi:type="dcterms:W3CDTF">2020-11-19T15:40:06Z</dcterms:created>
  <dcterms:modified xsi:type="dcterms:W3CDTF">2020-11-28T04:20:50Z</dcterms:modified>
</cp:coreProperties>
</file>