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52" d="100"/>
          <a:sy n="52" d="100"/>
        </p:scale>
        <p:origin x="739"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NULL"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333333333333334E-2"/>
          <c:y val="1.2944983818770227E-2"/>
          <c:w val="0.93888888888889266"/>
          <c:h val="0.92880258899675816"/>
        </c:manualLayout>
      </c:layout>
      <c:lineChart>
        <c:grouping val="standard"/>
        <c:varyColors val="1"/>
        <c:dLbls>
          <c:showLegendKey val="0"/>
          <c:showVal val="0"/>
          <c:showCatName val="0"/>
          <c:showSerName val="0"/>
          <c:showPercent val="0"/>
          <c:showBubbleSize val="0"/>
        </c:dLbls>
        <c:marker val="1"/>
        <c:smooth val="0"/>
        <c:axId val="99609600"/>
        <c:axId val="101913344"/>
      </c:lineChart>
      <c:catAx>
        <c:axId val="99609600"/>
        <c:scaling>
          <c:orientation val="minMax"/>
        </c:scaling>
        <c:delete val="1"/>
        <c:axPos val="b"/>
        <c:majorTickMark val="cross"/>
        <c:minorTickMark val="cross"/>
        <c:tickLblPos val="none"/>
        <c:crossAx val="101913344"/>
        <c:crossesAt val="0.1"/>
        <c:auto val="1"/>
        <c:lblAlgn val="ctr"/>
        <c:lblOffset val="100"/>
        <c:tickLblSkip val="100"/>
        <c:noMultiLvlLbl val="1"/>
      </c:catAx>
      <c:valAx>
        <c:axId val="101913344"/>
        <c:scaling>
          <c:logBase val="10"/>
          <c:orientation val="minMax"/>
        </c:scaling>
        <c:delete val="1"/>
        <c:axPos val="l"/>
        <c:numFmt formatCode="General" sourceLinked="1"/>
        <c:majorTickMark val="none"/>
        <c:minorTickMark val="cross"/>
        <c:tickLblPos val="none"/>
        <c:crossAx val="99609600"/>
        <c:crosses val="autoZero"/>
        <c:crossBetween val="between"/>
        <c:majorUnit val="100"/>
        <c:minorUnit val="100"/>
      </c:valAx>
      <c:spPr>
        <a:noFill/>
      </c:spPr>
    </c:plotArea>
    <c:plotVisOnly val="1"/>
    <c:dispBlanksAs val="zero"/>
    <c:showDLblsOverMax val="1"/>
  </c:chart>
  <c:externalData r:id="rId1">
    <c:autoUpdate val="0"/>
  </c:externalData>
  <c:userShapes r:id="rId2"/>
</c:chartSpace>
</file>

<file path=ppt/drawings/_rels/drawing1.xml.rels><?xml version="1.0" encoding="UTF-8" standalone="yes"?>
<Relationships xmlns="http://schemas.openxmlformats.org/package/2006/relationships"><Relationship Id="rId1" Type="http://schemas.openxmlformats.org/officeDocument/2006/relationships/image" Target="../media/image4.png"/></Relationships>
</file>

<file path=ppt/drawings/drawing1.xml><?xml version="1.0" encoding="utf-8"?>
<c:userShapes xmlns:c="http://schemas.openxmlformats.org/drawingml/2006/chart">
  <cdr:relSizeAnchor xmlns:cdr="http://schemas.openxmlformats.org/drawingml/2006/chartDrawing">
    <cdr:from>
      <cdr:x>0</cdr:x>
      <cdr:y>0.02528</cdr:y>
    </cdr:from>
    <cdr:to>
      <cdr:x>0.08957</cdr:x>
      <cdr:y>0.13166</cdr:y>
    </cdr:to>
    <cdr:pic>
      <cdr:nvPicPr>
        <cdr:cNvPr id="2" name="chart">
          <a:extLst xmlns:a="http://schemas.openxmlformats.org/drawingml/2006/main">
            <a:ext uri="{FF2B5EF4-FFF2-40B4-BE49-F238E27FC236}">
              <a16:creationId xmlns:a16="http://schemas.microsoft.com/office/drawing/2014/main" id="{6A637504-DF02-4452-960E-A1684CB67E3E}"/>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69011" y="77638"/>
          <a:ext cx="337495" cy="326693"/>
        </a:xfrm>
        <a:prstGeom xmlns:a="http://schemas.openxmlformats.org/drawingml/2006/main" prst="rect">
          <a:avLst/>
        </a:prstGeom>
      </cdr:spPr>
    </cdr:pic>
  </cdr:relSizeAnchor>
  <cdr:relSizeAnchor xmlns:cdr="http://schemas.openxmlformats.org/drawingml/2006/chartDrawing">
    <cdr:from>
      <cdr:x>0.15116</cdr:x>
      <cdr:y>0.07252</cdr:y>
    </cdr:from>
    <cdr:to>
      <cdr:x>0.42302</cdr:x>
      <cdr:y>0.15825</cdr:y>
    </cdr:to>
    <cdr:sp macro="" textlink="">
      <cdr:nvSpPr>
        <cdr:cNvPr id="4" name="TextBox 3"/>
        <cdr:cNvSpPr txBox="1"/>
      </cdr:nvSpPr>
      <cdr:spPr>
        <a:xfrm xmlns:a="http://schemas.openxmlformats.org/drawingml/2006/main">
          <a:off x="569570" y="222700"/>
          <a:ext cx="1024354" cy="263277"/>
        </a:xfrm>
        <a:prstGeom xmlns:a="http://schemas.openxmlformats.org/drawingml/2006/main" prst="rect">
          <a:avLst/>
        </a:prstGeom>
      </cdr:spPr>
      <cdr:txBody>
        <a:bodyPr xmlns:a="http://schemas.openxmlformats.org/drawingml/2006/main" vertOverflow="clip" wrap="square" rtlCol="1"/>
        <a:lstStyle xmlns:a="http://schemas.openxmlformats.org/drawingml/2006/main"/>
        <a:p xmlns:a="http://schemas.openxmlformats.org/drawingml/2006/main">
          <a:r>
            <a:rPr lang="en-US" sz="1400" baseline="0"/>
            <a:t>n=</a:t>
          </a:r>
          <a:r>
            <a:rPr lang="el-GR" sz="1400" baseline="0">
              <a:latin typeface="Times New Roman"/>
              <a:cs typeface="Times New Roman"/>
            </a:rPr>
            <a:t>γ</a:t>
          </a:r>
          <a:endParaRPr lang="ar-SA" sz="1400" baseline="0"/>
        </a:p>
      </cdr:txBody>
    </cdr:sp>
  </cdr:relSizeAnchor>
  <cdr:relSizeAnchor xmlns:cdr="http://schemas.openxmlformats.org/drawingml/2006/chartDrawing">
    <cdr:from>
      <cdr:x>0.71153</cdr:x>
      <cdr:y>0.69903</cdr:y>
    </cdr:from>
    <cdr:to>
      <cdr:x>0.97351</cdr:x>
      <cdr:y>0.79795</cdr:y>
    </cdr:to>
    <cdr:sp macro="" textlink="">
      <cdr:nvSpPr>
        <cdr:cNvPr id="5" name="TextBox 4"/>
        <cdr:cNvSpPr txBox="1"/>
      </cdr:nvSpPr>
      <cdr:spPr>
        <a:xfrm xmlns:a="http://schemas.openxmlformats.org/drawingml/2006/main">
          <a:off x="2681018" y="2146718"/>
          <a:ext cx="987126" cy="303784"/>
        </a:xfrm>
        <a:prstGeom xmlns:a="http://schemas.openxmlformats.org/drawingml/2006/main" prst="rect">
          <a:avLst/>
        </a:prstGeom>
      </cdr:spPr>
      <cdr:txBody>
        <a:bodyPr xmlns:a="http://schemas.openxmlformats.org/drawingml/2006/main" vertOverflow="clip" wrap="square" rtlCol="1"/>
        <a:lstStyle xmlns:a="http://schemas.openxmlformats.org/drawingml/2006/main"/>
        <a:p xmlns:a="http://schemas.openxmlformats.org/drawingml/2006/main">
          <a:r>
            <a:rPr lang="en-US" sz="1400"/>
            <a:t>n=1</a:t>
          </a:r>
          <a:endParaRPr lang="ar-SA" sz="1400"/>
        </a:p>
      </cdr:txBody>
    </cdr:sp>
  </cdr:relSizeAnchor>
  <cdr:relSizeAnchor xmlns:cdr="http://schemas.openxmlformats.org/drawingml/2006/chartDrawing">
    <cdr:from>
      <cdr:x>0.8864</cdr:x>
      <cdr:y>0.87708</cdr:y>
    </cdr:from>
    <cdr:to>
      <cdr:x>0.93923</cdr:x>
      <cdr:y>0.93424</cdr:y>
    </cdr:to>
    <cdr:sp macro="" textlink="">
      <cdr:nvSpPr>
        <cdr:cNvPr id="10" name="TextBox 9"/>
        <cdr:cNvSpPr txBox="1"/>
      </cdr:nvSpPr>
      <cdr:spPr>
        <a:xfrm xmlns:a="http://schemas.openxmlformats.org/drawingml/2006/main">
          <a:off x="4052618" y="3441938"/>
          <a:ext cx="241539" cy="224287"/>
        </a:xfrm>
        <a:prstGeom xmlns:a="http://schemas.openxmlformats.org/drawingml/2006/main" prst="rect">
          <a:avLst/>
        </a:prstGeom>
      </cdr:spPr>
      <cdr:txBody>
        <a:bodyPr xmlns:a="http://schemas.openxmlformats.org/drawingml/2006/main" vertOverflow="clip" wrap="square" rtlCol="1"/>
        <a:lstStyle xmlns:a="http://schemas.openxmlformats.org/drawingml/2006/main"/>
        <a:p xmlns:a="http://schemas.openxmlformats.org/drawingml/2006/main">
          <a:r>
            <a:rPr lang="en-US" sz="1100"/>
            <a:t>V</a:t>
          </a:r>
          <a:endParaRPr lang="ar-SA" sz="1100"/>
        </a:p>
      </cdr:txBody>
    </cdr:sp>
  </cdr:relSizeAnchor>
  <cdr:relSizeAnchor xmlns:cdr="http://schemas.openxmlformats.org/drawingml/2006/chartDrawing">
    <cdr:from>
      <cdr:x>0.0705</cdr:x>
      <cdr:y>0.23315</cdr:y>
    </cdr:from>
    <cdr:to>
      <cdr:x>0.7619</cdr:x>
      <cdr:y>0.81742</cdr:y>
    </cdr:to>
    <cdr:sp macro="" textlink="">
      <cdr:nvSpPr>
        <cdr:cNvPr id="7" name="Straight Connector 6"/>
        <cdr:cNvSpPr/>
      </cdr:nvSpPr>
      <cdr:spPr>
        <a:xfrm xmlns:a="http://schemas.openxmlformats.org/drawingml/2006/main">
          <a:off x="265622" y="715992"/>
          <a:ext cx="2605177" cy="1794295"/>
        </a:xfrm>
        <a:prstGeom xmlns:a="http://schemas.openxmlformats.org/drawingml/2006/main" prst="line">
          <a:avLst/>
        </a:prstGeom>
        <a:ln xmlns:a="http://schemas.openxmlformats.org/drawingml/2006/main">
          <a:solidFill>
            <a:schemeClr val="tx1">
              <a:lumMod val="95000"/>
              <a:lumOff val="5000"/>
              <a:alpha val="96000"/>
            </a:schemeClr>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ar-EG"/>
        </a:p>
      </cdr:txBody>
    </cdr:sp>
  </cdr:relSizeAnchor>
  <cdr:relSizeAnchor xmlns:cdr="http://schemas.openxmlformats.org/drawingml/2006/chartDrawing">
    <cdr:from>
      <cdr:x>0.22389</cdr:x>
      <cdr:y>0.10955</cdr:y>
    </cdr:from>
    <cdr:to>
      <cdr:x>0.55127</cdr:x>
      <cdr:y>0.88202</cdr:y>
    </cdr:to>
    <cdr:sp macro="" textlink="">
      <cdr:nvSpPr>
        <cdr:cNvPr id="9" name="Straight Connector 8"/>
        <cdr:cNvSpPr/>
      </cdr:nvSpPr>
      <cdr:spPr>
        <a:xfrm xmlns:a="http://schemas.openxmlformats.org/drawingml/2006/main">
          <a:off x="843591" y="336430"/>
          <a:ext cx="1233578" cy="2372264"/>
        </a:xfrm>
        <a:prstGeom xmlns:a="http://schemas.openxmlformats.org/drawingml/2006/main" prst="line">
          <a:avLst/>
        </a:prstGeom>
        <a:ln xmlns:a="http://schemas.openxmlformats.org/drawingml/2006/main">
          <a:solidFill>
            <a:schemeClr val="tx1">
              <a:lumMod val="95000"/>
              <a:lumOff val="5000"/>
              <a:alpha val="96000"/>
            </a:schemeClr>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ar-EG"/>
        </a:p>
      </cdr:txBody>
    </cdr:sp>
  </cdr:relSizeAnchor>
  <cdr:relSizeAnchor xmlns:cdr="http://schemas.openxmlformats.org/drawingml/2006/chartDrawing">
    <cdr:from>
      <cdr:x>0.08652</cdr:x>
      <cdr:y>0.48315</cdr:y>
    </cdr:from>
    <cdr:to>
      <cdr:x>0.74816</cdr:x>
      <cdr:y>0.50562</cdr:y>
    </cdr:to>
    <cdr:sp macro="" textlink="">
      <cdr:nvSpPr>
        <cdr:cNvPr id="12" name="Straight Connector 11"/>
        <cdr:cNvSpPr/>
      </cdr:nvSpPr>
      <cdr:spPr>
        <a:xfrm xmlns:a="http://schemas.openxmlformats.org/drawingml/2006/main">
          <a:off x="326006" y="1483744"/>
          <a:ext cx="2493034" cy="69011"/>
        </a:xfrm>
        <a:prstGeom xmlns:a="http://schemas.openxmlformats.org/drawingml/2006/main" prst="line">
          <a:avLst/>
        </a:prstGeom>
        <a:ln xmlns:a="http://schemas.openxmlformats.org/drawingml/2006/main">
          <a:solidFill>
            <a:schemeClr val="tx1">
              <a:lumMod val="95000"/>
              <a:lumOff val="5000"/>
              <a:alpha val="96000"/>
            </a:schemeClr>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ar-EG"/>
        </a:p>
      </cdr:txBody>
    </cdr:sp>
  </cdr:relSizeAnchor>
  <cdr:relSizeAnchor xmlns:cdr="http://schemas.openxmlformats.org/drawingml/2006/chartDrawing">
    <cdr:from>
      <cdr:x>0.01784</cdr:x>
      <cdr:y>0.02809</cdr:y>
    </cdr:from>
    <cdr:to>
      <cdr:x>0.02013</cdr:x>
      <cdr:y>0.93539</cdr:y>
    </cdr:to>
    <cdr:sp macro="" textlink="">
      <cdr:nvSpPr>
        <cdr:cNvPr id="14" name="Straight Arrow Connector 13"/>
        <cdr:cNvSpPr/>
      </cdr:nvSpPr>
      <cdr:spPr>
        <a:xfrm xmlns:a="http://schemas.openxmlformats.org/drawingml/2006/main" flipH="1" flipV="1">
          <a:off x="67214" y="86264"/>
          <a:ext cx="8626" cy="2786332"/>
        </a:xfrm>
        <a:prstGeom xmlns:a="http://schemas.openxmlformats.org/drawingml/2006/main" prst="straightConnector1">
          <a:avLst/>
        </a:prstGeom>
        <a:ln xmlns:a="http://schemas.openxmlformats.org/drawingml/2006/main" w="19050">
          <a:solidFill>
            <a:schemeClr val="tx1">
              <a:lumMod val="95000"/>
              <a:lumOff val="5000"/>
              <a:alpha val="86000"/>
            </a:schemeClr>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ar-EG"/>
        </a:p>
      </cdr:txBody>
    </cdr:sp>
  </cdr:relSizeAnchor>
  <cdr:relSizeAnchor xmlns:cdr="http://schemas.openxmlformats.org/drawingml/2006/chartDrawing">
    <cdr:from>
      <cdr:x>0.01374</cdr:x>
      <cdr:y>0.92697</cdr:y>
    </cdr:from>
    <cdr:to>
      <cdr:x>0.93408</cdr:x>
      <cdr:y>0.94101</cdr:y>
    </cdr:to>
    <cdr:sp macro="" textlink="">
      <cdr:nvSpPr>
        <cdr:cNvPr id="16" name="Straight Arrow Connector 15"/>
        <cdr:cNvSpPr/>
      </cdr:nvSpPr>
      <cdr:spPr>
        <a:xfrm xmlns:a="http://schemas.openxmlformats.org/drawingml/2006/main">
          <a:off x="51758" y="2846716"/>
          <a:ext cx="3467819" cy="43132"/>
        </a:xfrm>
        <a:prstGeom xmlns:a="http://schemas.openxmlformats.org/drawingml/2006/main" prst="straightConnector1">
          <a:avLst/>
        </a:prstGeom>
        <a:ln xmlns:a="http://schemas.openxmlformats.org/drawingml/2006/main" w="22225">
          <a:solidFill>
            <a:schemeClr val="tx1">
              <a:alpha val="96000"/>
            </a:schemeClr>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ar-EG"/>
        </a:p>
      </cdr:txBody>
    </cdr:sp>
  </cdr:relSizeAnchor>
  <cdr:relSizeAnchor xmlns:cdr="http://schemas.openxmlformats.org/drawingml/2006/chartDrawing">
    <cdr:from>
      <cdr:x>0.37222</cdr:x>
      <cdr:y>0.14326</cdr:y>
    </cdr:from>
    <cdr:to>
      <cdr:x>0.38825</cdr:x>
      <cdr:y>0.82865</cdr:y>
    </cdr:to>
    <cdr:sp macro="" textlink="">
      <cdr:nvSpPr>
        <cdr:cNvPr id="18" name="Straight Connector 17"/>
        <cdr:cNvSpPr/>
      </cdr:nvSpPr>
      <cdr:spPr>
        <a:xfrm xmlns:a="http://schemas.openxmlformats.org/drawingml/2006/main">
          <a:off x="1402512" y="439947"/>
          <a:ext cx="60385" cy="2104845"/>
        </a:xfrm>
        <a:prstGeom xmlns:a="http://schemas.openxmlformats.org/drawingml/2006/main" prst="line">
          <a:avLst/>
        </a:prstGeom>
        <a:ln xmlns:a="http://schemas.openxmlformats.org/drawingml/2006/main">
          <a:solidFill>
            <a:schemeClr val="tx1">
              <a:lumMod val="95000"/>
              <a:lumOff val="5000"/>
              <a:alpha val="96000"/>
            </a:schemeClr>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ar-EG"/>
        </a:p>
      </cdr:txBody>
    </cdr:sp>
  </cdr:relSizeAnchor>
  <cdr:relSizeAnchor xmlns:cdr="http://schemas.openxmlformats.org/drawingml/2006/chartDrawing">
    <cdr:from>
      <cdr:x>0.39741</cdr:x>
      <cdr:y>0.23876</cdr:y>
    </cdr:from>
    <cdr:to>
      <cdr:x>0.60117</cdr:x>
      <cdr:y>0.33427</cdr:y>
    </cdr:to>
    <cdr:sp macro="" textlink="">
      <cdr:nvSpPr>
        <cdr:cNvPr id="19" name="TextBox 18"/>
        <cdr:cNvSpPr txBox="1"/>
      </cdr:nvSpPr>
      <cdr:spPr>
        <a:xfrm xmlns:a="http://schemas.openxmlformats.org/drawingml/2006/main">
          <a:off x="1497414" y="733238"/>
          <a:ext cx="767757" cy="293312"/>
        </a:xfrm>
        <a:prstGeom xmlns:a="http://schemas.openxmlformats.org/drawingml/2006/main" prst="rect">
          <a:avLst/>
        </a:prstGeom>
      </cdr:spPr>
      <cdr:txBody>
        <a:bodyPr xmlns:a="http://schemas.openxmlformats.org/drawingml/2006/main" vertOverflow="clip" wrap="square" rtlCol="1"/>
        <a:lstStyle xmlns:a="http://schemas.openxmlformats.org/drawingml/2006/main"/>
        <a:p xmlns:a="http://schemas.openxmlformats.org/drawingml/2006/main">
          <a:r>
            <a:rPr lang="en-US" sz="1100"/>
            <a:t>n=</a:t>
          </a:r>
          <a:r>
            <a:rPr lang="en-US" sz="1100">
              <a:latin typeface="Times New Roman"/>
              <a:cs typeface="Times New Roman"/>
            </a:rPr>
            <a:t>±∞</a:t>
          </a:r>
          <a:endParaRPr lang="ar-SA" sz="1100"/>
        </a:p>
      </cdr:txBody>
    </cdr:sp>
  </cdr:relSizeAnchor>
  <cdr:relSizeAnchor xmlns:cdr="http://schemas.openxmlformats.org/drawingml/2006/chartDrawing">
    <cdr:from>
      <cdr:x>0.63093</cdr:x>
      <cdr:y>0.40168</cdr:y>
    </cdr:from>
    <cdr:to>
      <cdr:x>0.74998</cdr:x>
      <cdr:y>0.50562</cdr:y>
    </cdr:to>
    <cdr:sp macro="" textlink="">
      <cdr:nvSpPr>
        <cdr:cNvPr id="20" name="TextBox 19"/>
        <cdr:cNvSpPr txBox="1"/>
      </cdr:nvSpPr>
      <cdr:spPr>
        <a:xfrm xmlns:a="http://schemas.openxmlformats.org/drawingml/2006/main">
          <a:off x="2377315" y="1233563"/>
          <a:ext cx="448574" cy="319201"/>
        </a:xfrm>
        <a:prstGeom xmlns:a="http://schemas.openxmlformats.org/drawingml/2006/main" prst="rect">
          <a:avLst/>
        </a:prstGeom>
      </cdr:spPr>
      <cdr:txBody>
        <a:bodyPr xmlns:a="http://schemas.openxmlformats.org/drawingml/2006/main" vertOverflow="clip" wrap="square" rtlCol="1"/>
        <a:lstStyle xmlns:a="http://schemas.openxmlformats.org/drawingml/2006/main"/>
        <a:p xmlns:a="http://schemas.openxmlformats.org/drawingml/2006/main">
          <a:r>
            <a:rPr lang="en-US" sz="1100"/>
            <a:t>n=0</a:t>
          </a:r>
          <a:endParaRPr lang="ar-SA" sz="1100"/>
        </a:p>
      </cdr:txBody>
    </cdr: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EFA74-FED1-4825-8651-7A7BFF7F1A8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99BFEFF-3549-4BBF-AB22-631307B753F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5C9B1F4-80D1-4BF4-8242-7CA6B0D56E1E}"/>
              </a:ext>
            </a:extLst>
          </p:cNvPr>
          <p:cNvSpPr>
            <a:spLocks noGrp="1"/>
          </p:cNvSpPr>
          <p:nvPr>
            <p:ph type="dt" sz="half" idx="10"/>
          </p:nvPr>
        </p:nvSpPr>
        <p:spPr/>
        <p:txBody>
          <a:bodyPr/>
          <a:lstStyle/>
          <a:p>
            <a:fld id="{7AF260B5-9331-489A-A5B5-621BC8537A61}" type="datetimeFigureOut">
              <a:rPr lang="en-US" smtClean="0"/>
              <a:t>11/27/20</a:t>
            </a:fld>
            <a:endParaRPr lang="en-US"/>
          </a:p>
        </p:txBody>
      </p:sp>
      <p:sp>
        <p:nvSpPr>
          <p:cNvPr id="5" name="Footer Placeholder 4">
            <a:extLst>
              <a:ext uri="{FF2B5EF4-FFF2-40B4-BE49-F238E27FC236}">
                <a16:creationId xmlns:a16="http://schemas.microsoft.com/office/drawing/2014/main" id="{6F7A922E-37F2-4B43-9122-0F2C1F71F1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0A2082-6DCB-4C07-8050-2D27D6B9FFC2}"/>
              </a:ext>
            </a:extLst>
          </p:cNvPr>
          <p:cNvSpPr>
            <a:spLocks noGrp="1"/>
          </p:cNvSpPr>
          <p:nvPr>
            <p:ph type="sldNum" sz="quarter" idx="12"/>
          </p:nvPr>
        </p:nvSpPr>
        <p:spPr/>
        <p:txBody>
          <a:bodyPr/>
          <a:lstStyle/>
          <a:p>
            <a:fld id="{0A12E1EF-8808-4C09-A72B-ED759AAC6B04}" type="slidenum">
              <a:rPr lang="en-US" smtClean="0"/>
              <a:t>‹#›</a:t>
            </a:fld>
            <a:endParaRPr lang="en-US"/>
          </a:p>
        </p:txBody>
      </p:sp>
    </p:spTree>
    <p:extLst>
      <p:ext uri="{BB962C8B-B14F-4D97-AF65-F5344CB8AC3E}">
        <p14:creationId xmlns:p14="http://schemas.microsoft.com/office/powerpoint/2010/main" val="3049720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B256B-925E-4A62-A1A4-FEFF56CD11C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B18AB27-8F1B-46B3-A628-9F2BA51B933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9D0977-800A-4D37-83D0-D8DB8F8F671C}"/>
              </a:ext>
            </a:extLst>
          </p:cNvPr>
          <p:cNvSpPr>
            <a:spLocks noGrp="1"/>
          </p:cNvSpPr>
          <p:nvPr>
            <p:ph type="dt" sz="half" idx="10"/>
          </p:nvPr>
        </p:nvSpPr>
        <p:spPr/>
        <p:txBody>
          <a:bodyPr/>
          <a:lstStyle/>
          <a:p>
            <a:fld id="{7AF260B5-9331-489A-A5B5-621BC8537A61}" type="datetimeFigureOut">
              <a:rPr lang="en-US" smtClean="0"/>
              <a:t>11/27/20</a:t>
            </a:fld>
            <a:endParaRPr lang="en-US"/>
          </a:p>
        </p:txBody>
      </p:sp>
      <p:sp>
        <p:nvSpPr>
          <p:cNvPr id="5" name="Footer Placeholder 4">
            <a:extLst>
              <a:ext uri="{FF2B5EF4-FFF2-40B4-BE49-F238E27FC236}">
                <a16:creationId xmlns:a16="http://schemas.microsoft.com/office/drawing/2014/main" id="{508D125D-A592-4D7E-AF5E-7E63853121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7432FC-FEF8-49BF-9BBA-BD2F01DFC791}"/>
              </a:ext>
            </a:extLst>
          </p:cNvPr>
          <p:cNvSpPr>
            <a:spLocks noGrp="1"/>
          </p:cNvSpPr>
          <p:nvPr>
            <p:ph type="sldNum" sz="quarter" idx="12"/>
          </p:nvPr>
        </p:nvSpPr>
        <p:spPr/>
        <p:txBody>
          <a:bodyPr/>
          <a:lstStyle/>
          <a:p>
            <a:fld id="{0A12E1EF-8808-4C09-A72B-ED759AAC6B04}" type="slidenum">
              <a:rPr lang="en-US" smtClean="0"/>
              <a:t>‹#›</a:t>
            </a:fld>
            <a:endParaRPr lang="en-US"/>
          </a:p>
        </p:txBody>
      </p:sp>
    </p:spTree>
    <p:extLst>
      <p:ext uri="{BB962C8B-B14F-4D97-AF65-F5344CB8AC3E}">
        <p14:creationId xmlns:p14="http://schemas.microsoft.com/office/powerpoint/2010/main" val="25693226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EC569-FD1B-4587-8159-26276CE9456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73F35A3-3E02-4B88-8C71-CBDF98DFCBC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31CFEB5-B6DF-4379-80E9-58159D15217C}"/>
              </a:ext>
            </a:extLst>
          </p:cNvPr>
          <p:cNvSpPr>
            <a:spLocks noGrp="1"/>
          </p:cNvSpPr>
          <p:nvPr>
            <p:ph type="dt" sz="half" idx="10"/>
          </p:nvPr>
        </p:nvSpPr>
        <p:spPr/>
        <p:txBody>
          <a:bodyPr/>
          <a:lstStyle/>
          <a:p>
            <a:fld id="{7AF260B5-9331-489A-A5B5-621BC8537A61}" type="datetimeFigureOut">
              <a:rPr lang="en-US" smtClean="0"/>
              <a:t>11/27/20</a:t>
            </a:fld>
            <a:endParaRPr lang="en-US"/>
          </a:p>
        </p:txBody>
      </p:sp>
      <p:sp>
        <p:nvSpPr>
          <p:cNvPr id="5" name="Footer Placeholder 4">
            <a:extLst>
              <a:ext uri="{FF2B5EF4-FFF2-40B4-BE49-F238E27FC236}">
                <a16:creationId xmlns:a16="http://schemas.microsoft.com/office/drawing/2014/main" id="{68E5977B-7DD3-44ED-AEF5-F2B254A79F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B5796D-0427-4482-A969-E3F66A076C48}"/>
              </a:ext>
            </a:extLst>
          </p:cNvPr>
          <p:cNvSpPr>
            <a:spLocks noGrp="1"/>
          </p:cNvSpPr>
          <p:nvPr>
            <p:ph type="sldNum" sz="quarter" idx="12"/>
          </p:nvPr>
        </p:nvSpPr>
        <p:spPr/>
        <p:txBody>
          <a:bodyPr/>
          <a:lstStyle/>
          <a:p>
            <a:fld id="{0A12E1EF-8808-4C09-A72B-ED759AAC6B04}" type="slidenum">
              <a:rPr lang="en-US" smtClean="0"/>
              <a:t>‹#›</a:t>
            </a:fld>
            <a:endParaRPr lang="en-US"/>
          </a:p>
        </p:txBody>
      </p:sp>
    </p:spTree>
    <p:extLst>
      <p:ext uri="{BB962C8B-B14F-4D97-AF65-F5344CB8AC3E}">
        <p14:creationId xmlns:p14="http://schemas.microsoft.com/office/powerpoint/2010/main" val="30598912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955F3-4BFE-41FE-8E48-E02441AFBCE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674E86F-C1F8-461E-83FD-E5CB9D10A1F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D811E8A-D1B1-4BC6-B6B0-38D5533FF7B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D85DFFF-1BF5-4FB1-B995-441602627E38}"/>
              </a:ext>
            </a:extLst>
          </p:cNvPr>
          <p:cNvSpPr>
            <a:spLocks noGrp="1"/>
          </p:cNvSpPr>
          <p:nvPr>
            <p:ph type="dt" sz="half" idx="10"/>
          </p:nvPr>
        </p:nvSpPr>
        <p:spPr/>
        <p:txBody>
          <a:bodyPr/>
          <a:lstStyle/>
          <a:p>
            <a:fld id="{7AF260B5-9331-489A-A5B5-621BC8537A61}" type="datetimeFigureOut">
              <a:rPr lang="en-US" smtClean="0"/>
              <a:t>11/27/20</a:t>
            </a:fld>
            <a:endParaRPr lang="en-US"/>
          </a:p>
        </p:txBody>
      </p:sp>
      <p:sp>
        <p:nvSpPr>
          <p:cNvPr id="6" name="Footer Placeholder 5">
            <a:extLst>
              <a:ext uri="{FF2B5EF4-FFF2-40B4-BE49-F238E27FC236}">
                <a16:creationId xmlns:a16="http://schemas.microsoft.com/office/drawing/2014/main" id="{4A95C60E-AE12-4402-927C-C2EAC7D9B01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11282D-66FB-4A87-ACAE-0DD8690F993D}"/>
              </a:ext>
            </a:extLst>
          </p:cNvPr>
          <p:cNvSpPr>
            <a:spLocks noGrp="1"/>
          </p:cNvSpPr>
          <p:nvPr>
            <p:ph type="sldNum" sz="quarter" idx="12"/>
          </p:nvPr>
        </p:nvSpPr>
        <p:spPr/>
        <p:txBody>
          <a:bodyPr/>
          <a:lstStyle/>
          <a:p>
            <a:fld id="{0A12E1EF-8808-4C09-A72B-ED759AAC6B04}" type="slidenum">
              <a:rPr lang="en-US" smtClean="0"/>
              <a:t>‹#›</a:t>
            </a:fld>
            <a:endParaRPr lang="en-US"/>
          </a:p>
        </p:txBody>
      </p:sp>
    </p:spTree>
    <p:extLst>
      <p:ext uri="{BB962C8B-B14F-4D97-AF65-F5344CB8AC3E}">
        <p14:creationId xmlns:p14="http://schemas.microsoft.com/office/powerpoint/2010/main" val="326313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5FC94-F4A9-4901-9350-05ADCC780A4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2B8E128-A99D-49C6-870B-5A62E3ED502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E72F3DA-F48C-4AB8-A9BB-51213058A84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22B6F81-E8CD-4D60-8C40-31B7627445D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3C55C4B-B599-49A9-A505-736F5470104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7D95412-CE3D-4FC6-A542-0A432EA87ACA}"/>
              </a:ext>
            </a:extLst>
          </p:cNvPr>
          <p:cNvSpPr>
            <a:spLocks noGrp="1"/>
          </p:cNvSpPr>
          <p:nvPr>
            <p:ph type="dt" sz="half" idx="10"/>
          </p:nvPr>
        </p:nvSpPr>
        <p:spPr/>
        <p:txBody>
          <a:bodyPr/>
          <a:lstStyle/>
          <a:p>
            <a:fld id="{7AF260B5-9331-489A-A5B5-621BC8537A61}" type="datetimeFigureOut">
              <a:rPr lang="en-US" smtClean="0"/>
              <a:t>11/27/20</a:t>
            </a:fld>
            <a:endParaRPr lang="en-US"/>
          </a:p>
        </p:txBody>
      </p:sp>
      <p:sp>
        <p:nvSpPr>
          <p:cNvPr id="8" name="Footer Placeholder 7">
            <a:extLst>
              <a:ext uri="{FF2B5EF4-FFF2-40B4-BE49-F238E27FC236}">
                <a16:creationId xmlns:a16="http://schemas.microsoft.com/office/drawing/2014/main" id="{FADD2774-C490-4FC9-9424-01BBCF9D750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5BC4701-EE08-42A1-9E8A-0D2340150608}"/>
              </a:ext>
            </a:extLst>
          </p:cNvPr>
          <p:cNvSpPr>
            <a:spLocks noGrp="1"/>
          </p:cNvSpPr>
          <p:nvPr>
            <p:ph type="sldNum" sz="quarter" idx="12"/>
          </p:nvPr>
        </p:nvSpPr>
        <p:spPr/>
        <p:txBody>
          <a:bodyPr/>
          <a:lstStyle/>
          <a:p>
            <a:fld id="{0A12E1EF-8808-4C09-A72B-ED759AAC6B04}" type="slidenum">
              <a:rPr lang="en-US" smtClean="0"/>
              <a:t>‹#›</a:t>
            </a:fld>
            <a:endParaRPr lang="en-US"/>
          </a:p>
        </p:txBody>
      </p:sp>
    </p:spTree>
    <p:extLst>
      <p:ext uri="{BB962C8B-B14F-4D97-AF65-F5344CB8AC3E}">
        <p14:creationId xmlns:p14="http://schemas.microsoft.com/office/powerpoint/2010/main" val="9706194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7629F-5827-4CEA-A1A3-D67D15467FA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CFE2C79-F3B7-4569-8C89-1860EB256F31}"/>
              </a:ext>
            </a:extLst>
          </p:cNvPr>
          <p:cNvSpPr>
            <a:spLocks noGrp="1"/>
          </p:cNvSpPr>
          <p:nvPr>
            <p:ph type="dt" sz="half" idx="10"/>
          </p:nvPr>
        </p:nvSpPr>
        <p:spPr/>
        <p:txBody>
          <a:bodyPr/>
          <a:lstStyle/>
          <a:p>
            <a:fld id="{7AF260B5-9331-489A-A5B5-621BC8537A61}" type="datetimeFigureOut">
              <a:rPr lang="en-US" smtClean="0"/>
              <a:t>11/27/20</a:t>
            </a:fld>
            <a:endParaRPr lang="en-US"/>
          </a:p>
        </p:txBody>
      </p:sp>
      <p:sp>
        <p:nvSpPr>
          <p:cNvPr id="4" name="Footer Placeholder 3">
            <a:extLst>
              <a:ext uri="{FF2B5EF4-FFF2-40B4-BE49-F238E27FC236}">
                <a16:creationId xmlns:a16="http://schemas.microsoft.com/office/drawing/2014/main" id="{7434AA52-2C9A-4FE9-AC23-9F4B3825C25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52B35A6-C9E8-42F3-93E2-B7A20EFCF5C0}"/>
              </a:ext>
            </a:extLst>
          </p:cNvPr>
          <p:cNvSpPr>
            <a:spLocks noGrp="1"/>
          </p:cNvSpPr>
          <p:nvPr>
            <p:ph type="sldNum" sz="quarter" idx="12"/>
          </p:nvPr>
        </p:nvSpPr>
        <p:spPr/>
        <p:txBody>
          <a:bodyPr/>
          <a:lstStyle/>
          <a:p>
            <a:fld id="{0A12E1EF-8808-4C09-A72B-ED759AAC6B04}" type="slidenum">
              <a:rPr lang="en-US" smtClean="0"/>
              <a:t>‹#›</a:t>
            </a:fld>
            <a:endParaRPr lang="en-US"/>
          </a:p>
        </p:txBody>
      </p:sp>
    </p:spTree>
    <p:extLst>
      <p:ext uri="{BB962C8B-B14F-4D97-AF65-F5344CB8AC3E}">
        <p14:creationId xmlns:p14="http://schemas.microsoft.com/office/powerpoint/2010/main" val="11787769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ABC0A8D-1ADA-48F7-80A7-3B599D0438E3}"/>
              </a:ext>
            </a:extLst>
          </p:cNvPr>
          <p:cNvSpPr>
            <a:spLocks noGrp="1"/>
          </p:cNvSpPr>
          <p:nvPr>
            <p:ph type="dt" sz="half" idx="10"/>
          </p:nvPr>
        </p:nvSpPr>
        <p:spPr/>
        <p:txBody>
          <a:bodyPr/>
          <a:lstStyle/>
          <a:p>
            <a:fld id="{7AF260B5-9331-489A-A5B5-621BC8537A61}" type="datetimeFigureOut">
              <a:rPr lang="en-US" smtClean="0"/>
              <a:t>11/27/20</a:t>
            </a:fld>
            <a:endParaRPr lang="en-US"/>
          </a:p>
        </p:txBody>
      </p:sp>
      <p:sp>
        <p:nvSpPr>
          <p:cNvPr id="3" name="Footer Placeholder 2">
            <a:extLst>
              <a:ext uri="{FF2B5EF4-FFF2-40B4-BE49-F238E27FC236}">
                <a16:creationId xmlns:a16="http://schemas.microsoft.com/office/drawing/2014/main" id="{3CB7E3E8-DBB1-4B14-A45F-085A949018E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14F9F08-08A6-42B0-836E-E8AF4CA34040}"/>
              </a:ext>
            </a:extLst>
          </p:cNvPr>
          <p:cNvSpPr>
            <a:spLocks noGrp="1"/>
          </p:cNvSpPr>
          <p:nvPr>
            <p:ph type="sldNum" sz="quarter" idx="12"/>
          </p:nvPr>
        </p:nvSpPr>
        <p:spPr/>
        <p:txBody>
          <a:bodyPr/>
          <a:lstStyle/>
          <a:p>
            <a:fld id="{0A12E1EF-8808-4C09-A72B-ED759AAC6B04}" type="slidenum">
              <a:rPr lang="en-US" smtClean="0"/>
              <a:t>‹#›</a:t>
            </a:fld>
            <a:endParaRPr lang="en-US"/>
          </a:p>
        </p:txBody>
      </p:sp>
    </p:spTree>
    <p:extLst>
      <p:ext uri="{BB962C8B-B14F-4D97-AF65-F5344CB8AC3E}">
        <p14:creationId xmlns:p14="http://schemas.microsoft.com/office/powerpoint/2010/main" val="42427417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86094-9403-4484-BCF3-971091160AE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565F869-7577-4921-BDC5-093268B476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47A92F4-E0EC-43D4-9456-837C49EC32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E23945B-81A1-496E-B7EB-3DF184A30505}"/>
              </a:ext>
            </a:extLst>
          </p:cNvPr>
          <p:cNvSpPr>
            <a:spLocks noGrp="1"/>
          </p:cNvSpPr>
          <p:nvPr>
            <p:ph type="dt" sz="half" idx="10"/>
          </p:nvPr>
        </p:nvSpPr>
        <p:spPr/>
        <p:txBody>
          <a:bodyPr/>
          <a:lstStyle/>
          <a:p>
            <a:fld id="{7AF260B5-9331-489A-A5B5-621BC8537A61}" type="datetimeFigureOut">
              <a:rPr lang="en-US" smtClean="0"/>
              <a:t>11/27/20</a:t>
            </a:fld>
            <a:endParaRPr lang="en-US"/>
          </a:p>
        </p:txBody>
      </p:sp>
      <p:sp>
        <p:nvSpPr>
          <p:cNvPr id="6" name="Footer Placeholder 5">
            <a:extLst>
              <a:ext uri="{FF2B5EF4-FFF2-40B4-BE49-F238E27FC236}">
                <a16:creationId xmlns:a16="http://schemas.microsoft.com/office/drawing/2014/main" id="{82B7031D-0672-4D63-B49E-B98D4B6261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431B054-E11B-461B-AB18-94742866133F}"/>
              </a:ext>
            </a:extLst>
          </p:cNvPr>
          <p:cNvSpPr>
            <a:spLocks noGrp="1"/>
          </p:cNvSpPr>
          <p:nvPr>
            <p:ph type="sldNum" sz="quarter" idx="12"/>
          </p:nvPr>
        </p:nvSpPr>
        <p:spPr/>
        <p:txBody>
          <a:bodyPr/>
          <a:lstStyle/>
          <a:p>
            <a:fld id="{0A12E1EF-8808-4C09-A72B-ED759AAC6B04}" type="slidenum">
              <a:rPr lang="en-US" smtClean="0"/>
              <a:t>‹#›</a:t>
            </a:fld>
            <a:endParaRPr lang="en-US"/>
          </a:p>
        </p:txBody>
      </p:sp>
    </p:spTree>
    <p:extLst>
      <p:ext uri="{BB962C8B-B14F-4D97-AF65-F5344CB8AC3E}">
        <p14:creationId xmlns:p14="http://schemas.microsoft.com/office/powerpoint/2010/main" val="5794575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A95F3C-C9F0-46D6-9D63-12499B0D6BB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AEAA85E-3154-47B4-AEA9-00579987C9D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F845692-64EB-480D-B389-E33E307CAB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B3FBC1F-0E65-4884-8CA7-39542970B29E}"/>
              </a:ext>
            </a:extLst>
          </p:cNvPr>
          <p:cNvSpPr>
            <a:spLocks noGrp="1"/>
          </p:cNvSpPr>
          <p:nvPr>
            <p:ph type="dt" sz="half" idx="10"/>
          </p:nvPr>
        </p:nvSpPr>
        <p:spPr/>
        <p:txBody>
          <a:bodyPr/>
          <a:lstStyle/>
          <a:p>
            <a:fld id="{7AF260B5-9331-489A-A5B5-621BC8537A61}" type="datetimeFigureOut">
              <a:rPr lang="en-US" smtClean="0"/>
              <a:t>11/27/20</a:t>
            </a:fld>
            <a:endParaRPr lang="en-US"/>
          </a:p>
        </p:txBody>
      </p:sp>
      <p:sp>
        <p:nvSpPr>
          <p:cNvPr id="6" name="Footer Placeholder 5">
            <a:extLst>
              <a:ext uri="{FF2B5EF4-FFF2-40B4-BE49-F238E27FC236}">
                <a16:creationId xmlns:a16="http://schemas.microsoft.com/office/drawing/2014/main" id="{C6C5E255-9CC6-450C-95B0-8A115057917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33CC00C-E576-4A43-9C51-53CF97CA32B0}"/>
              </a:ext>
            </a:extLst>
          </p:cNvPr>
          <p:cNvSpPr>
            <a:spLocks noGrp="1"/>
          </p:cNvSpPr>
          <p:nvPr>
            <p:ph type="sldNum" sz="quarter" idx="12"/>
          </p:nvPr>
        </p:nvSpPr>
        <p:spPr/>
        <p:txBody>
          <a:bodyPr/>
          <a:lstStyle/>
          <a:p>
            <a:fld id="{0A12E1EF-8808-4C09-A72B-ED759AAC6B04}" type="slidenum">
              <a:rPr lang="en-US" smtClean="0"/>
              <a:t>‹#›</a:t>
            </a:fld>
            <a:endParaRPr lang="en-US"/>
          </a:p>
        </p:txBody>
      </p:sp>
    </p:spTree>
    <p:extLst>
      <p:ext uri="{BB962C8B-B14F-4D97-AF65-F5344CB8AC3E}">
        <p14:creationId xmlns:p14="http://schemas.microsoft.com/office/powerpoint/2010/main" val="11224489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6BA79-4FD2-4ABC-928F-E6C3556EA8E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2804E1E-064D-49F4-BB17-7E9DCDFCD5B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0999EB-6737-4BE2-92AE-A49BD27C93EE}"/>
              </a:ext>
            </a:extLst>
          </p:cNvPr>
          <p:cNvSpPr>
            <a:spLocks noGrp="1"/>
          </p:cNvSpPr>
          <p:nvPr>
            <p:ph type="dt" sz="half" idx="10"/>
          </p:nvPr>
        </p:nvSpPr>
        <p:spPr/>
        <p:txBody>
          <a:bodyPr/>
          <a:lstStyle/>
          <a:p>
            <a:fld id="{7AF260B5-9331-489A-A5B5-621BC8537A61}" type="datetimeFigureOut">
              <a:rPr lang="en-US" smtClean="0"/>
              <a:t>11/27/20</a:t>
            </a:fld>
            <a:endParaRPr lang="en-US"/>
          </a:p>
        </p:txBody>
      </p:sp>
      <p:sp>
        <p:nvSpPr>
          <p:cNvPr id="5" name="Footer Placeholder 4">
            <a:extLst>
              <a:ext uri="{FF2B5EF4-FFF2-40B4-BE49-F238E27FC236}">
                <a16:creationId xmlns:a16="http://schemas.microsoft.com/office/drawing/2014/main" id="{9FC61B3F-8C99-4902-80F6-D490B25C29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55F20D-8F08-46BF-A4FE-7E097F502D28}"/>
              </a:ext>
            </a:extLst>
          </p:cNvPr>
          <p:cNvSpPr>
            <a:spLocks noGrp="1"/>
          </p:cNvSpPr>
          <p:nvPr>
            <p:ph type="sldNum" sz="quarter" idx="12"/>
          </p:nvPr>
        </p:nvSpPr>
        <p:spPr/>
        <p:txBody>
          <a:bodyPr/>
          <a:lstStyle/>
          <a:p>
            <a:fld id="{0A12E1EF-8808-4C09-A72B-ED759AAC6B04}" type="slidenum">
              <a:rPr lang="en-US" smtClean="0"/>
              <a:t>‹#›</a:t>
            </a:fld>
            <a:endParaRPr lang="en-US"/>
          </a:p>
        </p:txBody>
      </p:sp>
    </p:spTree>
    <p:extLst>
      <p:ext uri="{BB962C8B-B14F-4D97-AF65-F5344CB8AC3E}">
        <p14:creationId xmlns:p14="http://schemas.microsoft.com/office/powerpoint/2010/main" val="21435084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E8E5675-F7C8-477F-BF12-51660954ED9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3BB8A24-C571-4D10-BE4A-A7B681BF791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BD4D05A-3AF5-4CD4-BC8E-099A583AEFFE}"/>
              </a:ext>
            </a:extLst>
          </p:cNvPr>
          <p:cNvSpPr>
            <a:spLocks noGrp="1"/>
          </p:cNvSpPr>
          <p:nvPr>
            <p:ph type="dt" sz="half" idx="10"/>
          </p:nvPr>
        </p:nvSpPr>
        <p:spPr/>
        <p:txBody>
          <a:bodyPr/>
          <a:lstStyle/>
          <a:p>
            <a:fld id="{7AF260B5-9331-489A-A5B5-621BC8537A61}" type="datetimeFigureOut">
              <a:rPr lang="en-US" smtClean="0"/>
              <a:t>11/27/20</a:t>
            </a:fld>
            <a:endParaRPr lang="en-US"/>
          </a:p>
        </p:txBody>
      </p:sp>
      <p:sp>
        <p:nvSpPr>
          <p:cNvPr id="5" name="Footer Placeholder 4">
            <a:extLst>
              <a:ext uri="{FF2B5EF4-FFF2-40B4-BE49-F238E27FC236}">
                <a16:creationId xmlns:a16="http://schemas.microsoft.com/office/drawing/2014/main" id="{B1C24BD4-5F95-40B1-B5BA-CE604CBA9A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360F58-B018-4080-8D5F-CB782F75137E}"/>
              </a:ext>
            </a:extLst>
          </p:cNvPr>
          <p:cNvSpPr>
            <a:spLocks noGrp="1"/>
          </p:cNvSpPr>
          <p:nvPr>
            <p:ph type="sldNum" sz="quarter" idx="12"/>
          </p:nvPr>
        </p:nvSpPr>
        <p:spPr/>
        <p:txBody>
          <a:bodyPr/>
          <a:lstStyle/>
          <a:p>
            <a:fld id="{0A12E1EF-8808-4C09-A72B-ED759AAC6B04}" type="slidenum">
              <a:rPr lang="en-US" smtClean="0"/>
              <a:t>‹#›</a:t>
            </a:fld>
            <a:endParaRPr lang="en-US"/>
          </a:p>
        </p:txBody>
      </p:sp>
    </p:spTree>
    <p:extLst>
      <p:ext uri="{BB962C8B-B14F-4D97-AF65-F5344CB8AC3E}">
        <p14:creationId xmlns:p14="http://schemas.microsoft.com/office/powerpoint/2010/main" val="9884928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C62D2EE-3A6A-4C04-9E60-1E49B663975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B47A735-C64D-4EAC-87EE-D524361D013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4D300D-D542-4928-A8F4-A7703441DE9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F260B5-9331-489A-A5B5-621BC8537A61}" type="datetimeFigureOut">
              <a:rPr lang="en-US" smtClean="0"/>
              <a:t>11/27/20</a:t>
            </a:fld>
            <a:endParaRPr lang="en-US"/>
          </a:p>
        </p:txBody>
      </p:sp>
      <p:sp>
        <p:nvSpPr>
          <p:cNvPr id="5" name="Footer Placeholder 4">
            <a:extLst>
              <a:ext uri="{FF2B5EF4-FFF2-40B4-BE49-F238E27FC236}">
                <a16:creationId xmlns:a16="http://schemas.microsoft.com/office/drawing/2014/main" id="{B793A6B2-BF22-48CC-AC1D-7D07AD02D70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5804012-A7DF-4626-8BD8-2F859616505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12E1EF-8808-4C09-A72B-ED759AAC6B04}" type="slidenum">
              <a:rPr lang="en-US" smtClean="0"/>
              <a:t>‹#›</a:t>
            </a:fld>
            <a:endParaRPr lang="en-US"/>
          </a:p>
        </p:txBody>
      </p:sp>
    </p:spTree>
    <p:extLst>
      <p:ext uri="{BB962C8B-B14F-4D97-AF65-F5344CB8AC3E}">
        <p14:creationId xmlns:p14="http://schemas.microsoft.com/office/powerpoint/2010/main" val="37230771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5D88F-7EC2-43D2-A0C3-66900746E65A}"/>
              </a:ext>
            </a:extLst>
          </p:cNvPr>
          <p:cNvSpPr>
            <a:spLocks noGrp="1"/>
          </p:cNvSpPr>
          <p:nvPr>
            <p:ph type="ctrTitle"/>
          </p:nvPr>
        </p:nvSpPr>
        <p:spPr>
          <a:xfrm>
            <a:off x="1524000" y="1122363"/>
            <a:ext cx="9144000" cy="1989547"/>
          </a:xfrm>
        </p:spPr>
        <p:txBody>
          <a:bodyPr/>
          <a:lstStyle/>
          <a:p>
            <a:pPr rtl="1"/>
            <a:r>
              <a:rPr lang="ar-EG" b="1" dirty="0"/>
              <a:t>العمليات متعددة </a:t>
            </a:r>
            <a:r>
              <a:rPr lang="ar-EG" b="1" dirty="0" err="1"/>
              <a:t>الإتجاهات</a:t>
            </a:r>
            <a:r>
              <a:rPr lang="ar-EG" b="1" dirty="0"/>
              <a:t> (</a:t>
            </a:r>
            <a:r>
              <a:rPr lang="en-US" b="1" dirty="0"/>
              <a:t>polytropic processes</a:t>
            </a:r>
            <a:r>
              <a:rPr lang="ar-EG" b="1" dirty="0"/>
              <a:t>)</a:t>
            </a:r>
            <a:endParaRPr lang="en-US" dirty="0"/>
          </a:p>
        </p:txBody>
      </p:sp>
      <p:sp>
        <p:nvSpPr>
          <p:cNvPr id="3" name="Subtitle 2">
            <a:extLst>
              <a:ext uri="{FF2B5EF4-FFF2-40B4-BE49-F238E27FC236}">
                <a16:creationId xmlns:a16="http://schemas.microsoft.com/office/drawing/2014/main" id="{AAE286DE-B7AD-404B-80BF-01272AF620FC}"/>
              </a:ext>
            </a:extLst>
          </p:cNvPr>
          <p:cNvSpPr>
            <a:spLocks noGrp="1"/>
          </p:cNvSpPr>
          <p:nvPr>
            <p:ph type="subTitle" idx="1"/>
          </p:nvPr>
        </p:nvSpPr>
        <p:spPr>
          <a:xfrm>
            <a:off x="1524000" y="3268253"/>
            <a:ext cx="9144000" cy="3103050"/>
          </a:xfrm>
        </p:spPr>
        <p:txBody>
          <a:bodyPr>
            <a:normAutofit fontScale="92500" lnSpcReduction="10000"/>
          </a:bodyPr>
          <a:lstStyle/>
          <a:p>
            <a:pPr algn="r">
              <a:lnSpc>
                <a:spcPct val="150000"/>
              </a:lnSpc>
            </a:pPr>
            <a:r>
              <a:rPr lang="ar-EG" b="1" dirty="0"/>
              <a:t>في خلال مناقشاتنا السابقة للعمليات الحرارية </a:t>
            </a:r>
            <a:r>
              <a:rPr lang="ar-EG" b="1" dirty="0" err="1"/>
              <a:t>إفترضنا</a:t>
            </a:r>
            <a:r>
              <a:rPr lang="ar-EG" b="1" dirty="0"/>
              <a:t> أنها تتم في </a:t>
            </a:r>
            <a:r>
              <a:rPr lang="ar-EG" b="1" dirty="0" err="1"/>
              <a:t>إتجاه</a:t>
            </a:r>
            <a:r>
              <a:rPr lang="ar-EG" b="1" dirty="0"/>
              <a:t> واحد إما تحت ثبات الحجم أو الضغط أو درجة الحرارة أو كمية الحرارة, ولكن في الحياة الواقعية قد تتم العملية الواحدة في أكثر من اتجاه فمثلا تحت ثبات كمية الحرارة قد يحدث تسرب لبعض كمية الحرارة وكذلك العملية تحت ثبات درجة الحرارة قد يحدث ارتفاع طفيف في درجة الحرارة ونفس الشيء للضغط والحجم , وللتغلب على هذه المشاكل يمكننا تعميم بعض الفروض السابقة كالسعة الحرارية للغاز يمكن تعريفها على وجه عام بأنها</a:t>
            </a:r>
            <a:endParaRPr lang="en-US" dirty="0"/>
          </a:p>
          <a:p>
            <a:pPr algn="r">
              <a:lnSpc>
                <a:spcPct val="150000"/>
              </a:lnSpc>
            </a:pPr>
            <a:endParaRPr lang="en-US" dirty="0"/>
          </a:p>
        </p:txBody>
      </p:sp>
    </p:spTree>
    <p:extLst>
      <p:ext uri="{BB962C8B-B14F-4D97-AF65-F5344CB8AC3E}">
        <p14:creationId xmlns:p14="http://schemas.microsoft.com/office/powerpoint/2010/main" val="37743500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66187-7580-47DB-888F-7627707F579A}"/>
              </a:ext>
            </a:extLst>
          </p:cNvPr>
          <p:cNvSpPr>
            <a:spLocks noGrp="1"/>
          </p:cNvSpPr>
          <p:nvPr>
            <p:ph type="title"/>
          </p:nvPr>
        </p:nvSpPr>
        <p:spPr>
          <a:xfrm>
            <a:off x="838200" y="365125"/>
            <a:ext cx="10515600" cy="106823"/>
          </a:xfrm>
        </p:spPr>
        <p:txBody>
          <a:bodyPr>
            <a:normAutofit fontScale="90000"/>
          </a:bodyPr>
          <a:lstStyle/>
          <a:p>
            <a:r>
              <a:rPr lang="ar-EG" dirty="0"/>
              <a:t> </a:t>
            </a:r>
            <a:endParaRPr lang="en-US" dirty="0"/>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D2464F9A-90A3-4C6B-92A4-7A5BBC1F504E}"/>
                  </a:ext>
                </a:extLst>
              </p:cNvPr>
              <p:cNvSpPr>
                <a:spLocks noGrp="1"/>
              </p:cNvSpPr>
              <p:nvPr>
                <p:ph idx="1"/>
              </p:nvPr>
            </p:nvSpPr>
            <p:spPr>
              <a:xfrm>
                <a:off x="838200" y="365126"/>
                <a:ext cx="10515600" cy="6492874"/>
              </a:xfrm>
            </p:spPr>
            <p:txBody>
              <a:bodyPr>
                <a:noAutofit/>
              </a:bodyPr>
              <a:lstStyle/>
              <a:p>
                <a:pPr marL="0" indent="0" algn="ctr" rtl="1">
                  <a:lnSpc>
                    <a:spcPct val="200000"/>
                  </a:lnSpc>
                  <a:buNone/>
                </a:pPr>
                <a:r>
                  <a:rPr lang="en-US" sz="2400" b="1" dirty="0"/>
                  <a:t>C</a:t>
                </a:r>
                <a:r>
                  <a:rPr lang="en-US" sz="2400" b="1" baseline="-25000" dirty="0"/>
                  <a:t>n</a:t>
                </a:r>
                <a:r>
                  <a:rPr lang="en-US" sz="2400" b="1" dirty="0"/>
                  <a:t>=</a:t>
                </a:r>
                <a:r>
                  <a:rPr lang="en-US" sz="2400" b="1" dirty="0" err="1"/>
                  <a:t>dQ</a:t>
                </a:r>
                <a:r>
                  <a:rPr lang="en-US" sz="2400" b="1" dirty="0"/>
                  <a:t>/dT</a:t>
                </a:r>
                <a:endParaRPr lang="en-US" sz="2400" dirty="0"/>
              </a:p>
              <a:p>
                <a:pPr marL="0" indent="0" algn="r" rtl="1">
                  <a:lnSpc>
                    <a:spcPct val="150000"/>
                  </a:lnSpc>
                  <a:buNone/>
                </a:pPr>
                <a:r>
                  <a:rPr lang="ar-EG" sz="2400" b="1" dirty="0"/>
                  <a:t>وبالتعويض في القانون الأول للديناميكا الحرارية</a:t>
                </a:r>
                <a:endParaRPr lang="en-US" sz="2400" dirty="0"/>
              </a:p>
              <a:p>
                <a:pPr marL="0" indent="0" algn="ctr" rtl="1">
                  <a:lnSpc>
                    <a:spcPct val="200000"/>
                  </a:lnSpc>
                  <a:buNone/>
                </a:pPr>
                <a:r>
                  <a:rPr lang="en-US" sz="2400" b="1" dirty="0" err="1"/>
                  <a:t>C</a:t>
                </a:r>
                <a:r>
                  <a:rPr lang="en-US" sz="2400" b="1" baseline="-25000" dirty="0" err="1"/>
                  <a:t>n</a:t>
                </a:r>
                <a:r>
                  <a:rPr lang="en-US" sz="2400" b="1" dirty="0" err="1"/>
                  <a:t>dT</a:t>
                </a:r>
                <a:r>
                  <a:rPr lang="en-US" sz="2400" b="1" dirty="0"/>
                  <a:t>=</a:t>
                </a:r>
                <a:r>
                  <a:rPr lang="en-US" sz="2400" b="1" dirty="0" err="1"/>
                  <a:t>C</a:t>
                </a:r>
                <a:r>
                  <a:rPr lang="en-US" sz="2400" b="1" baseline="-25000" dirty="0" err="1"/>
                  <a:t>v</a:t>
                </a:r>
                <a:r>
                  <a:rPr lang="en-US" sz="2400" b="1" dirty="0" err="1"/>
                  <a:t>dT+PdV</a:t>
                </a:r>
                <a:r>
                  <a:rPr lang="en-US" sz="2400" b="1" dirty="0"/>
                  <a:t>    (16)</a:t>
                </a:r>
                <a:endParaRPr lang="en-US" sz="2400" dirty="0"/>
              </a:p>
              <a:p>
                <a:pPr marL="0" indent="0" algn="r" rtl="1">
                  <a:lnSpc>
                    <a:spcPct val="200000"/>
                  </a:lnSpc>
                  <a:buNone/>
                </a:pPr>
                <a:r>
                  <a:rPr lang="ar-EG" sz="2400" b="1" dirty="0"/>
                  <a:t>ولكن من القانون العام للغازات فإن</a:t>
                </a:r>
                <a:endParaRPr lang="en-US" sz="2400" dirty="0"/>
              </a:p>
              <a:p>
                <a:pPr marL="0" indent="0" algn="ctr" rtl="1">
                  <a:lnSpc>
                    <a:spcPct val="200000"/>
                  </a:lnSpc>
                  <a:buNone/>
                </a:pPr>
                <a:r>
                  <a:rPr lang="en-US" sz="2400" b="1" dirty="0"/>
                  <a:t>dT=(</a:t>
                </a:r>
                <a:r>
                  <a:rPr lang="en-US" sz="2400" b="1" dirty="0" err="1"/>
                  <a:t>Pdv+VdP</a:t>
                </a:r>
                <a:r>
                  <a:rPr lang="en-US" sz="2400" b="1" dirty="0"/>
                  <a:t>)/R</a:t>
                </a:r>
                <a:endParaRPr lang="en-US" sz="2400" dirty="0"/>
              </a:p>
              <a:p>
                <a:pPr marL="0" indent="0" algn="r" rtl="1">
                  <a:lnSpc>
                    <a:spcPct val="200000"/>
                  </a:lnSpc>
                  <a:buNone/>
                </a:pPr>
                <a:r>
                  <a:rPr lang="ar-EG" sz="2400" b="1" dirty="0"/>
                  <a:t>وبالتعويض عن </a:t>
                </a:r>
                <a:r>
                  <a:rPr lang="en-US" sz="2400" b="1" dirty="0"/>
                  <a:t>R=C</a:t>
                </a:r>
                <a:r>
                  <a:rPr lang="en-US" sz="2400" b="1" baseline="-25000" dirty="0"/>
                  <a:t>P</a:t>
                </a:r>
                <a:r>
                  <a:rPr lang="en-US" sz="2400" b="1" dirty="0"/>
                  <a:t>-C</a:t>
                </a:r>
                <a:r>
                  <a:rPr lang="en-US" sz="2400" b="1" baseline="-25000" dirty="0"/>
                  <a:t>V</a:t>
                </a:r>
                <a:r>
                  <a:rPr lang="ar-EG" sz="2400" b="1" dirty="0"/>
                  <a:t> في المعادلة السابقة ثم التعويض بقيمة </a:t>
                </a:r>
                <a:r>
                  <a:rPr lang="en-US" sz="2400" b="1" dirty="0"/>
                  <a:t>dT</a:t>
                </a:r>
                <a:r>
                  <a:rPr lang="ar-EG" sz="2400" b="1" dirty="0"/>
                  <a:t> في المعادلة 15 نحصل على</a:t>
                </a:r>
                <a:endParaRPr lang="en-US" sz="2400" dirty="0"/>
              </a:p>
              <a:p>
                <a:pPr marL="0" indent="0" algn="r" rtl="1">
                  <a:lnSpc>
                    <a:spcPct val="200000"/>
                  </a:lnSpc>
                  <a:buNone/>
                </a:pPr>
                <a14:m>
                  <m:oMathPara xmlns:m="http://schemas.openxmlformats.org/officeDocument/2006/math">
                    <m:oMathParaPr>
                      <m:jc m:val="centerGroup"/>
                    </m:oMathParaPr>
                    <m:oMath xmlns:m="http://schemas.openxmlformats.org/officeDocument/2006/math">
                      <m:f>
                        <m:fPr>
                          <m:ctrlPr>
                            <a:rPr lang="en-US" sz="2400" b="1" i="1"/>
                          </m:ctrlPr>
                        </m:fPr>
                        <m:num>
                          <m:sSub>
                            <m:sSubPr>
                              <m:ctrlPr>
                                <a:rPr lang="en-US" sz="2400" b="1" i="1"/>
                              </m:ctrlPr>
                            </m:sSubPr>
                            <m:e>
                              <m:r>
                                <a:rPr lang="en-US" sz="2400" b="1" i="1"/>
                                <m:t>𝐂</m:t>
                              </m:r>
                            </m:e>
                            <m:sub>
                              <m:r>
                                <a:rPr lang="en-US" sz="2400" b="1" i="1"/>
                                <m:t>𝐧</m:t>
                              </m:r>
                            </m:sub>
                          </m:sSub>
                          <m:sSub>
                            <m:sSubPr>
                              <m:ctrlPr>
                                <a:rPr lang="en-US" sz="2400" b="1" i="1"/>
                              </m:ctrlPr>
                            </m:sSubPr>
                            <m:e>
                              <m:r>
                                <a:rPr lang="en-US" sz="2400" b="1" i="1"/>
                                <m:t>−</m:t>
                              </m:r>
                              <m:r>
                                <a:rPr lang="en-US" sz="2400" b="1" i="1"/>
                                <m:t>𝐂</m:t>
                              </m:r>
                            </m:e>
                            <m:sub>
                              <m:r>
                                <a:rPr lang="en-US" sz="2400" b="1" i="1"/>
                                <m:t>𝐏</m:t>
                              </m:r>
                            </m:sub>
                          </m:sSub>
                        </m:num>
                        <m:den>
                          <m:sSub>
                            <m:sSubPr>
                              <m:ctrlPr>
                                <a:rPr lang="en-US" sz="2400" b="1" i="1"/>
                              </m:ctrlPr>
                            </m:sSubPr>
                            <m:e>
                              <m:r>
                                <a:rPr lang="en-US" sz="2400" b="1" i="1"/>
                                <m:t>𝐂</m:t>
                              </m:r>
                            </m:e>
                            <m:sub>
                              <m:r>
                                <a:rPr lang="en-US" sz="2400" b="1" i="1"/>
                                <m:t>𝐏</m:t>
                              </m:r>
                            </m:sub>
                          </m:sSub>
                          <m:sSub>
                            <m:sSubPr>
                              <m:ctrlPr>
                                <a:rPr lang="en-US" sz="2400" b="1" i="1"/>
                              </m:ctrlPr>
                            </m:sSubPr>
                            <m:e>
                              <m:r>
                                <a:rPr lang="en-US" sz="2400" b="1" i="1"/>
                                <m:t>−</m:t>
                              </m:r>
                              <m:r>
                                <a:rPr lang="en-US" sz="2400" b="1" i="1"/>
                                <m:t>𝐂</m:t>
                              </m:r>
                            </m:e>
                            <m:sub>
                              <m:r>
                                <a:rPr lang="en-US" sz="2400" b="1" i="1"/>
                                <m:t>𝐕</m:t>
                              </m:r>
                            </m:sub>
                          </m:sSub>
                        </m:den>
                      </m:f>
                      <m:r>
                        <a:rPr lang="en-US" sz="2400" b="1" i="1"/>
                        <m:t>𝐏𝐝𝐕</m:t>
                      </m:r>
                      <m:r>
                        <a:rPr lang="en-US" sz="2400" b="1"/>
                        <m:t>+</m:t>
                      </m:r>
                      <m:f>
                        <m:fPr>
                          <m:ctrlPr>
                            <a:rPr lang="en-US" sz="2400" b="1" i="1"/>
                          </m:ctrlPr>
                        </m:fPr>
                        <m:num>
                          <m:sSub>
                            <m:sSubPr>
                              <m:ctrlPr>
                                <a:rPr lang="en-US" sz="2400" b="1" i="1"/>
                              </m:ctrlPr>
                            </m:sSubPr>
                            <m:e>
                              <m:r>
                                <a:rPr lang="en-US" sz="2400" b="1" i="1"/>
                                <m:t>𝐂</m:t>
                              </m:r>
                            </m:e>
                            <m:sub>
                              <m:r>
                                <a:rPr lang="en-US" sz="2400" b="1" i="1"/>
                                <m:t>𝐧</m:t>
                              </m:r>
                            </m:sub>
                          </m:sSub>
                          <m:sSub>
                            <m:sSubPr>
                              <m:ctrlPr>
                                <a:rPr lang="en-US" sz="2400" b="1" i="1"/>
                              </m:ctrlPr>
                            </m:sSubPr>
                            <m:e>
                              <m:r>
                                <a:rPr lang="en-US" sz="2400" b="1" i="1"/>
                                <m:t>−</m:t>
                              </m:r>
                              <m:r>
                                <a:rPr lang="en-US" sz="2400" b="1" i="1"/>
                                <m:t>𝐂</m:t>
                              </m:r>
                            </m:e>
                            <m:sub>
                              <m:r>
                                <a:rPr lang="en-US" sz="2400" b="1" i="1"/>
                                <m:t>𝐕</m:t>
                              </m:r>
                            </m:sub>
                          </m:sSub>
                        </m:num>
                        <m:den>
                          <m:sSub>
                            <m:sSubPr>
                              <m:ctrlPr>
                                <a:rPr lang="en-US" sz="2400" b="1" i="1"/>
                              </m:ctrlPr>
                            </m:sSubPr>
                            <m:e>
                              <m:r>
                                <a:rPr lang="en-US" sz="2400" b="1" i="1"/>
                                <m:t>𝐂</m:t>
                              </m:r>
                            </m:e>
                            <m:sub>
                              <m:r>
                                <a:rPr lang="en-US" sz="2400" b="1" i="1"/>
                                <m:t>𝐏</m:t>
                              </m:r>
                            </m:sub>
                          </m:sSub>
                          <m:sSub>
                            <m:sSubPr>
                              <m:ctrlPr>
                                <a:rPr lang="en-US" sz="2400" b="1" i="1"/>
                              </m:ctrlPr>
                            </m:sSubPr>
                            <m:e>
                              <m:r>
                                <a:rPr lang="en-US" sz="2400" b="1" i="1"/>
                                <m:t>−</m:t>
                              </m:r>
                              <m:r>
                                <a:rPr lang="en-US" sz="2400" b="1" i="1"/>
                                <m:t>𝐂</m:t>
                              </m:r>
                            </m:e>
                            <m:sub>
                              <m:r>
                                <a:rPr lang="en-US" sz="2400" b="1" i="1"/>
                                <m:t>𝐕</m:t>
                              </m:r>
                            </m:sub>
                          </m:sSub>
                        </m:den>
                      </m:f>
                      <m:r>
                        <a:rPr lang="en-US" sz="2400" b="1" i="1"/>
                        <m:t>𝐕𝐝𝐏</m:t>
                      </m:r>
                      <m:r>
                        <a:rPr lang="en-US" sz="2400" b="1"/>
                        <m:t>=</m:t>
                      </m:r>
                      <m:r>
                        <a:rPr lang="en-US" sz="2400" b="1" i="1"/>
                        <m:t>𝟎</m:t>
                      </m:r>
                    </m:oMath>
                  </m:oMathPara>
                </a14:m>
                <a:endParaRPr lang="en-US" sz="2400" dirty="0"/>
              </a:p>
            </p:txBody>
          </p:sp>
        </mc:Choice>
        <mc:Fallback>
          <p:sp>
            <p:nvSpPr>
              <p:cNvPr id="3" name="Content Placeholder 2">
                <a:extLst>
                  <a:ext uri="{FF2B5EF4-FFF2-40B4-BE49-F238E27FC236}">
                    <a16:creationId xmlns:a16="http://schemas.microsoft.com/office/drawing/2014/main" id="{D2464F9A-90A3-4C6B-92A4-7A5BBC1F504E}"/>
                  </a:ext>
                </a:extLst>
              </p:cNvPr>
              <p:cNvSpPr>
                <a:spLocks noGrp="1" noRot="1" noChangeAspect="1" noMove="1" noResize="1" noEditPoints="1" noAdjustHandles="1" noChangeArrowheads="1" noChangeShapeType="1" noTextEdit="1"/>
              </p:cNvSpPr>
              <p:nvPr>
                <p:ph idx="1"/>
              </p:nvPr>
            </p:nvSpPr>
            <p:spPr>
              <a:xfrm>
                <a:off x="838200" y="365126"/>
                <a:ext cx="10515600" cy="6492874"/>
              </a:xfrm>
              <a:blipFill>
                <a:blip r:embed="rId2"/>
                <a:stretch>
                  <a:fillRect r="-870"/>
                </a:stretch>
              </a:blipFill>
            </p:spPr>
            <p:txBody>
              <a:bodyPr/>
              <a:lstStyle/>
              <a:p>
                <a:r>
                  <a:rPr lang="en-US">
                    <a:noFill/>
                  </a:rPr>
                  <a:t> </a:t>
                </a:r>
              </a:p>
            </p:txBody>
          </p:sp>
        </mc:Fallback>
      </mc:AlternateContent>
    </p:spTree>
    <p:extLst>
      <p:ext uri="{BB962C8B-B14F-4D97-AF65-F5344CB8AC3E}">
        <p14:creationId xmlns:p14="http://schemas.microsoft.com/office/powerpoint/2010/main" val="22989748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40A91-9395-461E-9936-E8D2714D0BFA}"/>
              </a:ext>
            </a:extLst>
          </p:cNvPr>
          <p:cNvSpPr>
            <a:spLocks noGrp="1"/>
          </p:cNvSpPr>
          <p:nvPr>
            <p:ph type="title"/>
          </p:nvPr>
        </p:nvSpPr>
        <p:spPr>
          <a:xfrm>
            <a:off x="838200" y="365125"/>
            <a:ext cx="10515600" cy="45719"/>
          </a:xfrm>
        </p:spPr>
        <p:txBody>
          <a:bodyPr>
            <a:normAutofit fontScale="90000"/>
          </a:bodyPr>
          <a:lstStyle/>
          <a:p>
            <a:r>
              <a:rPr lang="ar-EG" dirty="0"/>
              <a:t> </a:t>
            </a:r>
            <a:endParaRPr lang="en-US" dirty="0"/>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826AE134-0EB9-49C0-8912-C8791FF63E2A}"/>
                  </a:ext>
                </a:extLst>
              </p:cNvPr>
              <p:cNvSpPr>
                <a:spLocks noGrp="1"/>
              </p:cNvSpPr>
              <p:nvPr>
                <p:ph idx="1"/>
              </p:nvPr>
            </p:nvSpPr>
            <p:spPr>
              <a:xfrm>
                <a:off x="838200" y="410844"/>
                <a:ext cx="10515600" cy="5766119"/>
              </a:xfrm>
            </p:spPr>
            <p:txBody>
              <a:bodyPr>
                <a:normAutofit fontScale="92500"/>
              </a:bodyPr>
              <a:lstStyle/>
              <a:p>
                <a:pPr marL="0" indent="0" algn="r" rtl="1">
                  <a:buNone/>
                </a:pPr>
                <a:r>
                  <a:rPr lang="ar-EG" b="1" dirty="0"/>
                  <a:t>ومن ثم ينتج</a:t>
                </a:r>
                <a:endParaRPr lang="en-US" dirty="0"/>
              </a:p>
              <a:p>
                <a:pPr marL="0" indent="0" algn="r" rtl="1">
                  <a:buNone/>
                </a:pPr>
                <a14:m>
                  <m:oMathPara xmlns:m="http://schemas.openxmlformats.org/officeDocument/2006/math">
                    <m:oMathParaPr>
                      <m:jc m:val="centerGroup"/>
                    </m:oMathParaPr>
                    <m:oMath xmlns:m="http://schemas.openxmlformats.org/officeDocument/2006/math">
                      <m:f>
                        <m:fPr>
                          <m:ctrlPr>
                            <a:rPr lang="en-US" b="1" i="1">
                              <a:latin typeface="Cambria Math" panose="02040503050406030204" pitchFamily="18" charset="0"/>
                            </a:rPr>
                          </m:ctrlPr>
                        </m:fPr>
                        <m:num>
                          <m:r>
                            <a:rPr lang="en-US" b="1" i="1">
                              <a:latin typeface="Cambria Math" panose="02040503050406030204" pitchFamily="18" charset="0"/>
                            </a:rPr>
                            <m:t>𝐝𝐏</m:t>
                          </m:r>
                        </m:num>
                        <m:den>
                          <m:r>
                            <a:rPr lang="en-US" b="1" i="1">
                              <a:latin typeface="Cambria Math" panose="02040503050406030204" pitchFamily="18" charset="0"/>
                            </a:rPr>
                            <m:t>𝐏</m:t>
                          </m:r>
                        </m:den>
                      </m:f>
                      <m:r>
                        <a:rPr lang="en-US" b="1">
                          <a:latin typeface="Cambria Math" panose="02040503050406030204" pitchFamily="18" charset="0"/>
                        </a:rPr>
                        <m:t>+</m:t>
                      </m:r>
                      <m:r>
                        <a:rPr lang="en-US" b="1" i="1">
                          <a:latin typeface="Cambria Math" panose="02040503050406030204" pitchFamily="18" charset="0"/>
                        </a:rPr>
                        <m:t>𝐧</m:t>
                      </m:r>
                      <m:f>
                        <m:fPr>
                          <m:ctrlPr>
                            <a:rPr lang="en-US" b="1" i="1">
                              <a:latin typeface="Cambria Math" panose="02040503050406030204" pitchFamily="18" charset="0"/>
                            </a:rPr>
                          </m:ctrlPr>
                        </m:fPr>
                        <m:num>
                          <m:r>
                            <a:rPr lang="en-US" b="1" i="1">
                              <a:latin typeface="Cambria Math" panose="02040503050406030204" pitchFamily="18" charset="0"/>
                            </a:rPr>
                            <m:t>𝐝𝐕</m:t>
                          </m:r>
                        </m:num>
                        <m:den>
                          <m:r>
                            <a:rPr lang="en-US" b="1" i="1">
                              <a:latin typeface="Cambria Math" panose="02040503050406030204" pitchFamily="18" charset="0"/>
                            </a:rPr>
                            <m:t>𝐕</m:t>
                          </m:r>
                        </m:den>
                      </m:f>
                      <m:r>
                        <a:rPr lang="en-US" b="1">
                          <a:latin typeface="Cambria Math" panose="02040503050406030204" pitchFamily="18" charset="0"/>
                        </a:rPr>
                        <m:t>=</m:t>
                      </m:r>
                      <m:r>
                        <a:rPr lang="en-US" b="1" i="1">
                          <a:latin typeface="Cambria Math" panose="02040503050406030204" pitchFamily="18" charset="0"/>
                        </a:rPr>
                        <m:t>𝟎</m:t>
                      </m:r>
                      <m:r>
                        <a:rPr lang="en-US" b="1">
                          <a:latin typeface="Cambria Math" panose="02040503050406030204" pitchFamily="18" charset="0"/>
                        </a:rPr>
                        <m:t>                    (</m:t>
                      </m:r>
                      <m:r>
                        <a:rPr lang="en-US" b="1" i="1">
                          <a:latin typeface="Cambria Math" panose="02040503050406030204" pitchFamily="18" charset="0"/>
                        </a:rPr>
                        <m:t>𝟏𝟔</m:t>
                      </m:r>
                      <m:r>
                        <a:rPr lang="en-US" b="1">
                          <a:latin typeface="Cambria Math" panose="02040503050406030204" pitchFamily="18" charset="0"/>
                        </a:rPr>
                        <m:t>)</m:t>
                      </m:r>
                    </m:oMath>
                  </m:oMathPara>
                </a14:m>
                <a:endParaRPr lang="en-US" dirty="0"/>
              </a:p>
              <a:p>
                <a:pPr marL="0" indent="0" algn="r" rtl="1">
                  <a:buNone/>
                </a:pPr>
                <a:r>
                  <a:rPr lang="ar-EG" b="1" dirty="0"/>
                  <a:t>حيث</a:t>
                </a:r>
                <a:endParaRPr lang="en-US" dirty="0"/>
              </a:p>
              <a:p>
                <a:pPr marL="0" indent="0" algn="r" rtl="1">
                  <a:buNone/>
                </a:pPr>
                <a14:m>
                  <m:oMathPara xmlns:m="http://schemas.openxmlformats.org/officeDocument/2006/math">
                    <m:oMathParaPr>
                      <m:jc m:val="centerGroup"/>
                    </m:oMathParaPr>
                    <m:oMath xmlns:m="http://schemas.openxmlformats.org/officeDocument/2006/math">
                      <m:r>
                        <a:rPr lang="en-US" b="1" i="1">
                          <a:latin typeface="Cambria Math" panose="02040503050406030204" pitchFamily="18" charset="0"/>
                        </a:rPr>
                        <m:t>𝐧</m:t>
                      </m:r>
                      <m:r>
                        <a:rPr lang="en-US" b="1">
                          <a:latin typeface="Cambria Math" panose="02040503050406030204" pitchFamily="18" charset="0"/>
                        </a:rPr>
                        <m:t>=</m:t>
                      </m:r>
                      <m:f>
                        <m:fPr>
                          <m:ctrlPr>
                            <a:rPr lang="en-US" b="1" i="1">
                              <a:latin typeface="Cambria Math" panose="02040503050406030204" pitchFamily="18" charset="0"/>
                            </a:rPr>
                          </m:ctrlPr>
                        </m:fPr>
                        <m:num>
                          <m:sSub>
                            <m:sSubPr>
                              <m:ctrlPr>
                                <a:rPr lang="en-US" b="1" i="1">
                                  <a:latin typeface="Cambria Math" panose="02040503050406030204" pitchFamily="18" charset="0"/>
                                </a:rPr>
                              </m:ctrlPr>
                            </m:sSubPr>
                            <m:e>
                              <m:r>
                                <a:rPr lang="en-US" b="1" i="1">
                                  <a:latin typeface="Cambria Math" panose="02040503050406030204" pitchFamily="18" charset="0"/>
                                </a:rPr>
                                <m:t>𝐂</m:t>
                              </m:r>
                            </m:e>
                            <m:sub>
                              <m:r>
                                <a:rPr lang="en-US" b="1" i="1">
                                  <a:latin typeface="Cambria Math" panose="02040503050406030204" pitchFamily="18" charset="0"/>
                                </a:rPr>
                                <m:t>𝐧</m:t>
                              </m:r>
                            </m:sub>
                          </m:sSub>
                          <m:sSub>
                            <m:sSubPr>
                              <m:ctrlPr>
                                <a:rPr lang="en-US" b="1" i="1">
                                  <a:latin typeface="Cambria Math" panose="02040503050406030204" pitchFamily="18" charset="0"/>
                                </a:rPr>
                              </m:ctrlPr>
                            </m:sSubPr>
                            <m:e>
                              <m:r>
                                <a:rPr lang="en-US" b="1" i="1">
                                  <a:latin typeface="Cambria Math" panose="02040503050406030204" pitchFamily="18" charset="0"/>
                                </a:rPr>
                                <m:t>−</m:t>
                              </m:r>
                              <m:r>
                                <a:rPr lang="en-US" b="1" i="1">
                                  <a:latin typeface="Cambria Math" panose="02040503050406030204" pitchFamily="18" charset="0"/>
                                </a:rPr>
                                <m:t>𝐂</m:t>
                              </m:r>
                            </m:e>
                            <m:sub>
                              <m:r>
                                <a:rPr lang="en-US" b="1" i="1">
                                  <a:latin typeface="Cambria Math" panose="02040503050406030204" pitchFamily="18" charset="0"/>
                                </a:rPr>
                                <m:t>𝐏</m:t>
                              </m:r>
                            </m:sub>
                          </m:sSub>
                        </m:num>
                        <m:den>
                          <m:sSub>
                            <m:sSubPr>
                              <m:ctrlPr>
                                <a:rPr lang="en-US" b="1" i="1">
                                  <a:latin typeface="Cambria Math" panose="02040503050406030204" pitchFamily="18" charset="0"/>
                                </a:rPr>
                              </m:ctrlPr>
                            </m:sSubPr>
                            <m:e>
                              <m:r>
                                <a:rPr lang="en-US" b="1" i="1">
                                  <a:latin typeface="Cambria Math" panose="02040503050406030204" pitchFamily="18" charset="0"/>
                                </a:rPr>
                                <m:t>𝐂</m:t>
                              </m:r>
                            </m:e>
                            <m:sub>
                              <m:r>
                                <a:rPr lang="en-US" b="1" i="1">
                                  <a:latin typeface="Cambria Math" panose="02040503050406030204" pitchFamily="18" charset="0"/>
                                </a:rPr>
                                <m:t>𝐧</m:t>
                              </m:r>
                            </m:sub>
                          </m:sSub>
                          <m:sSub>
                            <m:sSubPr>
                              <m:ctrlPr>
                                <a:rPr lang="en-US" b="1" i="1">
                                  <a:latin typeface="Cambria Math" panose="02040503050406030204" pitchFamily="18" charset="0"/>
                                </a:rPr>
                              </m:ctrlPr>
                            </m:sSubPr>
                            <m:e>
                              <m:r>
                                <a:rPr lang="en-US" b="1" i="1">
                                  <a:latin typeface="Cambria Math" panose="02040503050406030204" pitchFamily="18" charset="0"/>
                                </a:rPr>
                                <m:t>−</m:t>
                              </m:r>
                              <m:r>
                                <a:rPr lang="en-US" b="1" i="1">
                                  <a:latin typeface="Cambria Math" panose="02040503050406030204" pitchFamily="18" charset="0"/>
                                </a:rPr>
                                <m:t>𝐂</m:t>
                              </m:r>
                            </m:e>
                            <m:sub>
                              <m:r>
                                <a:rPr lang="en-US" b="1" i="1">
                                  <a:latin typeface="Cambria Math" panose="02040503050406030204" pitchFamily="18" charset="0"/>
                                </a:rPr>
                                <m:t>𝐕</m:t>
                              </m:r>
                            </m:sub>
                          </m:sSub>
                        </m:den>
                      </m:f>
                      <m:r>
                        <a:rPr lang="en-US" b="1">
                          <a:latin typeface="Cambria Math" panose="02040503050406030204" pitchFamily="18" charset="0"/>
                        </a:rPr>
                        <m:t>                (</m:t>
                      </m:r>
                      <m:r>
                        <a:rPr lang="en-US" b="1" i="1">
                          <a:latin typeface="Cambria Math" panose="02040503050406030204" pitchFamily="18" charset="0"/>
                        </a:rPr>
                        <m:t>𝟏𝟕</m:t>
                      </m:r>
                      <m:r>
                        <a:rPr lang="en-US" b="1">
                          <a:latin typeface="Cambria Math" panose="02040503050406030204" pitchFamily="18" charset="0"/>
                        </a:rPr>
                        <m:t>)</m:t>
                      </m:r>
                    </m:oMath>
                  </m:oMathPara>
                </a14:m>
                <a:endParaRPr lang="en-US" dirty="0"/>
              </a:p>
              <a:p>
                <a:pPr marL="0" indent="0" algn="r" rtl="1">
                  <a:buNone/>
                </a:pPr>
                <a:r>
                  <a:rPr lang="ar-EG" b="1" dirty="0"/>
                  <a:t>بالتكامل للمعادلة (16) ينتج أن</a:t>
                </a:r>
                <a:endParaRPr lang="en-US" dirty="0"/>
              </a:p>
              <a:p>
                <a:pPr marL="0" indent="0" algn="ctr" rtl="1">
                  <a:buNone/>
                </a:pPr>
                <a:r>
                  <a:rPr lang="en-US" b="1" dirty="0" err="1"/>
                  <a:t>PV</a:t>
                </a:r>
                <a:r>
                  <a:rPr lang="en-US" b="1" baseline="30000" dirty="0" err="1"/>
                  <a:t>n</a:t>
                </a:r>
                <a:r>
                  <a:rPr lang="en-US" b="1" dirty="0"/>
                  <a:t>=const.           (18)</a:t>
                </a:r>
                <a:endParaRPr lang="ar-EG" b="1" dirty="0"/>
              </a:p>
              <a:p>
                <a:pPr marL="0" indent="0" algn="r" rtl="1">
                  <a:lnSpc>
                    <a:spcPct val="150000"/>
                  </a:lnSpc>
                  <a:buNone/>
                </a:pPr>
                <a:r>
                  <a:rPr lang="ar-EG" b="1" dirty="0"/>
                  <a:t>المعادلة(18) تسمى بالمعادلة </a:t>
                </a:r>
                <a:r>
                  <a:rPr lang="ar-EG" b="1" dirty="0" err="1"/>
                  <a:t>البوليتروبية</a:t>
                </a:r>
                <a:r>
                  <a:rPr lang="ar-EG" b="1" dirty="0"/>
                  <a:t>(</a:t>
                </a:r>
                <a:r>
                  <a:rPr lang="en-US" b="1" dirty="0"/>
                  <a:t>Polytropic Equation</a:t>
                </a:r>
                <a:r>
                  <a:rPr lang="ar-EG" b="1" dirty="0"/>
                  <a:t>) وأحيانا تسمى بمعادلة عملية ثبات السعة الحرارية والثابت </a:t>
                </a:r>
                <a:r>
                  <a:rPr lang="en-US" b="1" dirty="0"/>
                  <a:t>n</a:t>
                </a:r>
                <a:r>
                  <a:rPr lang="ar-EG" b="1" dirty="0"/>
                  <a:t> يسمى بدليل منحنى العملية وهذا الثابت تتراوح قيمته بين </a:t>
                </a:r>
                <a:r>
                  <a:rPr lang="en-US" b="1" dirty="0"/>
                  <a:t>+∞</a:t>
                </a:r>
                <a:r>
                  <a:rPr lang="ar-EG" b="1" dirty="0"/>
                  <a:t> , </a:t>
                </a:r>
                <a:r>
                  <a:rPr lang="en-US" b="1" dirty="0"/>
                  <a:t>-∞</a:t>
                </a:r>
                <a:r>
                  <a:rPr lang="ar-EG" b="1" dirty="0"/>
                  <a:t> وهذا واضح من المعادلة 17 ويمكننا من هذه المعادلة إيجاد قيمة </a:t>
                </a:r>
                <a:r>
                  <a:rPr lang="en-US" b="1" dirty="0"/>
                  <a:t>C</a:t>
                </a:r>
                <a:r>
                  <a:rPr lang="en-US" b="1" baseline="-25000" dirty="0"/>
                  <a:t>n</a:t>
                </a:r>
                <a:r>
                  <a:rPr lang="ar-EG" b="1" dirty="0"/>
                  <a:t> حيث</a:t>
                </a:r>
                <a:endParaRPr lang="en-US" dirty="0"/>
              </a:p>
              <a:p>
                <a:pPr marL="0" indent="0" algn="r" rtl="1">
                  <a:buNone/>
                </a:pPr>
                <a:endParaRPr lang="en-US" dirty="0"/>
              </a:p>
              <a:p>
                <a:endParaRPr lang="en-US" dirty="0"/>
              </a:p>
            </p:txBody>
          </p:sp>
        </mc:Choice>
        <mc:Fallback>
          <p:sp>
            <p:nvSpPr>
              <p:cNvPr id="3" name="Content Placeholder 2">
                <a:extLst>
                  <a:ext uri="{FF2B5EF4-FFF2-40B4-BE49-F238E27FC236}">
                    <a16:creationId xmlns:a16="http://schemas.microsoft.com/office/drawing/2014/main" id="{826AE134-0EB9-49C0-8912-C8791FF63E2A}"/>
                  </a:ext>
                </a:extLst>
              </p:cNvPr>
              <p:cNvSpPr>
                <a:spLocks noGrp="1" noRot="1" noChangeAspect="1" noMove="1" noResize="1" noEditPoints="1" noAdjustHandles="1" noChangeArrowheads="1" noChangeShapeType="1" noTextEdit="1"/>
              </p:cNvSpPr>
              <p:nvPr>
                <p:ph idx="1"/>
              </p:nvPr>
            </p:nvSpPr>
            <p:spPr>
              <a:xfrm>
                <a:off x="838200" y="410844"/>
                <a:ext cx="10515600" cy="5766119"/>
              </a:xfrm>
              <a:blipFill>
                <a:blip r:embed="rId2"/>
                <a:stretch>
                  <a:fillRect t="-1797" r="-1043"/>
                </a:stretch>
              </a:blipFill>
            </p:spPr>
            <p:txBody>
              <a:bodyPr/>
              <a:lstStyle/>
              <a:p>
                <a:r>
                  <a:rPr lang="en-US">
                    <a:noFill/>
                  </a:rPr>
                  <a:t> </a:t>
                </a:r>
              </a:p>
            </p:txBody>
          </p:sp>
        </mc:Fallback>
      </mc:AlternateContent>
    </p:spTree>
    <p:extLst>
      <p:ext uri="{BB962C8B-B14F-4D97-AF65-F5344CB8AC3E}">
        <p14:creationId xmlns:p14="http://schemas.microsoft.com/office/powerpoint/2010/main" val="12308942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0D50B0-3BF2-4F79-89B7-B6215399EAAA}"/>
              </a:ext>
            </a:extLst>
          </p:cNvPr>
          <p:cNvSpPr>
            <a:spLocks noGrp="1"/>
          </p:cNvSpPr>
          <p:nvPr>
            <p:ph type="title"/>
          </p:nvPr>
        </p:nvSpPr>
        <p:spPr>
          <a:xfrm>
            <a:off x="648929" y="629266"/>
            <a:ext cx="3505495" cy="1622321"/>
          </a:xfrm>
        </p:spPr>
        <p:txBody>
          <a:bodyPr>
            <a:normAutofit/>
          </a:bodyPr>
          <a:lstStyle/>
          <a:p>
            <a:r>
              <a:rPr lang="ar-EG"/>
              <a:t> </a:t>
            </a:r>
            <a:endParaRPr lang="en-US" dirty="0"/>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4C5CD1EC-6C97-4FB6-A517-7B09EB3C45C3}"/>
                  </a:ext>
                </a:extLst>
              </p:cNvPr>
              <p:cNvSpPr>
                <a:spLocks noGrp="1"/>
              </p:cNvSpPr>
              <p:nvPr>
                <p:ph idx="1"/>
              </p:nvPr>
            </p:nvSpPr>
            <p:spPr>
              <a:xfrm>
                <a:off x="648931" y="629266"/>
                <a:ext cx="3505494" cy="5594553"/>
              </a:xfrm>
            </p:spPr>
            <p:txBody>
              <a:bodyPr>
                <a:normAutofit/>
              </a:bodyPr>
              <a:lstStyle/>
              <a:p>
                <a:pPr marL="0" indent="0" algn="r" rtl="1">
                  <a:buNone/>
                </a:pPr>
                <a14:m>
                  <m:oMathPara xmlns:m="http://schemas.openxmlformats.org/officeDocument/2006/math">
                    <m:oMathParaPr>
                      <m:jc m:val="centerGroup"/>
                    </m:oMathParaPr>
                    <m:oMath xmlns:m="http://schemas.openxmlformats.org/officeDocument/2006/math">
                      <m:sSub>
                        <m:sSubPr>
                          <m:ctrlPr>
                            <a:rPr lang="en-US" sz="1600" b="1" i="1">
                              <a:latin typeface="Cambria Math" panose="02040503050406030204" pitchFamily="18" charset="0"/>
                            </a:rPr>
                          </m:ctrlPr>
                        </m:sSubPr>
                        <m:e>
                          <m:r>
                            <a:rPr lang="en-US" sz="1600" b="1" i="1">
                              <a:latin typeface="Cambria Math" panose="02040503050406030204" pitchFamily="18" charset="0"/>
                            </a:rPr>
                            <m:t>𝐂</m:t>
                          </m:r>
                        </m:e>
                        <m:sub>
                          <m:r>
                            <a:rPr lang="en-US" sz="1600" b="1" i="1">
                              <a:latin typeface="Cambria Math" panose="02040503050406030204" pitchFamily="18" charset="0"/>
                            </a:rPr>
                            <m:t>𝐧</m:t>
                          </m:r>
                        </m:sub>
                      </m:sSub>
                      <m:r>
                        <a:rPr lang="en-US" sz="1600" b="1">
                          <a:latin typeface="Cambria Math" panose="02040503050406030204" pitchFamily="18" charset="0"/>
                        </a:rPr>
                        <m:t>=</m:t>
                      </m:r>
                      <m:f>
                        <m:fPr>
                          <m:ctrlPr>
                            <a:rPr lang="en-US" sz="1600" b="1" i="1">
                              <a:latin typeface="Cambria Math" panose="02040503050406030204" pitchFamily="18" charset="0"/>
                            </a:rPr>
                          </m:ctrlPr>
                        </m:fPr>
                        <m:num>
                          <m:sSub>
                            <m:sSubPr>
                              <m:ctrlPr>
                                <a:rPr lang="en-US" sz="1600" b="1" i="1">
                                  <a:latin typeface="Cambria Math" panose="02040503050406030204" pitchFamily="18" charset="0"/>
                                </a:rPr>
                              </m:ctrlPr>
                            </m:sSubPr>
                            <m:e>
                              <m:r>
                                <a:rPr lang="en-US" sz="1600" b="1" i="1">
                                  <a:latin typeface="Cambria Math" panose="02040503050406030204" pitchFamily="18" charset="0"/>
                                </a:rPr>
                                <m:t>𝐂</m:t>
                              </m:r>
                            </m:e>
                            <m:sub>
                              <m:r>
                                <a:rPr lang="en-US" sz="1600" b="1" i="1">
                                  <a:latin typeface="Cambria Math" panose="02040503050406030204" pitchFamily="18" charset="0"/>
                                </a:rPr>
                                <m:t>𝐕</m:t>
                              </m:r>
                            </m:sub>
                          </m:sSub>
                          <m:r>
                            <a:rPr lang="en-US" sz="1600" b="1">
                              <a:latin typeface="Cambria Math" panose="02040503050406030204" pitchFamily="18" charset="0"/>
                            </a:rPr>
                            <m:t>(</m:t>
                          </m:r>
                          <m:r>
                            <a:rPr lang="en-US" sz="1600" b="1" i="1">
                              <a:latin typeface="Cambria Math" panose="02040503050406030204" pitchFamily="18" charset="0"/>
                            </a:rPr>
                            <m:t>𝐧</m:t>
                          </m:r>
                          <m:r>
                            <a:rPr lang="en-US" sz="1600" b="1" i="1">
                              <a:latin typeface="Cambria Math" panose="02040503050406030204" pitchFamily="18" charset="0"/>
                            </a:rPr>
                            <m:t>−</m:t>
                          </m:r>
                          <m:r>
                            <a:rPr lang="en-US" sz="1600" b="1" i="1">
                              <a:latin typeface="Cambria Math" panose="02040503050406030204" pitchFamily="18" charset="0"/>
                            </a:rPr>
                            <m:t>𝛄</m:t>
                          </m:r>
                          <m:r>
                            <a:rPr lang="en-US" sz="1600" b="1">
                              <a:latin typeface="Cambria Math" panose="02040503050406030204" pitchFamily="18" charset="0"/>
                            </a:rPr>
                            <m:t>)</m:t>
                          </m:r>
                        </m:num>
                        <m:den>
                          <m:r>
                            <a:rPr lang="en-US" sz="1600" b="1">
                              <a:latin typeface="Cambria Math" panose="02040503050406030204" pitchFamily="18" charset="0"/>
                            </a:rPr>
                            <m:t>(</m:t>
                          </m:r>
                          <m:r>
                            <a:rPr lang="en-US" sz="1600" b="1" i="1">
                              <a:latin typeface="Cambria Math" panose="02040503050406030204" pitchFamily="18" charset="0"/>
                            </a:rPr>
                            <m:t>𝐧</m:t>
                          </m:r>
                          <m:r>
                            <a:rPr lang="en-US" sz="1600" b="1" i="1">
                              <a:latin typeface="Cambria Math" panose="02040503050406030204" pitchFamily="18" charset="0"/>
                            </a:rPr>
                            <m:t>−</m:t>
                          </m:r>
                          <m:r>
                            <a:rPr lang="en-US" sz="1600" b="1" i="1">
                              <a:latin typeface="Cambria Math" panose="02040503050406030204" pitchFamily="18" charset="0"/>
                            </a:rPr>
                            <m:t>𝟏</m:t>
                          </m:r>
                          <m:r>
                            <a:rPr lang="en-US" sz="1600" b="1">
                              <a:latin typeface="Cambria Math" panose="02040503050406030204" pitchFamily="18" charset="0"/>
                            </a:rPr>
                            <m:t>))</m:t>
                          </m:r>
                        </m:den>
                      </m:f>
                      <m:r>
                        <a:rPr lang="en-US" sz="1600" b="1">
                          <a:latin typeface="Cambria Math" panose="02040503050406030204" pitchFamily="18" charset="0"/>
                        </a:rPr>
                        <m:t>              (</m:t>
                      </m:r>
                      <m:r>
                        <a:rPr lang="en-US" sz="1600" b="1" i="1">
                          <a:latin typeface="Cambria Math" panose="02040503050406030204" pitchFamily="18" charset="0"/>
                        </a:rPr>
                        <m:t>𝟏𝟗</m:t>
                      </m:r>
                      <m:r>
                        <a:rPr lang="en-US" sz="1600" b="1">
                          <a:latin typeface="Cambria Math" panose="02040503050406030204" pitchFamily="18" charset="0"/>
                        </a:rPr>
                        <m:t>)</m:t>
                      </m:r>
                    </m:oMath>
                  </m:oMathPara>
                </a14:m>
                <a:endParaRPr lang="en-US" sz="1600" dirty="0"/>
              </a:p>
              <a:p>
                <a:pPr marL="0" indent="0" algn="r" rtl="1">
                  <a:buNone/>
                </a:pPr>
                <a:r>
                  <a:rPr lang="ar-EG" sz="1600" b="1" dirty="0"/>
                  <a:t>وهناك حالات خاصة للثابت </a:t>
                </a:r>
                <a:r>
                  <a:rPr lang="en-US" sz="1600" b="1" dirty="0"/>
                  <a:t>n</a:t>
                </a:r>
                <a:r>
                  <a:rPr lang="ar-EG" sz="1600" b="1" dirty="0"/>
                  <a:t> تتضح لنا كما يلي:</a:t>
                </a:r>
                <a:endParaRPr lang="en-US" sz="1600" dirty="0"/>
              </a:p>
              <a:p>
                <a:pPr marL="342900" lvl="0" indent="-342900" algn="r" rtl="1">
                  <a:buFont typeface="+mj-lt"/>
                  <a:buAutoNum type="arabicPeriod"/>
                </a:pPr>
                <a:r>
                  <a:rPr lang="ar-EG" sz="1600" b="1" dirty="0"/>
                  <a:t>عندما </a:t>
                </a:r>
                <a:r>
                  <a:rPr lang="en-US" sz="1600" b="1" dirty="0"/>
                  <a:t>n=±∞</a:t>
                </a:r>
                <a:r>
                  <a:rPr lang="ar-EG" sz="1600" b="1" dirty="0"/>
                  <a:t> ينتج أن </a:t>
                </a:r>
                <a:r>
                  <a:rPr lang="en-US" sz="1600" b="1" dirty="0"/>
                  <a:t>C</a:t>
                </a:r>
                <a:r>
                  <a:rPr lang="en-US" sz="1600" b="1" baseline="-25000" dirty="0"/>
                  <a:t>n</a:t>
                </a:r>
                <a:r>
                  <a:rPr lang="en-US" sz="1600" b="1" dirty="0"/>
                  <a:t>=C</a:t>
                </a:r>
                <a:r>
                  <a:rPr lang="en-US" sz="1600" b="1" baseline="-25000" dirty="0"/>
                  <a:t>V</a:t>
                </a:r>
                <a:r>
                  <a:rPr lang="ar-EG" sz="1600" b="1" dirty="0"/>
                  <a:t> وهي عملية ثبات الحجم.</a:t>
                </a:r>
                <a:endParaRPr lang="en-US" sz="1600" dirty="0"/>
              </a:p>
              <a:p>
                <a:pPr marL="342900" lvl="0" indent="-342900" algn="r" rtl="1">
                  <a:buFont typeface="+mj-lt"/>
                  <a:buAutoNum type="arabicPeriod"/>
                </a:pPr>
                <a:r>
                  <a:rPr lang="ar-EG" sz="1600" b="1" dirty="0"/>
                  <a:t>عندما </a:t>
                </a:r>
                <a:r>
                  <a:rPr lang="en-US" sz="1600" b="1" dirty="0"/>
                  <a:t>n=0</a:t>
                </a:r>
                <a:r>
                  <a:rPr lang="ar-EG" sz="1600" b="1" dirty="0"/>
                  <a:t> ينتج </a:t>
                </a:r>
                <a:r>
                  <a:rPr lang="en-US" sz="1600" b="1" dirty="0"/>
                  <a:t>C</a:t>
                </a:r>
                <a:r>
                  <a:rPr lang="en-US" sz="1600" b="1" baseline="-25000" dirty="0"/>
                  <a:t>n</a:t>
                </a:r>
                <a:r>
                  <a:rPr lang="en-US" sz="1600" b="1" dirty="0"/>
                  <a:t>=C</a:t>
                </a:r>
                <a:r>
                  <a:rPr lang="en-US" sz="1600" b="1" baseline="-25000" dirty="0"/>
                  <a:t>P</a:t>
                </a:r>
                <a:r>
                  <a:rPr lang="ar-EG" sz="1600" b="1" dirty="0"/>
                  <a:t> وهي عملية ثبات الضغط.</a:t>
                </a:r>
                <a:endParaRPr lang="en-US" sz="1600" dirty="0"/>
              </a:p>
              <a:p>
                <a:pPr marL="342900" lvl="0" indent="-342900" algn="r" rtl="1">
                  <a:buFont typeface="+mj-lt"/>
                  <a:buAutoNum type="arabicPeriod"/>
                </a:pPr>
                <a:r>
                  <a:rPr lang="ar-EG" sz="1600" b="1" dirty="0"/>
                  <a:t>عندما </a:t>
                </a:r>
                <a:r>
                  <a:rPr lang="en-US" sz="1600" b="1" dirty="0"/>
                  <a:t>n=γ</a:t>
                </a:r>
                <a:r>
                  <a:rPr lang="ar-EG" sz="1600" b="1" dirty="0"/>
                  <a:t> ينتج </a:t>
                </a:r>
                <a:r>
                  <a:rPr lang="en-US" sz="1600" b="1" dirty="0"/>
                  <a:t>C</a:t>
                </a:r>
                <a:r>
                  <a:rPr lang="en-US" sz="1600" b="1" baseline="-25000" dirty="0"/>
                  <a:t>n</a:t>
                </a:r>
                <a:r>
                  <a:rPr lang="en-US" sz="1600" b="1" dirty="0"/>
                  <a:t>=0 </a:t>
                </a:r>
                <a:r>
                  <a:rPr lang="ar-EG" sz="1600" b="1" dirty="0"/>
                  <a:t> وهي عملية ثبات كمية الحرارة.</a:t>
                </a:r>
                <a:endParaRPr lang="en-US" sz="1600" dirty="0"/>
              </a:p>
              <a:p>
                <a:pPr marL="342900" lvl="0" indent="-342900" algn="r" rtl="1">
                  <a:buFont typeface="+mj-lt"/>
                  <a:buAutoNum type="arabicPeriod"/>
                </a:pPr>
                <a:r>
                  <a:rPr lang="ar-EG" sz="1600" b="1" dirty="0"/>
                  <a:t>عندما </a:t>
                </a:r>
                <a:r>
                  <a:rPr lang="en-US" sz="1600" b="1" dirty="0"/>
                  <a:t>n=1</a:t>
                </a:r>
                <a:r>
                  <a:rPr lang="ar-EG" sz="1600" b="1" dirty="0"/>
                  <a:t> ينتج </a:t>
                </a:r>
                <a:r>
                  <a:rPr lang="en-US" sz="1600" b="1" dirty="0"/>
                  <a:t>C</a:t>
                </a:r>
                <a:r>
                  <a:rPr lang="en-US" sz="1600" b="1" baseline="-25000" dirty="0"/>
                  <a:t>n</a:t>
                </a:r>
                <a:r>
                  <a:rPr lang="en-US" sz="1600" b="1" dirty="0"/>
                  <a:t>=∞</a:t>
                </a:r>
                <a:r>
                  <a:rPr lang="ar-EG" sz="1600" b="1" dirty="0"/>
                  <a:t> وهي عملية ثبات درجة الحرارة .</a:t>
                </a:r>
                <a:endParaRPr lang="en-US" sz="1600" dirty="0"/>
              </a:p>
              <a:p>
                <a:pPr marL="0" indent="0" algn="r" rtl="1">
                  <a:buNone/>
                </a:pPr>
                <a:r>
                  <a:rPr lang="ar-EG" sz="1600" b="1" dirty="0"/>
                  <a:t>وعلى بياني </a:t>
                </a:r>
                <a:r>
                  <a:rPr lang="en-US" sz="1600" b="1" dirty="0"/>
                  <a:t>PV </a:t>
                </a:r>
                <a:r>
                  <a:rPr lang="ar-EG" sz="1600" b="1" dirty="0"/>
                  <a:t> يتضح ذلك كما بالشكل</a:t>
                </a:r>
              </a:p>
              <a:p>
                <a:pPr marL="0" indent="0" algn="r" rtl="1">
                  <a:buNone/>
                </a:pPr>
                <a:r>
                  <a:rPr lang="ar-EG" b="1" dirty="0"/>
                  <a:t>مثال: أوجد الشغل الذي يبذله الغاز أثناء العملية </a:t>
                </a:r>
                <a:r>
                  <a:rPr lang="ar-EG" b="1" dirty="0" err="1"/>
                  <a:t>البوليتروبية</a:t>
                </a:r>
                <a:r>
                  <a:rPr lang="ar-EG" b="1" dirty="0"/>
                  <a:t>.</a:t>
                </a:r>
                <a:endParaRPr lang="en-US" dirty="0"/>
              </a:p>
              <a:p>
                <a:pPr marL="0" indent="0" algn="r" rtl="1">
                  <a:buNone/>
                </a:pPr>
                <a:endParaRPr lang="en-US" sz="1600" dirty="0"/>
              </a:p>
              <a:p>
                <a:pPr marL="0" indent="0" algn="r">
                  <a:buNone/>
                </a:pPr>
                <a:endParaRPr lang="en-US" sz="1600" dirty="0"/>
              </a:p>
            </p:txBody>
          </p:sp>
        </mc:Choice>
        <mc:Fallback>
          <p:sp>
            <p:nvSpPr>
              <p:cNvPr id="3" name="Content Placeholder 2">
                <a:extLst>
                  <a:ext uri="{FF2B5EF4-FFF2-40B4-BE49-F238E27FC236}">
                    <a16:creationId xmlns:a16="http://schemas.microsoft.com/office/drawing/2014/main" id="{4C5CD1EC-6C97-4FB6-A517-7B09EB3C45C3}"/>
                  </a:ext>
                </a:extLst>
              </p:cNvPr>
              <p:cNvSpPr>
                <a:spLocks noGrp="1" noRot="1" noChangeAspect="1" noMove="1" noResize="1" noEditPoints="1" noAdjustHandles="1" noChangeArrowheads="1" noChangeShapeType="1" noTextEdit="1"/>
              </p:cNvSpPr>
              <p:nvPr>
                <p:ph idx="1"/>
              </p:nvPr>
            </p:nvSpPr>
            <p:spPr>
              <a:xfrm>
                <a:off x="648931" y="629266"/>
                <a:ext cx="3505494" cy="5594553"/>
              </a:xfrm>
              <a:blipFill>
                <a:blip r:embed="rId2"/>
                <a:stretch>
                  <a:fillRect l="-4861" t="-109" r="-3472"/>
                </a:stretch>
              </a:blipFill>
            </p:spPr>
            <p:txBody>
              <a:bodyPr/>
              <a:lstStyle/>
              <a:p>
                <a:r>
                  <a:rPr lang="en-US">
                    <a:noFill/>
                  </a:rPr>
                  <a:t> </a:t>
                </a:r>
              </a:p>
            </p:txBody>
          </p:sp>
        </mc:Fallback>
      </mc:AlternateContent>
      <p:sp>
        <p:nvSpPr>
          <p:cNvPr id="12" name="Rectangle 8">
            <a:extLst>
              <a:ext uri="{FF2B5EF4-FFF2-40B4-BE49-F238E27FC236}">
                <a16:creationId xmlns:a16="http://schemas.microsoft.com/office/drawing/2014/main" id="{5E39A796-BE83-48B1-B33F-35C4A32AA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9">
            <a:extLst>
              <a:ext uri="{FF2B5EF4-FFF2-40B4-BE49-F238E27FC236}">
                <a16:creationId xmlns:a16="http://schemas.microsoft.com/office/drawing/2014/main" id="{72F84B47-E267-4194-8194-831DB7B55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557784"/>
            <a:ext cx="6584098"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Chart 3">
            <a:extLst>
              <a:ext uri="{FF2B5EF4-FFF2-40B4-BE49-F238E27FC236}">
                <a16:creationId xmlns:a16="http://schemas.microsoft.com/office/drawing/2014/main" id="{7467DD6A-3E0F-47C5-9B35-32D0C8E76E52}"/>
              </a:ext>
            </a:extLst>
          </p:cNvPr>
          <p:cNvGraphicFramePr>
            <a:graphicFrameLocks/>
          </p:cNvGraphicFramePr>
          <p:nvPr>
            <p:extLst>
              <p:ext uri="{D42A27DB-BD31-4B8C-83A1-F6EECF244321}">
                <p14:modId xmlns:p14="http://schemas.microsoft.com/office/powerpoint/2010/main" val="2381599340"/>
              </p:ext>
            </p:extLst>
          </p:nvPr>
        </p:nvGraphicFramePr>
        <p:xfrm>
          <a:off x="5405862" y="807593"/>
          <a:ext cx="6019331" cy="523956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026453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A9F6B-FF95-4373-8B51-5F2DFB0228E2}"/>
              </a:ext>
            </a:extLst>
          </p:cNvPr>
          <p:cNvSpPr>
            <a:spLocks noGrp="1"/>
          </p:cNvSpPr>
          <p:nvPr>
            <p:ph type="title"/>
          </p:nvPr>
        </p:nvSpPr>
        <p:spPr/>
        <p:txBody>
          <a:bodyPr/>
          <a:lstStyle/>
          <a:p>
            <a:pPr algn="ctr"/>
            <a:r>
              <a:rPr lang="ar-EG" b="1" dirty="0"/>
              <a:t> السعة الحرارية للغازات ثنائية وكثيرة الذرات</a:t>
            </a:r>
            <a:endParaRPr lang="en-US" dirty="0"/>
          </a:p>
        </p:txBody>
      </p:sp>
      <p:sp>
        <p:nvSpPr>
          <p:cNvPr id="3" name="Content Placeholder 2">
            <a:extLst>
              <a:ext uri="{FF2B5EF4-FFF2-40B4-BE49-F238E27FC236}">
                <a16:creationId xmlns:a16="http://schemas.microsoft.com/office/drawing/2014/main" id="{92B41DA7-5507-48B1-9A3A-7764371173A5}"/>
              </a:ext>
            </a:extLst>
          </p:cNvPr>
          <p:cNvSpPr>
            <a:spLocks noGrp="1"/>
          </p:cNvSpPr>
          <p:nvPr>
            <p:ph idx="1"/>
          </p:nvPr>
        </p:nvSpPr>
        <p:spPr/>
        <p:txBody>
          <a:bodyPr>
            <a:normAutofit fontScale="85000" lnSpcReduction="20000"/>
          </a:bodyPr>
          <a:lstStyle/>
          <a:p>
            <a:pPr marL="0" indent="0" algn="r" rtl="1">
              <a:lnSpc>
                <a:spcPct val="150000"/>
              </a:lnSpc>
              <a:buNone/>
            </a:pPr>
            <a:r>
              <a:rPr lang="ar-EG" b="1" dirty="0"/>
              <a:t>لقد أظهرت النتائج  </a:t>
            </a:r>
            <a:r>
              <a:rPr lang="ar-EG" b="1" dirty="0" err="1"/>
              <a:t>النتائج</a:t>
            </a:r>
            <a:r>
              <a:rPr lang="ar-EG" b="1" dirty="0"/>
              <a:t> العملية لقيمة </a:t>
            </a:r>
            <a:r>
              <a:rPr lang="en-US" b="1" dirty="0"/>
              <a:t>γ=C</a:t>
            </a:r>
            <a:r>
              <a:rPr lang="en-US" b="1" baseline="-25000" dirty="0"/>
              <a:t>P</a:t>
            </a:r>
            <a:r>
              <a:rPr lang="en-US" b="1" dirty="0"/>
              <a:t>/C</a:t>
            </a:r>
            <a:r>
              <a:rPr lang="en-US" b="1" baseline="-25000" dirty="0"/>
              <a:t>V</a:t>
            </a:r>
            <a:r>
              <a:rPr lang="ar-EG" b="1" dirty="0"/>
              <a:t> وكذلك الحرارة النوعية الجزيئية </a:t>
            </a:r>
            <a:r>
              <a:rPr lang="en-US" b="1" dirty="0"/>
              <a:t>C</a:t>
            </a:r>
            <a:r>
              <a:rPr lang="en-US" b="1" baseline="-25000" dirty="0"/>
              <a:t>V</a:t>
            </a:r>
            <a:r>
              <a:rPr lang="en-US" b="1" dirty="0"/>
              <a:t>/R</a:t>
            </a:r>
            <a:r>
              <a:rPr lang="ar-EG" b="1" dirty="0"/>
              <a:t> للغازات المتعددة الذرات أنها تختلف عن تلك المحسوبة نظريا من العلاقة النظرية</a:t>
            </a:r>
            <a:endParaRPr lang="en-US" dirty="0"/>
          </a:p>
          <a:p>
            <a:pPr marL="0" indent="0" algn="r" rtl="1">
              <a:lnSpc>
                <a:spcPct val="150000"/>
              </a:lnSpc>
              <a:buNone/>
            </a:pPr>
            <a:r>
              <a:rPr lang="en-US" b="1" dirty="0"/>
              <a:t>C</a:t>
            </a:r>
            <a:r>
              <a:rPr lang="en-US" b="1" baseline="-25000" dirty="0"/>
              <a:t>p</a:t>
            </a:r>
            <a:r>
              <a:rPr lang="en-US" b="1" dirty="0"/>
              <a:t>=5/2R</a:t>
            </a:r>
            <a:r>
              <a:rPr lang="ar-EG" b="1" dirty="0"/>
              <a:t> ,</a:t>
            </a:r>
            <a:r>
              <a:rPr lang="en-US" b="1" dirty="0"/>
              <a:t>C</a:t>
            </a:r>
            <a:r>
              <a:rPr lang="en-US" b="1" baseline="-25000" dirty="0"/>
              <a:t>V</a:t>
            </a:r>
            <a:r>
              <a:rPr lang="en-US" b="1" dirty="0"/>
              <a:t>=3/2R</a:t>
            </a:r>
            <a:r>
              <a:rPr lang="ar-EG" b="1" dirty="0"/>
              <a:t> فقد وجد أن  </a:t>
            </a:r>
            <a:r>
              <a:rPr lang="en-US" b="1" dirty="0"/>
              <a:t>γ=1.4</a:t>
            </a:r>
            <a:r>
              <a:rPr lang="ar-EG" b="1" dirty="0"/>
              <a:t> وأن </a:t>
            </a:r>
            <a:r>
              <a:rPr lang="en-US" b="1" dirty="0"/>
              <a:t>C</a:t>
            </a:r>
            <a:r>
              <a:rPr lang="en-US" b="1" baseline="-25000" dirty="0"/>
              <a:t>V</a:t>
            </a:r>
            <a:r>
              <a:rPr lang="en-US" b="1" dirty="0"/>
              <a:t>/R=2.5</a:t>
            </a:r>
            <a:r>
              <a:rPr lang="ar-EG" b="1" dirty="0"/>
              <a:t> للغازات الثنائية  وان </a:t>
            </a:r>
            <a:r>
              <a:rPr lang="en-US" b="1" dirty="0"/>
              <a:t>γ=1.3</a:t>
            </a:r>
            <a:r>
              <a:rPr lang="ar-EG" b="1" dirty="0"/>
              <a:t> , </a:t>
            </a:r>
            <a:r>
              <a:rPr lang="en-US" b="1" dirty="0"/>
              <a:t>C</a:t>
            </a:r>
            <a:r>
              <a:rPr lang="en-US" b="1" baseline="-25000" dirty="0"/>
              <a:t>V</a:t>
            </a:r>
            <a:r>
              <a:rPr lang="en-US" b="1" dirty="0"/>
              <a:t>/R=3</a:t>
            </a:r>
            <a:r>
              <a:rPr lang="ar-EG" b="1" dirty="0"/>
              <a:t> بالنسبة للغازات الثلاثية.</a:t>
            </a:r>
            <a:endParaRPr lang="en-US" dirty="0"/>
          </a:p>
          <a:p>
            <a:pPr marL="0" indent="0" algn="r" rtl="1">
              <a:lnSpc>
                <a:spcPct val="150000"/>
              </a:lnSpc>
              <a:buNone/>
            </a:pPr>
            <a:r>
              <a:rPr lang="ar-EG" b="1" dirty="0"/>
              <a:t>نلاحظ أننا لو أستبدلنا العدد 3 في معادلة </a:t>
            </a:r>
            <a:r>
              <a:rPr lang="en-US" b="1" dirty="0"/>
              <a:t>C</a:t>
            </a:r>
            <a:r>
              <a:rPr lang="en-US" b="1" baseline="-25000" dirty="0"/>
              <a:t>V</a:t>
            </a:r>
            <a:r>
              <a:rPr lang="en-US" b="1" dirty="0"/>
              <a:t>=3/2R</a:t>
            </a:r>
            <a:r>
              <a:rPr lang="ar-EG" b="1" dirty="0"/>
              <a:t> بالعدد 5 في حالة الغازات الثنائية وبالعدد 6 في حالة الغازات الثلاثية الذرات فإن γ سوف تصبح </a:t>
            </a:r>
            <a:r>
              <a:rPr lang="en-US" b="1" dirty="0"/>
              <a:t>1.4</a:t>
            </a:r>
            <a:r>
              <a:rPr lang="ar-EG" b="1" dirty="0"/>
              <a:t> , </a:t>
            </a:r>
            <a:r>
              <a:rPr lang="en-US" b="1" dirty="0"/>
              <a:t>1.3</a:t>
            </a:r>
            <a:r>
              <a:rPr lang="ar-EG" b="1" dirty="0"/>
              <a:t> للغازات الثنائية والثلاثية الذرات على الترتيب ولتفسير هذا الاتفاق الذي أتى مصادفة بين الرقمين 5 , 6 وقيم γ للغازات الثنائية والثلاثية فإنه لابد من الاستعانة بقانون التوزيع المتساوي للطاقة.</a:t>
            </a:r>
            <a:endParaRPr lang="en-US" dirty="0"/>
          </a:p>
          <a:p>
            <a:pPr marL="0" indent="0" algn="r">
              <a:lnSpc>
                <a:spcPct val="150000"/>
              </a:lnSpc>
              <a:buNone/>
            </a:pPr>
            <a:endParaRPr lang="en-US" dirty="0"/>
          </a:p>
        </p:txBody>
      </p:sp>
    </p:spTree>
    <p:extLst>
      <p:ext uri="{BB962C8B-B14F-4D97-AF65-F5344CB8AC3E}">
        <p14:creationId xmlns:p14="http://schemas.microsoft.com/office/powerpoint/2010/main" val="33884209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C27DD-E03F-456E-B9E1-742A126A9471}"/>
              </a:ext>
            </a:extLst>
          </p:cNvPr>
          <p:cNvSpPr>
            <a:spLocks noGrp="1"/>
          </p:cNvSpPr>
          <p:nvPr>
            <p:ph type="title"/>
          </p:nvPr>
        </p:nvSpPr>
        <p:spPr>
          <a:xfrm>
            <a:off x="838200" y="365125"/>
            <a:ext cx="10515600" cy="1714398"/>
          </a:xfrm>
        </p:spPr>
        <p:txBody>
          <a:bodyPr>
            <a:normAutofit fontScale="90000"/>
          </a:bodyPr>
          <a:lstStyle/>
          <a:p>
            <a:pPr algn="ctr" rtl="1"/>
            <a:r>
              <a:rPr lang="ar-EG" b="1" dirty="0"/>
              <a:t>قانون التوزيع المتساوي للطاقة</a:t>
            </a:r>
            <a:br>
              <a:rPr lang="ar-EG" b="1" dirty="0"/>
            </a:br>
            <a:r>
              <a:rPr lang="ar-EG" b="1" dirty="0"/>
              <a:t> (</a:t>
            </a:r>
            <a:r>
              <a:rPr lang="en-US" b="1" dirty="0"/>
              <a:t>The law of equal distribution of energy</a:t>
            </a:r>
            <a:r>
              <a:rPr lang="ar-EG" b="1" dirty="0"/>
              <a:t>):</a:t>
            </a:r>
            <a:br>
              <a:rPr lang="en-US" dirty="0"/>
            </a:br>
            <a:endParaRPr lang="en-US" dirty="0"/>
          </a:p>
        </p:txBody>
      </p:sp>
      <p:sp>
        <p:nvSpPr>
          <p:cNvPr id="3" name="Content Placeholder 2">
            <a:extLst>
              <a:ext uri="{FF2B5EF4-FFF2-40B4-BE49-F238E27FC236}">
                <a16:creationId xmlns:a16="http://schemas.microsoft.com/office/drawing/2014/main" id="{FF797ACD-9279-4D50-8BBB-2313D89BCC0D}"/>
              </a:ext>
            </a:extLst>
          </p:cNvPr>
          <p:cNvSpPr>
            <a:spLocks noGrp="1"/>
          </p:cNvSpPr>
          <p:nvPr>
            <p:ph idx="1"/>
          </p:nvPr>
        </p:nvSpPr>
        <p:spPr/>
        <p:txBody>
          <a:bodyPr>
            <a:normAutofit fontScale="92500"/>
          </a:bodyPr>
          <a:lstStyle/>
          <a:p>
            <a:pPr marL="0" indent="0" algn="r">
              <a:lnSpc>
                <a:spcPct val="150000"/>
              </a:lnSpc>
              <a:buNone/>
            </a:pPr>
            <a:r>
              <a:rPr lang="ar-EG" b="1" dirty="0"/>
              <a:t>هذا القانون قد أثبته </a:t>
            </a:r>
            <a:r>
              <a:rPr lang="ar-EG" b="1" dirty="0" err="1"/>
              <a:t>بولتزمان</a:t>
            </a:r>
            <a:r>
              <a:rPr lang="ar-EG" b="1" dirty="0"/>
              <a:t> وهو ينص على أنه إذا كانت الجزيئات موجودة في حالة </a:t>
            </a:r>
            <a:r>
              <a:rPr lang="ar-EG" b="1" dirty="0" err="1"/>
              <a:t>إتزان</a:t>
            </a:r>
            <a:r>
              <a:rPr lang="ar-EG" b="1" dirty="0"/>
              <a:t> حراري عند درجة حرارة </a:t>
            </a:r>
            <a:r>
              <a:rPr lang="en-US" b="1" dirty="0"/>
              <a:t>T</a:t>
            </a:r>
            <a:r>
              <a:rPr lang="ar-EG" b="1" dirty="0"/>
              <a:t> فإن متوسط طاقة حركة الجزيء تتوزع بالتساوي على </a:t>
            </a:r>
            <a:r>
              <a:rPr lang="ar-EG" b="1" dirty="0" err="1"/>
              <a:t>على</a:t>
            </a:r>
            <a:r>
              <a:rPr lang="ar-EG" b="1" dirty="0"/>
              <a:t> جميع درجات الحرية ولكل درجة نصيب </a:t>
            </a:r>
            <a:r>
              <a:rPr lang="en-US" b="1" dirty="0"/>
              <a:t>1/2KT</a:t>
            </a:r>
            <a:r>
              <a:rPr lang="ar-EG" b="1" dirty="0"/>
              <a:t>. بالنسبة للجزيئات الأحادية الذرة فإنها تملك ثلاث درجات من الحرية الانتقالية في الاتجاهات الثلاث للإحداثيات </a:t>
            </a:r>
            <a:r>
              <a:rPr lang="ar-EG" b="1" dirty="0" err="1"/>
              <a:t>الكارتيزية</a:t>
            </a:r>
            <a:r>
              <a:rPr lang="ar-EG" b="1" dirty="0"/>
              <a:t> المتعامدة وبالتالي فإن متوسط طاقة الجزيء الأحادي الذرة تساوي </a:t>
            </a:r>
            <a:r>
              <a:rPr lang="en-US" b="1" dirty="0"/>
              <a:t>3x1/2KT</a:t>
            </a:r>
            <a:r>
              <a:rPr lang="ar-EG" b="1" dirty="0"/>
              <a:t> وبالنسبة لكمية من الغاز مقدارها واحد جرام جزيئي تكون هذه الطاقة مساوية </a:t>
            </a:r>
            <a:r>
              <a:rPr lang="en-US" b="1" dirty="0"/>
              <a:t>3/2RT</a:t>
            </a:r>
            <a:r>
              <a:rPr lang="ar-EG" b="1" dirty="0"/>
              <a:t> وعلى هذا الأساس حسبنا السعة الحرارية للغاز المثالي الأحادي الذرة وكانت النتائج منطبقة مع النتائج العملية ويعد هذا إثباتاً لصحة القانون.</a:t>
            </a:r>
            <a:endParaRPr lang="en-US" dirty="0"/>
          </a:p>
          <a:p>
            <a:pPr marL="0" indent="0" algn="r">
              <a:lnSpc>
                <a:spcPct val="150000"/>
              </a:lnSpc>
              <a:buNone/>
            </a:pPr>
            <a:endParaRPr lang="en-US" dirty="0"/>
          </a:p>
        </p:txBody>
      </p:sp>
    </p:spTree>
    <p:extLst>
      <p:ext uri="{BB962C8B-B14F-4D97-AF65-F5344CB8AC3E}">
        <p14:creationId xmlns:p14="http://schemas.microsoft.com/office/powerpoint/2010/main" val="25477327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8" name="Rectangle 65">
            <a:extLst>
              <a:ext uri="{FF2B5EF4-FFF2-40B4-BE49-F238E27FC236}">
                <a16:creationId xmlns:a16="http://schemas.microsoft.com/office/drawing/2014/main" id="{5DF40726-9B19-4165-9C26-757D16E19E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itle 42">
            <a:extLst>
              <a:ext uri="{FF2B5EF4-FFF2-40B4-BE49-F238E27FC236}">
                <a16:creationId xmlns:a16="http://schemas.microsoft.com/office/drawing/2014/main" id="{16780DAB-BD49-48F9-AF95-3490D35ADF57}"/>
              </a:ext>
            </a:extLst>
          </p:cNvPr>
          <p:cNvSpPr>
            <a:spLocks noGrp="1"/>
          </p:cNvSpPr>
          <p:nvPr>
            <p:ph type="title"/>
          </p:nvPr>
        </p:nvSpPr>
        <p:spPr>
          <a:xfrm>
            <a:off x="838199" y="564211"/>
            <a:ext cx="4571999" cy="1165002"/>
          </a:xfrm>
        </p:spPr>
        <p:txBody>
          <a:bodyPr anchor="b">
            <a:normAutofit/>
          </a:bodyPr>
          <a:lstStyle/>
          <a:p>
            <a:r>
              <a:rPr lang="ar-EG" sz="3600"/>
              <a:t> </a:t>
            </a:r>
            <a:endParaRPr lang="en-US" sz="3600"/>
          </a:p>
        </p:txBody>
      </p:sp>
      <p:sp>
        <p:nvSpPr>
          <p:cNvPr id="44" name="Content Placeholder 43">
            <a:extLst>
              <a:ext uri="{FF2B5EF4-FFF2-40B4-BE49-F238E27FC236}">
                <a16:creationId xmlns:a16="http://schemas.microsoft.com/office/drawing/2014/main" id="{674569F3-9C9A-406C-B123-96F9BE0727A2}"/>
              </a:ext>
            </a:extLst>
          </p:cNvPr>
          <p:cNvSpPr>
            <a:spLocks noGrp="1"/>
          </p:cNvSpPr>
          <p:nvPr>
            <p:ph idx="1"/>
          </p:nvPr>
        </p:nvSpPr>
        <p:spPr>
          <a:xfrm>
            <a:off x="838199" y="299803"/>
            <a:ext cx="5157216" cy="6259293"/>
          </a:xfrm>
        </p:spPr>
        <p:txBody>
          <a:bodyPr>
            <a:noAutofit/>
          </a:bodyPr>
          <a:lstStyle/>
          <a:p>
            <a:pPr marL="0" indent="0" algn="r" rtl="1">
              <a:buNone/>
            </a:pPr>
            <a:r>
              <a:rPr lang="ar-EG" sz="2400" b="1" dirty="0"/>
              <a:t>أما بالنسبة  للجزيء الثنائي الذرة كما بالشكل</a:t>
            </a:r>
          </a:p>
          <a:p>
            <a:pPr marL="0" indent="0" algn="r" rtl="1">
              <a:buNone/>
            </a:pPr>
            <a:r>
              <a:rPr lang="ar-EG" sz="2400" b="1" dirty="0"/>
              <a:t>فسوف نجد أن الجزيء الثنائي الذرة يملك ثلاث درجات حرية انتقالية كما انه يملك ثلاث درجات حرية دورانية حول المحاور </a:t>
            </a:r>
            <a:r>
              <a:rPr lang="en-US" sz="2400" b="1" dirty="0"/>
              <a:t>X,Y,Z</a:t>
            </a:r>
            <a:r>
              <a:rPr lang="ar-EG" sz="2400" b="1" dirty="0"/>
              <a:t>لكن في الواقع فإن الدوران حول محور </a:t>
            </a:r>
            <a:r>
              <a:rPr lang="ar-EG" sz="2400" b="1" dirty="0" err="1"/>
              <a:t>إرتباط</a:t>
            </a:r>
            <a:r>
              <a:rPr lang="ar-EG" sz="2400" b="1" dirty="0"/>
              <a:t> الذرات (المحور </a:t>
            </a:r>
            <a:r>
              <a:rPr lang="en-US" sz="2400" b="1" dirty="0"/>
              <a:t>X</a:t>
            </a:r>
            <a:r>
              <a:rPr lang="ar-EG" sz="2400" b="1" dirty="0"/>
              <a:t>) كما في الشكل </a:t>
            </a:r>
            <a:r>
              <a:rPr lang="ar-EG" sz="2400" b="1" dirty="0" err="1"/>
              <a:t>لايتم</a:t>
            </a:r>
            <a:r>
              <a:rPr lang="ar-EG" sz="2400" b="1" dirty="0"/>
              <a:t> إلا عند درجات الحرارة العالية جدا وبالتالي فهذا الجزيء له درجتين حريتين دورانيتين فقط </a:t>
            </a:r>
            <a:r>
              <a:rPr lang="ar-EG" sz="2400" b="1" dirty="0" err="1"/>
              <a:t>بالاضافة</a:t>
            </a:r>
            <a:r>
              <a:rPr lang="ar-EG" sz="2400" b="1" dirty="0"/>
              <a:t> إلى الثلاث درجات الانتقالية وهذا يعني أن مجموعهم خمس درجات حرية وبالتالي فإن متوسط طاقة الجزيء هي </a:t>
            </a:r>
            <a:r>
              <a:rPr lang="en-US" sz="2400" b="1" dirty="0"/>
              <a:t>5/2KT</a:t>
            </a:r>
            <a:r>
              <a:rPr lang="ar-EG" sz="2400" b="1" dirty="0"/>
              <a:t> وهذا يتفق مع </a:t>
            </a:r>
            <a:r>
              <a:rPr lang="ar-EG" sz="2400" b="1" dirty="0" err="1"/>
              <a:t>ماذكرناه</a:t>
            </a:r>
            <a:r>
              <a:rPr lang="ar-EG" sz="2400" b="1" dirty="0"/>
              <a:t> سابقا وهذا صحيح للجزيء الثنائي الذرات الجامد أما عند درجات الحرارة العالية فإن هذا الجزيء يملك درجة حرية جديدة هي درجة الحرية </a:t>
            </a:r>
            <a:r>
              <a:rPr lang="ar-EG" sz="2400" b="1" dirty="0" err="1"/>
              <a:t>التذبذية</a:t>
            </a:r>
            <a:r>
              <a:rPr lang="ar-EG" sz="2400" b="1" dirty="0"/>
              <a:t> وفي هذه الحالة فقط فإن مجموع درجات الحرية له تكون 6 درجات حرية.</a:t>
            </a:r>
            <a:endParaRPr lang="en-US" sz="2400" dirty="0"/>
          </a:p>
          <a:p>
            <a:pPr marL="0" indent="0" algn="r" rtl="1">
              <a:buNone/>
            </a:pPr>
            <a:endParaRPr lang="ar-EG" sz="2400" b="1" dirty="0"/>
          </a:p>
          <a:p>
            <a:pPr marL="0" indent="0" algn="r" rtl="1">
              <a:buNone/>
            </a:pPr>
            <a:endParaRPr lang="ar-EG" sz="2400" b="1" dirty="0"/>
          </a:p>
          <a:p>
            <a:pPr marL="0" indent="0" algn="r" rtl="1">
              <a:buNone/>
            </a:pPr>
            <a:endParaRPr lang="en-US" sz="2400" dirty="0"/>
          </a:p>
          <a:p>
            <a:pPr algn="r" rtl="1"/>
            <a:endParaRPr lang="en-US" sz="2400" dirty="0"/>
          </a:p>
        </p:txBody>
      </p:sp>
      <p:pic>
        <p:nvPicPr>
          <p:cNvPr id="61" name="Picture 60" descr="A picture containing bird, table, light, wire&#10;&#10;Description automatically generated">
            <a:extLst>
              <a:ext uri="{FF2B5EF4-FFF2-40B4-BE49-F238E27FC236}">
                <a16:creationId xmlns:a16="http://schemas.microsoft.com/office/drawing/2014/main" id="{78B4B9D2-962D-463E-8BEF-F252E57BF7ED}"/>
              </a:ext>
            </a:extLst>
          </p:cNvPr>
          <p:cNvPicPr>
            <a:picLocks noChangeAspect="1"/>
          </p:cNvPicPr>
          <p:nvPr/>
        </p:nvPicPr>
        <p:blipFill rotWithShape="1">
          <a:blip r:embed="rId2">
            <a:extLst>
              <a:ext uri="{28A0092B-C50C-407E-A947-70E740481C1C}">
                <a14:useLocalDpi xmlns:a14="http://schemas.microsoft.com/office/drawing/2010/main" val="0"/>
              </a:ext>
            </a:extLst>
          </a:blip>
          <a:srcRect r="47"/>
          <a:stretch/>
        </p:blipFill>
        <p:spPr>
          <a:xfrm>
            <a:off x="6190488" y="566928"/>
            <a:ext cx="5157216" cy="5286197"/>
          </a:xfrm>
          <a:prstGeom prst="rect">
            <a:avLst/>
          </a:prstGeom>
        </p:spPr>
      </p:pic>
      <p:sp>
        <p:nvSpPr>
          <p:cNvPr id="79" name="Rectangle 67">
            <a:extLst>
              <a:ext uri="{FF2B5EF4-FFF2-40B4-BE49-F238E27FC236}">
                <a16:creationId xmlns:a16="http://schemas.microsoft.com/office/drawing/2014/main" id="{2089CB41-F399-4AEB-980C-5BFB1049CB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6112341"/>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80" name="Rectangle 69">
            <a:extLst>
              <a:ext uri="{FF2B5EF4-FFF2-40B4-BE49-F238E27FC236}">
                <a16:creationId xmlns:a16="http://schemas.microsoft.com/office/drawing/2014/main" id="{1BFC967B-3DD6-463D-9DB9-6E4419AE0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096768" y="3817404"/>
            <a:ext cx="54864" cy="4572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Tree>
    <p:extLst>
      <p:ext uri="{BB962C8B-B14F-4D97-AF65-F5344CB8AC3E}">
        <p14:creationId xmlns:p14="http://schemas.microsoft.com/office/powerpoint/2010/main" val="592057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DF40726-9B19-4165-9C26-757D16E19E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B3994CB-0CC2-4159-842B-4FE27E81711C}"/>
              </a:ext>
            </a:extLst>
          </p:cNvPr>
          <p:cNvSpPr>
            <a:spLocks noGrp="1"/>
          </p:cNvSpPr>
          <p:nvPr>
            <p:ph idx="1"/>
          </p:nvPr>
        </p:nvSpPr>
        <p:spPr>
          <a:xfrm>
            <a:off x="838199" y="599307"/>
            <a:ext cx="5157216" cy="5232995"/>
          </a:xfrm>
        </p:spPr>
        <p:txBody>
          <a:bodyPr>
            <a:normAutofit/>
          </a:bodyPr>
          <a:lstStyle/>
          <a:p>
            <a:pPr marL="0" indent="0" algn="r" rtl="1">
              <a:buNone/>
            </a:pPr>
            <a:r>
              <a:rPr lang="ar-EG" sz="2400" b="1" dirty="0"/>
              <a:t>أما الجزيء الثلاثي الذرات كما بالشكل</a:t>
            </a:r>
          </a:p>
          <a:p>
            <a:pPr marL="0" indent="0" algn="r" rtl="1">
              <a:buNone/>
            </a:pPr>
            <a:r>
              <a:rPr lang="ar-EG" sz="2400" b="1" dirty="0"/>
              <a:t>فإننا نلاحظ أن له ثلاث درجات </a:t>
            </a:r>
            <a:r>
              <a:rPr lang="ar-EG" sz="2400" b="1" dirty="0" err="1"/>
              <a:t>إنتقالية</a:t>
            </a:r>
            <a:r>
              <a:rPr lang="ar-EG" sz="2400" b="1" dirty="0"/>
              <a:t> +ثلاث درجات دورانية+ ثلاث درجات تذبذبية وهذا في حالة الجزيء المتذبذب أما في حالة الجزيء الجامد فإنه يملك ثلاث درجات انتقاليه + ثلاث درجات دورانية ومجموعهم 6 درجات حرية  وبالتالي فإن متوسط طاقته هي </a:t>
            </a:r>
            <a:r>
              <a:rPr lang="en-US" sz="2400" b="1" dirty="0"/>
              <a:t>3KT</a:t>
            </a:r>
            <a:r>
              <a:rPr lang="ar-EG" sz="2400" b="1" dirty="0"/>
              <a:t>.</a:t>
            </a:r>
            <a:endParaRPr lang="en-US" sz="2400" dirty="0"/>
          </a:p>
          <a:p>
            <a:pPr marL="0" indent="0" algn="r" rtl="1">
              <a:buNone/>
            </a:pPr>
            <a:r>
              <a:rPr lang="ar-EG" sz="2400" b="1" dirty="0"/>
              <a:t>عامة فإنه في الواقع لا يوجد إلا ثلاث درجات انتقالية وثلاث درجات دورانية أيا كان عدد الذرات في الجزيء أما عدد درجات الحرية التذبذبية فإنها تختلف وقد وجد أنها تعطى بالعلاقة </a:t>
            </a:r>
            <a:r>
              <a:rPr lang="en-US" sz="2400" b="1" dirty="0"/>
              <a:t>(3n-6)</a:t>
            </a:r>
            <a:r>
              <a:rPr lang="ar-EG" sz="2400" b="1" dirty="0"/>
              <a:t> حيث </a:t>
            </a:r>
            <a:r>
              <a:rPr lang="en-US" sz="2400" b="1" dirty="0"/>
              <a:t>n </a:t>
            </a:r>
            <a:r>
              <a:rPr lang="ar-EG" sz="2400" b="1" dirty="0"/>
              <a:t> عدد الذرات في الجزيء.</a:t>
            </a:r>
            <a:endParaRPr lang="en-US" sz="2400" dirty="0"/>
          </a:p>
          <a:p>
            <a:pPr marL="0" indent="0" algn="r" rtl="1">
              <a:buNone/>
            </a:pPr>
            <a:endParaRPr lang="en-US" sz="2400" dirty="0"/>
          </a:p>
        </p:txBody>
      </p:sp>
      <p:pic>
        <p:nvPicPr>
          <p:cNvPr id="5" name="Picture 4" descr="Diagram, schematic&#10;&#10;Description automatically generated">
            <a:extLst>
              <a:ext uri="{FF2B5EF4-FFF2-40B4-BE49-F238E27FC236}">
                <a16:creationId xmlns:a16="http://schemas.microsoft.com/office/drawing/2014/main" id="{9D7032AF-E0D6-4A4B-8B96-79A0E5725E6B}"/>
              </a:ext>
            </a:extLst>
          </p:cNvPr>
          <p:cNvPicPr>
            <a:picLocks noChangeAspect="1"/>
          </p:cNvPicPr>
          <p:nvPr/>
        </p:nvPicPr>
        <p:blipFill rotWithShape="1">
          <a:blip r:embed="rId2">
            <a:extLst>
              <a:ext uri="{28A0092B-C50C-407E-A947-70E740481C1C}">
                <a14:useLocalDpi xmlns:a14="http://schemas.microsoft.com/office/drawing/2010/main" val="0"/>
              </a:ext>
            </a:extLst>
          </a:blip>
          <a:srcRect r="12239" b="-3"/>
          <a:stretch/>
        </p:blipFill>
        <p:spPr>
          <a:xfrm>
            <a:off x="6190488" y="566928"/>
            <a:ext cx="5157216" cy="5286197"/>
          </a:xfrm>
          <a:prstGeom prst="rect">
            <a:avLst/>
          </a:prstGeom>
        </p:spPr>
      </p:pic>
      <p:sp>
        <p:nvSpPr>
          <p:cNvPr id="12" name="Rectangle 11">
            <a:extLst>
              <a:ext uri="{FF2B5EF4-FFF2-40B4-BE49-F238E27FC236}">
                <a16:creationId xmlns:a16="http://schemas.microsoft.com/office/drawing/2014/main" id="{2089CB41-F399-4AEB-980C-5BFB1049CB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6112341"/>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4" name="Rectangle 13">
            <a:extLst>
              <a:ext uri="{FF2B5EF4-FFF2-40B4-BE49-F238E27FC236}">
                <a16:creationId xmlns:a16="http://schemas.microsoft.com/office/drawing/2014/main" id="{1BFC967B-3DD6-463D-9DB9-6E4419AE0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096768" y="3817404"/>
            <a:ext cx="54864" cy="4572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Tree>
    <p:extLst>
      <p:ext uri="{BB962C8B-B14F-4D97-AF65-F5344CB8AC3E}">
        <p14:creationId xmlns:p14="http://schemas.microsoft.com/office/powerpoint/2010/main" val="40156798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953989C-12E0-41CA-8F82-F44B4445CA6F}"/>
              </a:ext>
            </a:extLst>
          </p:cNvPr>
          <p:cNvSpPr>
            <a:spLocks noGrp="1"/>
          </p:cNvSpPr>
          <p:nvPr>
            <p:ph idx="1"/>
          </p:nvPr>
        </p:nvSpPr>
        <p:spPr>
          <a:xfrm>
            <a:off x="838200" y="309716"/>
            <a:ext cx="10515600" cy="5867247"/>
          </a:xfrm>
        </p:spPr>
        <p:txBody>
          <a:bodyPr>
            <a:normAutofit fontScale="70000" lnSpcReduction="20000"/>
          </a:bodyPr>
          <a:lstStyle/>
          <a:p>
            <a:pPr marL="0" indent="0" algn="r" rtl="1">
              <a:lnSpc>
                <a:spcPct val="160000"/>
              </a:lnSpc>
              <a:buNone/>
            </a:pPr>
            <a:r>
              <a:rPr lang="ar-EG" b="1" dirty="0"/>
              <a:t>وبصورة عامة فإنه إذا كان هناك </a:t>
            </a:r>
            <a:r>
              <a:rPr lang="en-US" b="1" dirty="0"/>
              <a:t> J</a:t>
            </a:r>
            <a:r>
              <a:rPr lang="ar-EG" b="1" dirty="0"/>
              <a:t> درجة حرية فإن متوسط طاقة الحركة للجزيء هي </a:t>
            </a:r>
            <a:r>
              <a:rPr lang="en-US" b="1" dirty="0"/>
              <a:t>J/2KT</a:t>
            </a:r>
            <a:r>
              <a:rPr lang="ar-EG" b="1" dirty="0"/>
              <a:t> وليس </a:t>
            </a:r>
            <a:r>
              <a:rPr lang="en-US" b="1" dirty="0"/>
              <a:t>3/2RT</a:t>
            </a:r>
            <a:r>
              <a:rPr lang="ar-EG" b="1" dirty="0"/>
              <a:t> وبالتالي فإن متوسط طاقة الحركة للجزيئات الموجودة في واحد جرام جزيئي (الطاقة الداخلية) هي</a:t>
            </a:r>
            <a:endParaRPr lang="en-US" dirty="0"/>
          </a:p>
          <a:p>
            <a:pPr marL="0" indent="0" algn="ctr" rtl="1">
              <a:lnSpc>
                <a:spcPct val="160000"/>
              </a:lnSpc>
              <a:buNone/>
            </a:pPr>
            <a:r>
              <a:rPr lang="en-US" b="1" dirty="0"/>
              <a:t>U=J/2RT</a:t>
            </a:r>
            <a:endParaRPr lang="en-US" dirty="0"/>
          </a:p>
          <a:p>
            <a:pPr marL="0" indent="0" algn="r" rtl="1">
              <a:lnSpc>
                <a:spcPct val="160000"/>
              </a:lnSpc>
              <a:buNone/>
            </a:pPr>
            <a:r>
              <a:rPr lang="ar-EG" b="1" dirty="0"/>
              <a:t>ومن ثم فإن</a:t>
            </a:r>
            <a:endParaRPr lang="en-US" dirty="0"/>
          </a:p>
          <a:p>
            <a:pPr marL="0" indent="0" algn="ctr" rtl="1">
              <a:lnSpc>
                <a:spcPct val="160000"/>
              </a:lnSpc>
              <a:buNone/>
            </a:pPr>
            <a:r>
              <a:rPr lang="en-US" b="1" dirty="0" err="1"/>
              <a:t>c</a:t>
            </a:r>
            <a:r>
              <a:rPr lang="en-US" b="1" baseline="-25000" dirty="0" err="1"/>
              <a:t>V</a:t>
            </a:r>
            <a:r>
              <a:rPr lang="en-US" b="1" dirty="0"/>
              <a:t>=J/2R</a:t>
            </a:r>
            <a:endParaRPr lang="en-US" dirty="0"/>
          </a:p>
          <a:p>
            <a:pPr marL="0" indent="0" algn="r" rtl="1">
              <a:lnSpc>
                <a:spcPct val="160000"/>
              </a:lnSpc>
              <a:buNone/>
            </a:pPr>
            <a:r>
              <a:rPr lang="ar-EG" b="1" dirty="0"/>
              <a:t>أيضا</a:t>
            </a:r>
            <a:endParaRPr lang="en-US" dirty="0"/>
          </a:p>
          <a:p>
            <a:pPr marL="0" indent="0" algn="ctr" rtl="1">
              <a:lnSpc>
                <a:spcPct val="160000"/>
              </a:lnSpc>
              <a:buNone/>
            </a:pPr>
            <a:r>
              <a:rPr lang="en-US" b="1" dirty="0" err="1"/>
              <a:t>c</a:t>
            </a:r>
            <a:r>
              <a:rPr lang="en-US" b="1" baseline="-25000" dirty="0" err="1"/>
              <a:t>P</a:t>
            </a:r>
            <a:r>
              <a:rPr lang="en-US" b="1" dirty="0"/>
              <a:t>=(J/2+1)R</a:t>
            </a:r>
            <a:endParaRPr lang="en-US" dirty="0"/>
          </a:p>
          <a:p>
            <a:pPr marL="0" indent="0" algn="r" rtl="1">
              <a:lnSpc>
                <a:spcPct val="160000"/>
              </a:lnSpc>
              <a:buNone/>
            </a:pPr>
            <a:r>
              <a:rPr lang="ar-EG" b="1" dirty="0"/>
              <a:t>وبالتالي فإن</a:t>
            </a:r>
            <a:endParaRPr lang="en-US" dirty="0"/>
          </a:p>
          <a:p>
            <a:pPr marL="0" indent="0" algn="ctr" rtl="1">
              <a:lnSpc>
                <a:spcPct val="160000"/>
              </a:lnSpc>
              <a:buNone/>
            </a:pPr>
            <a:r>
              <a:rPr lang="en-US" b="1" dirty="0"/>
              <a:t>γ=(J+2)/J</a:t>
            </a:r>
            <a:endParaRPr lang="en-US" dirty="0"/>
          </a:p>
          <a:p>
            <a:pPr marL="0" indent="0" algn="r" rtl="1">
              <a:lnSpc>
                <a:spcPct val="160000"/>
              </a:lnSpc>
              <a:buNone/>
            </a:pPr>
            <a:r>
              <a:rPr lang="ar-EG" b="1" dirty="0"/>
              <a:t>والمعادلة الأخيرة تتفق عامة مع النتائج العملية إلا في بعض الحالات النادرة التي تحدث نتيجة </a:t>
            </a:r>
            <a:r>
              <a:rPr lang="ar-EG" b="1" dirty="0" err="1"/>
              <a:t>إعتماد</a:t>
            </a:r>
            <a:r>
              <a:rPr lang="ar-EG" b="1" dirty="0"/>
              <a:t> السعة الحرارية على درجة الحرارة وليس كما افترضنا من عدم </a:t>
            </a:r>
            <a:r>
              <a:rPr lang="ar-EG" b="1" dirty="0" err="1"/>
              <a:t>إعتمادها</a:t>
            </a:r>
            <a:r>
              <a:rPr lang="ar-EG" b="1" dirty="0"/>
              <a:t> على التغير في درجات الحرارة.</a:t>
            </a:r>
            <a:endParaRPr lang="en-US" dirty="0"/>
          </a:p>
          <a:p>
            <a:pPr marL="0" indent="0" algn="r">
              <a:lnSpc>
                <a:spcPct val="160000"/>
              </a:lnSpc>
              <a:buNone/>
            </a:pPr>
            <a:endParaRPr lang="en-US" dirty="0"/>
          </a:p>
        </p:txBody>
      </p:sp>
    </p:spTree>
    <p:extLst>
      <p:ext uri="{BB962C8B-B14F-4D97-AF65-F5344CB8AC3E}">
        <p14:creationId xmlns:p14="http://schemas.microsoft.com/office/powerpoint/2010/main" val="27917540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9A066-40A3-43C7-A9B9-E396055BF5C5}"/>
              </a:ext>
            </a:extLst>
          </p:cNvPr>
          <p:cNvSpPr>
            <a:spLocks noGrp="1"/>
          </p:cNvSpPr>
          <p:nvPr>
            <p:ph type="title"/>
          </p:nvPr>
        </p:nvSpPr>
        <p:spPr/>
        <p:txBody>
          <a:bodyPr/>
          <a:lstStyle/>
          <a:p>
            <a:pPr algn="ctr"/>
            <a:r>
              <a:rPr lang="ar-EG" b="1"/>
              <a:t>مسائل على الباب الثاني</a:t>
            </a:r>
            <a:endParaRPr lang="en-US" b="1" dirty="0"/>
          </a:p>
        </p:txBody>
      </p:sp>
      <p:sp>
        <p:nvSpPr>
          <p:cNvPr id="3" name="Content Placeholder 2">
            <a:extLst>
              <a:ext uri="{FF2B5EF4-FFF2-40B4-BE49-F238E27FC236}">
                <a16:creationId xmlns:a16="http://schemas.microsoft.com/office/drawing/2014/main" id="{1434F5B8-333E-4E96-8733-CC72E414D5E6}"/>
              </a:ext>
            </a:extLst>
          </p:cNvPr>
          <p:cNvSpPr>
            <a:spLocks noGrp="1"/>
          </p:cNvSpPr>
          <p:nvPr>
            <p:ph idx="1"/>
          </p:nvPr>
        </p:nvSpPr>
        <p:spPr>
          <a:xfrm>
            <a:off x="838200" y="1283110"/>
            <a:ext cx="10515600" cy="4893853"/>
          </a:xfrm>
        </p:spPr>
        <p:txBody>
          <a:bodyPr>
            <a:normAutofit/>
          </a:bodyPr>
          <a:lstStyle/>
          <a:p>
            <a:pPr marL="514350" lvl="0" indent="-514350" algn="r" rtl="1">
              <a:buFont typeface="+mj-lt"/>
              <a:buAutoNum type="arabicParenR"/>
            </a:pPr>
            <a:r>
              <a:rPr lang="ar-EG" b="1" dirty="0"/>
              <a:t>آلة </a:t>
            </a:r>
            <a:r>
              <a:rPr lang="ar-EG" b="1" dirty="0" err="1"/>
              <a:t>إحتراق</a:t>
            </a:r>
            <a:r>
              <a:rPr lang="ar-EG" b="1" dirty="0"/>
              <a:t> داخلي تحتوي على واحد جرام جزيئي من غاز مثالي أحادي الذرة تمثل دورة عملها بالشكل الآتي</a:t>
            </a:r>
          </a:p>
          <a:p>
            <a:pPr marL="0" lvl="0" indent="0" algn="r" rtl="1">
              <a:buNone/>
            </a:pPr>
            <a:endParaRPr lang="ar-EG" dirty="0"/>
          </a:p>
          <a:p>
            <a:pPr marL="0" lvl="0" indent="0" algn="r" rtl="1">
              <a:buNone/>
            </a:pPr>
            <a:endParaRPr lang="ar-EG" dirty="0"/>
          </a:p>
          <a:p>
            <a:pPr marL="0" lvl="0" indent="0" algn="r" rtl="1">
              <a:buNone/>
            </a:pPr>
            <a:endParaRPr lang="en-US" dirty="0"/>
          </a:p>
          <a:p>
            <a:pPr marL="0" indent="0" algn="r" rtl="1">
              <a:buNone/>
            </a:pPr>
            <a:endParaRPr lang="ar-EG" b="1" dirty="0"/>
          </a:p>
          <a:p>
            <a:pPr marL="0" indent="0" algn="r" rtl="1">
              <a:buNone/>
            </a:pPr>
            <a:endParaRPr lang="ar-EG" b="1" dirty="0"/>
          </a:p>
          <a:p>
            <a:pPr marL="0" indent="0" algn="r" rtl="1">
              <a:buNone/>
            </a:pPr>
            <a:endParaRPr lang="ar-EG" b="1" dirty="0"/>
          </a:p>
          <a:p>
            <a:pPr marL="0" indent="0" algn="r" rtl="1">
              <a:buNone/>
            </a:pPr>
            <a:endParaRPr lang="ar-EG" b="1" dirty="0"/>
          </a:p>
          <a:p>
            <a:pPr marL="0" indent="0" algn="r" rtl="1">
              <a:buNone/>
            </a:pPr>
            <a:endParaRPr lang="ar-EG" b="1" dirty="0"/>
          </a:p>
          <a:p>
            <a:pPr marL="0" indent="0" algn="r" rtl="1">
              <a:buNone/>
            </a:pPr>
            <a:endParaRPr lang="ar-EG" b="1" dirty="0"/>
          </a:p>
          <a:p>
            <a:pPr marL="0" indent="0" algn="r" rtl="1">
              <a:buNone/>
            </a:pPr>
            <a:endParaRPr lang="ar-EG" b="1" dirty="0"/>
          </a:p>
          <a:p>
            <a:pPr marL="0" indent="0" algn="r" rtl="1">
              <a:buNone/>
            </a:pPr>
            <a:endParaRPr lang="ar-EG" b="1" dirty="0"/>
          </a:p>
          <a:p>
            <a:pPr marL="0" indent="0" algn="r" rtl="1">
              <a:buNone/>
            </a:pPr>
            <a:endParaRPr lang="ar-EG" b="1" dirty="0"/>
          </a:p>
          <a:p>
            <a:pPr marL="0" indent="0" algn="r" rtl="1">
              <a:buNone/>
            </a:pPr>
            <a:endParaRPr lang="ar-EG" b="1" dirty="0"/>
          </a:p>
          <a:p>
            <a:pPr marL="0" indent="0" algn="r" rtl="1">
              <a:buNone/>
            </a:pPr>
            <a:endParaRPr lang="ar-EG" b="1" dirty="0"/>
          </a:p>
          <a:p>
            <a:pPr marL="0" indent="0" algn="r" rtl="1">
              <a:buNone/>
            </a:pPr>
            <a:endParaRPr lang="ar-EG" b="1" dirty="0"/>
          </a:p>
          <a:p>
            <a:pPr marL="0" indent="0" algn="r" rtl="1">
              <a:buNone/>
            </a:pPr>
            <a:endParaRPr lang="ar-EG" b="1" dirty="0"/>
          </a:p>
          <a:p>
            <a:pPr marL="0" indent="0" algn="r" rtl="1">
              <a:buNone/>
            </a:pPr>
            <a:endParaRPr lang="ar-EG" b="1" dirty="0"/>
          </a:p>
          <a:p>
            <a:pPr marL="0" indent="0" algn="r" rtl="1">
              <a:buNone/>
            </a:pPr>
            <a:endParaRPr lang="ar-EG" b="1" dirty="0"/>
          </a:p>
        </p:txBody>
      </p:sp>
      <p:pic>
        <p:nvPicPr>
          <p:cNvPr id="5" name="Picture 4" descr="Diagram&#10;&#10;Description automatically generated">
            <a:extLst>
              <a:ext uri="{FF2B5EF4-FFF2-40B4-BE49-F238E27FC236}">
                <a16:creationId xmlns:a16="http://schemas.microsoft.com/office/drawing/2014/main" id="{DF2618B8-9A9C-4896-BDB7-C5693A8C67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56317" y="2101013"/>
            <a:ext cx="5595397" cy="4196548"/>
          </a:xfrm>
          <a:prstGeom prst="rect">
            <a:avLst/>
          </a:prstGeom>
        </p:spPr>
      </p:pic>
    </p:spTree>
    <p:extLst>
      <p:ext uri="{BB962C8B-B14F-4D97-AF65-F5344CB8AC3E}">
        <p14:creationId xmlns:p14="http://schemas.microsoft.com/office/powerpoint/2010/main" val="7830581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E848FD07-9342-4A78-99B2-17D06DF9C807}"/>
                  </a:ext>
                </a:extLst>
              </p:cNvPr>
              <p:cNvSpPr>
                <a:spLocks noGrp="1"/>
              </p:cNvSpPr>
              <p:nvPr>
                <p:ph idx="1"/>
              </p:nvPr>
            </p:nvSpPr>
            <p:spPr>
              <a:xfrm>
                <a:off x="838200" y="250723"/>
                <a:ext cx="10515600" cy="5926240"/>
              </a:xfrm>
            </p:spPr>
            <p:txBody>
              <a:bodyPr>
                <a:normAutofit fontScale="85000" lnSpcReduction="20000"/>
              </a:bodyPr>
              <a:lstStyle/>
              <a:p>
                <a:pPr marL="0" indent="0" algn="r" rtl="1">
                  <a:buNone/>
                </a:pPr>
                <a:endParaRPr lang="ar-EG" b="1" dirty="0"/>
              </a:p>
              <a:p>
                <a:pPr marL="0" indent="0" algn="r" rtl="1">
                  <a:buNone/>
                </a:pPr>
                <a:r>
                  <a:rPr lang="ar-EG" b="1" dirty="0"/>
                  <a:t>      حيث العملية من 1 إلى 2 تتم تحت ثبات الحجم والعملية من 2 إلى 3 تحت ثبات كمية الحرارة </a:t>
                </a:r>
              </a:p>
              <a:p>
                <a:pPr marL="0" indent="0" algn="r" rtl="1">
                  <a:buNone/>
                </a:pPr>
                <a:r>
                  <a:rPr lang="ar-EG" b="1" dirty="0"/>
                  <a:t>       والعملية من 3 إلى 1 تتم تحت ثبات الضغط.</a:t>
                </a:r>
                <a:endParaRPr lang="en-US" dirty="0"/>
              </a:p>
              <a:p>
                <a:pPr marL="0" lvl="0" indent="0" algn="r" rtl="1">
                  <a:buNone/>
                </a:pPr>
                <a:r>
                  <a:rPr lang="ar-EG" b="1" dirty="0"/>
                  <a:t>      أ) </a:t>
                </a:r>
                <a:r>
                  <a:rPr lang="ar-EG" b="1" dirty="0" err="1"/>
                  <a:t>إحسب</a:t>
                </a:r>
                <a:r>
                  <a:rPr lang="ar-EG" b="1" dirty="0"/>
                  <a:t> كمية الحرارة , التغير في الطاقة الداخلية والشغل المبذول في كل عملية على حدة وللدورة كلها.</a:t>
                </a:r>
                <a:endParaRPr lang="en-US" dirty="0"/>
              </a:p>
              <a:p>
                <a:pPr marL="0" lvl="0" indent="0" algn="r" rtl="1">
                  <a:buNone/>
                </a:pPr>
                <a:r>
                  <a:rPr lang="ar-EG" b="1" dirty="0"/>
                  <a:t>     ب) إذا كان الضغط </a:t>
                </a:r>
                <a:r>
                  <a:rPr lang="ar-EG" b="1" dirty="0" err="1"/>
                  <a:t>الإبتدائي</a:t>
                </a:r>
                <a:r>
                  <a:rPr lang="ar-EG" b="1" dirty="0"/>
                  <a:t> 1 ضغط جوي أوجد الضغط والحجم عند جميع النقط الأخرى.</a:t>
                </a:r>
                <a:endParaRPr lang="en-US" dirty="0"/>
              </a:p>
              <a:p>
                <a:pPr marL="0" lvl="0" indent="0" algn="r" rtl="1">
                  <a:buNone/>
                </a:pPr>
                <a:r>
                  <a:rPr lang="ar-EG" b="1" dirty="0"/>
                  <a:t>2)      معادلة الحالة لبعض المواد تعطى بالعلاقة</a:t>
                </a:r>
                <a:endParaRPr lang="en-US" dirty="0"/>
              </a:p>
              <a:p>
                <a:pPr marL="0" indent="0" algn="ctr" rtl="1">
                  <a:buNone/>
                </a:pPr>
                <a:r>
                  <a:rPr lang="en-US" b="1" dirty="0"/>
                  <a:t>PV=AT-BT</a:t>
                </a:r>
                <a:r>
                  <a:rPr lang="en-US" b="1" baseline="30000" dirty="0"/>
                  <a:t>2</a:t>
                </a:r>
                <a:r>
                  <a:rPr lang="ar-EG" b="1" baseline="30000" dirty="0"/>
                  <a:t>   </a:t>
                </a:r>
                <a:endParaRPr lang="en-US" dirty="0"/>
              </a:p>
              <a:p>
                <a:pPr marL="0" lvl="0" indent="0" algn="r" rtl="1">
                  <a:buNone/>
                </a:pPr>
                <a:r>
                  <a:rPr lang="ar-EG" b="1" dirty="0"/>
                  <a:t>       أ) أوجد تعبير للشغل المبذول إذا تغيرت درجة الحرارة من </a:t>
                </a:r>
                <a:r>
                  <a:rPr lang="en-US" b="1" dirty="0"/>
                  <a:t>T</a:t>
                </a:r>
                <a:r>
                  <a:rPr lang="en-US" b="1" baseline="-25000" dirty="0"/>
                  <a:t>1</a:t>
                </a:r>
                <a:r>
                  <a:rPr lang="ar-EG" b="1" dirty="0"/>
                  <a:t> إلى </a:t>
                </a:r>
                <a:r>
                  <a:rPr lang="en-US" b="1" dirty="0"/>
                  <a:t>T</a:t>
                </a:r>
                <a:r>
                  <a:rPr lang="en-US" b="1" baseline="-25000" dirty="0"/>
                  <a:t>2</a:t>
                </a:r>
                <a:r>
                  <a:rPr lang="ar-EG" b="1" dirty="0"/>
                  <a:t> عند ثبات الضغط عند </a:t>
                </a:r>
                <a:r>
                  <a:rPr lang="en-US" b="1" dirty="0"/>
                  <a:t>P</a:t>
                </a:r>
                <a:r>
                  <a:rPr lang="en-US" b="1" baseline="-25000" dirty="0"/>
                  <a:t>0</a:t>
                </a:r>
                <a:endParaRPr lang="en-US" dirty="0"/>
              </a:p>
              <a:p>
                <a:pPr marL="0" lvl="0" indent="0" algn="r" rtl="1">
                  <a:buNone/>
                </a:pPr>
                <a:r>
                  <a:rPr lang="ar-EG" b="1" dirty="0"/>
                  <a:t>       ب) أوجد نفس التعبير للشغل إذا تغير الحجم من </a:t>
                </a:r>
                <a:r>
                  <a:rPr lang="en-US" b="1" dirty="0"/>
                  <a:t>V</a:t>
                </a:r>
                <a:r>
                  <a:rPr lang="en-US" b="1" baseline="-25000" dirty="0"/>
                  <a:t>1</a:t>
                </a:r>
                <a:r>
                  <a:rPr lang="ar-EG" b="1" dirty="0"/>
                  <a:t> إلى </a:t>
                </a:r>
                <a:r>
                  <a:rPr lang="en-US" b="1" dirty="0"/>
                  <a:t>V</a:t>
                </a:r>
                <a:r>
                  <a:rPr lang="en-US" b="1" baseline="-25000" dirty="0"/>
                  <a:t>2</a:t>
                </a:r>
                <a:r>
                  <a:rPr lang="ar-EG" b="1" dirty="0"/>
                  <a:t>عند ثبات درجة الحرارة عند </a:t>
                </a:r>
                <a:r>
                  <a:rPr lang="en-US" b="1" dirty="0"/>
                  <a:t>T</a:t>
                </a:r>
                <a:r>
                  <a:rPr lang="en-US" b="1" baseline="-25000" dirty="0"/>
                  <a:t>0</a:t>
                </a:r>
                <a:r>
                  <a:rPr lang="ar-EG" b="1" dirty="0"/>
                  <a:t> .</a:t>
                </a:r>
                <a:endParaRPr lang="en-US" dirty="0"/>
              </a:p>
              <a:p>
                <a:pPr marL="0" lvl="0" indent="0" algn="r" rtl="1">
                  <a:buNone/>
                </a:pPr>
                <a:r>
                  <a:rPr lang="ar-EG" b="1" dirty="0"/>
                  <a:t>3)     معادلة الحالة لغاز فان </a:t>
                </a:r>
                <a:r>
                  <a:rPr lang="ar-EG" b="1" dirty="0" err="1"/>
                  <a:t>ديرفالز</a:t>
                </a:r>
                <a:r>
                  <a:rPr lang="ar-EG" b="1" dirty="0"/>
                  <a:t> تعطى بالعلاقة</a:t>
                </a:r>
                <a:endParaRPr lang="en-US" dirty="0"/>
              </a:p>
              <a:p>
                <a:pPr marL="0" indent="0" algn="ctr">
                  <a:buNone/>
                </a:pPr>
                <a14:m>
                  <m:oMath xmlns:m="http://schemas.openxmlformats.org/officeDocument/2006/math">
                    <m:d>
                      <m:dPr>
                        <m:ctrlPr>
                          <a:rPr lang="en-US" b="1" i="1">
                            <a:latin typeface="Cambria Math" panose="02040503050406030204" pitchFamily="18" charset="0"/>
                          </a:rPr>
                        </m:ctrlPr>
                      </m:dPr>
                      <m:e>
                        <m:r>
                          <a:rPr lang="en-US" b="1" i="1">
                            <a:latin typeface="Cambria Math" panose="02040503050406030204" pitchFamily="18" charset="0"/>
                          </a:rPr>
                          <m:t>𝐏</m:t>
                        </m:r>
                        <m:r>
                          <a:rPr lang="en-US" b="1" i="1">
                            <a:latin typeface="Cambria Math" panose="02040503050406030204" pitchFamily="18" charset="0"/>
                          </a:rPr>
                          <m:t>−</m:t>
                        </m:r>
                        <m:f>
                          <m:fPr>
                            <m:ctrlPr>
                              <a:rPr lang="en-US" b="1" i="1">
                                <a:latin typeface="Cambria Math" panose="02040503050406030204" pitchFamily="18" charset="0"/>
                              </a:rPr>
                            </m:ctrlPr>
                          </m:fPr>
                          <m:num>
                            <m:r>
                              <a:rPr lang="en-US" b="1" i="1">
                                <a:latin typeface="Cambria Math" panose="02040503050406030204" pitchFamily="18" charset="0"/>
                              </a:rPr>
                              <m:t>𝐚</m:t>
                            </m:r>
                          </m:num>
                          <m:den>
                            <m:sSup>
                              <m:sSupPr>
                                <m:ctrlPr>
                                  <a:rPr lang="en-US" b="1" i="1">
                                    <a:latin typeface="Cambria Math" panose="02040503050406030204" pitchFamily="18" charset="0"/>
                                  </a:rPr>
                                </m:ctrlPr>
                              </m:sSupPr>
                              <m:e>
                                <m:r>
                                  <a:rPr lang="en-US" b="1" i="1">
                                    <a:latin typeface="Cambria Math" panose="02040503050406030204" pitchFamily="18" charset="0"/>
                                  </a:rPr>
                                  <m:t>𝐕</m:t>
                                </m:r>
                              </m:e>
                              <m:sup>
                                <m:r>
                                  <a:rPr lang="en-US" b="1" i="1">
                                    <a:latin typeface="Cambria Math" panose="02040503050406030204" pitchFamily="18" charset="0"/>
                                  </a:rPr>
                                  <m:t>𝟐</m:t>
                                </m:r>
                              </m:sup>
                            </m:sSup>
                          </m:den>
                        </m:f>
                      </m:e>
                    </m:d>
                    <m:d>
                      <m:dPr>
                        <m:ctrlPr>
                          <a:rPr lang="en-US" b="1" i="1">
                            <a:latin typeface="Cambria Math" panose="02040503050406030204" pitchFamily="18" charset="0"/>
                          </a:rPr>
                        </m:ctrlPr>
                      </m:dPr>
                      <m:e>
                        <m:r>
                          <a:rPr lang="en-US" b="1" i="1">
                            <a:latin typeface="Cambria Math" panose="02040503050406030204" pitchFamily="18" charset="0"/>
                          </a:rPr>
                          <m:t>𝐕</m:t>
                        </m:r>
                        <m:r>
                          <a:rPr lang="en-US" b="1" i="1">
                            <a:latin typeface="Cambria Math" panose="02040503050406030204" pitchFamily="18" charset="0"/>
                          </a:rPr>
                          <m:t>−</m:t>
                        </m:r>
                        <m:r>
                          <a:rPr lang="en-US" b="1" i="1">
                            <a:latin typeface="Cambria Math" panose="02040503050406030204" pitchFamily="18" charset="0"/>
                          </a:rPr>
                          <m:t>𝐛</m:t>
                        </m:r>
                      </m:e>
                    </m:d>
                    <m:r>
                      <a:rPr lang="en-US" b="1">
                        <a:latin typeface="Cambria Math" panose="02040503050406030204" pitchFamily="18" charset="0"/>
                      </a:rPr>
                      <m:t>=</m:t>
                    </m:r>
                    <m:r>
                      <a:rPr lang="en-US" b="1" i="1">
                        <a:latin typeface="Cambria Math" panose="02040503050406030204" pitchFamily="18" charset="0"/>
                      </a:rPr>
                      <m:t>𝐑𝐓</m:t>
                    </m:r>
                  </m:oMath>
                </a14:m>
                <a:r>
                  <a:rPr lang="en-US" b="1" dirty="0"/>
                  <a:t>)</a:t>
                </a:r>
                <a:endParaRPr lang="en-US" dirty="0"/>
              </a:p>
              <a:p>
                <a:pPr marL="0" indent="0" algn="r" rtl="1">
                  <a:buNone/>
                </a:pPr>
                <a:r>
                  <a:rPr lang="ar-EG" b="1" dirty="0" err="1"/>
                  <a:t>إحسب</a:t>
                </a:r>
                <a:r>
                  <a:rPr lang="ar-EG" b="1" dirty="0"/>
                  <a:t> الشغل </a:t>
                </a:r>
                <a:r>
                  <a:rPr lang="ar-EG" b="1" dirty="0" err="1"/>
                  <a:t>الأيزوثيرمي</a:t>
                </a:r>
                <a:r>
                  <a:rPr lang="ar-EG" b="1" dirty="0"/>
                  <a:t> للغاز إذا تغير الحجم من </a:t>
                </a:r>
                <a:r>
                  <a:rPr lang="en-US" b="1" dirty="0"/>
                  <a:t>V</a:t>
                </a:r>
                <a:r>
                  <a:rPr lang="en-US" b="1" baseline="-25000" dirty="0"/>
                  <a:t>1</a:t>
                </a:r>
                <a:r>
                  <a:rPr lang="ar-EG" b="1" dirty="0"/>
                  <a:t> إلى </a:t>
                </a:r>
                <a:r>
                  <a:rPr lang="en-US" b="1" dirty="0"/>
                  <a:t> V</a:t>
                </a:r>
                <a:r>
                  <a:rPr lang="en-US" b="1" baseline="-25000" dirty="0"/>
                  <a:t>2</a:t>
                </a:r>
                <a:r>
                  <a:rPr lang="ar-EG" b="1" dirty="0"/>
                  <a:t>.</a:t>
                </a:r>
                <a:endParaRPr lang="en-US" dirty="0"/>
              </a:p>
              <a:p>
                <a:pPr marL="0" indent="0" algn="r">
                  <a:buNone/>
                </a:pPr>
                <a:br>
                  <a:rPr lang="ar-EG" b="1" dirty="0"/>
                </a:br>
                <a:r>
                  <a:rPr lang="ar-EG" b="1" dirty="0"/>
                  <a:t> </a:t>
                </a:r>
                <a:endParaRPr lang="en-US" dirty="0"/>
              </a:p>
              <a:p>
                <a:pPr marL="0" indent="0" algn="r">
                  <a:buNone/>
                </a:pPr>
                <a:endParaRPr lang="en-US" dirty="0"/>
              </a:p>
              <a:p>
                <a:endParaRPr lang="en-US" dirty="0"/>
              </a:p>
            </p:txBody>
          </p:sp>
        </mc:Choice>
        <mc:Fallback>
          <p:sp>
            <p:nvSpPr>
              <p:cNvPr id="3" name="Content Placeholder 2">
                <a:extLst>
                  <a:ext uri="{FF2B5EF4-FFF2-40B4-BE49-F238E27FC236}">
                    <a16:creationId xmlns:a16="http://schemas.microsoft.com/office/drawing/2014/main" id="{E848FD07-9342-4A78-99B2-17D06DF9C807}"/>
                  </a:ext>
                </a:extLst>
              </p:cNvPr>
              <p:cNvSpPr>
                <a:spLocks noGrp="1" noRot="1" noChangeAspect="1" noMove="1" noResize="1" noEditPoints="1" noAdjustHandles="1" noChangeArrowheads="1" noChangeShapeType="1" noTextEdit="1"/>
              </p:cNvSpPr>
              <p:nvPr>
                <p:ph idx="1"/>
              </p:nvPr>
            </p:nvSpPr>
            <p:spPr>
              <a:xfrm>
                <a:off x="838200" y="250723"/>
                <a:ext cx="10515600" cy="5926240"/>
              </a:xfrm>
              <a:blipFill>
                <a:blip r:embed="rId2"/>
                <a:stretch>
                  <a:fillRect r="-928"/>
                </a:stretch>
              </a:blipFill>
            </p:spPr>
            <p:txBody>
              <a:bodyPr/>
              <a:lstStyle/>
              <a:p>
                <a:r>
                  <a:rPr lang="en-US">
                    <a:noFill/>
                  </a:rPr>
                  <a:t> </a:t>
                </a:r>
              </a:p>
            </p:txBody>
          </p:sp>
        </mc:Fallback>
      </mc:AlternateContent>
    </p:spTree>
    <p:extLst>
      <p:ext uri="{BB962C8B-B14F-4D97-AF65-F5344CB8AC3E}">
        <p14:creationId xmlns:p14="http://schemas.microsoft.com/office/powerpoint/2010/main" val="32219069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TotalTime>
  <Words>1068</Words>
  <Application>Microsoft Office PowerPoint</Application>
  <PresentationFormat>Widescreen</PresentationFormat>
  <Paragraphs>86</Paragraphs>
  <Slides>11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Calibri Light</vt:lpstr>
      <vt:lpstr>Cambria Math</vt:lpstr>
      <vt:lpstr>Times New Roman</vt:lpstr>
      <vt:lpstr>Office Theme</vt:lpstr>
      <vt:lpstr>العمليات متعددة الإتجاهات (polytropic processes)</vt:lpstr>
      <vt:lpstr> </vt:lpstr>
      <vt:lpstr> </vt:lpstr>
      <vt:lpstr> </vt:lpstr>
      <vt:lpstr> السعة الحرارية للغازات ثنائية وكثيرة الذرات</vt:lpstr>
      <vt:lpstr>قانون التوزيع المتساوي للطاقة  (The law of equal distribution of energy): </vt:lpstr>
      <vt:lpstr> </vt:lpstr>
      <vt:lpstr>PowerPoint Presentation</vt:lpstr>
      <vt:lpstr>PowerPoint Presentation</vt:lpstr>
      <vt:lpstr>مسائل على الباب الثاني</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العمليات متعددة الإتجاهات (polytropic processes)</dc:title>
  <dc:creator>MOHAMED.ABDELWAHAB@fsc.bu.edu.eg</dc:creator>
  <cp:lastModifiedBy>MOHAMED.ABDELWAHAB@fsc.bu.edu.eg</cp:lastModifiedBy>
  <cp:revision>4</cp:revision>
  <dcterms:created xsi:type="dcterms:W3CDTF">2020-11-27T19:29:56Z</dcterms:created>
  <dcterms:modified xsi:type="dcterms:W3CDTF">2020-11-27T20:00:22Z</dcterms:modified>
</cp:coreProperties>
</file>