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2" d="100"/>
          <a:sy n="62" d="100"/>
        </p:scale>
        <p:origin x="694" y="5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8C72E-51B4-4AD6-98BB-422B8F98FD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522699-299C-411C-87C1-D833BE4912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7F20F8-156D-46F9-90D7-58DADB971D2D}"/>
              </a:ext>
            </a:extLst>
          </p:cNvPr>
          <p:cNvSpPr>
            <a:spLocks noGrp="1"/>
          </p:cNvSpPr>
          <p:nvPr>
            <p:ph type="dt" sz="half" idx="10"/>
          </p:nvPr>
        </p:nvSpPr>
        <p:spPr/>
        <p:txBody>
          <a:bodyPr/>
          <a:lstStyle/>
          <a:p>
            <a:fld id="{508A3713-DB0A-4222-8A95-60DFD9CC92C3}" type="datetimeFigureOut">
              <a:rPr lang="en-US" smtClean="0"/>
              <a:t>12/17/20</a:t>
            </a:fld>
            <a:endParaRPr lang="en-US"/>
          </a:p>
        </p:txBody>
      </p:sp>
      <p:sp>
        <p:nvSpPr>
          <p:cNvPr id="5" name="Footer Placeholder 4">
            <a:extLst>
              <a:ext uri="{FF2B5EF4-FFF2-40B4-BE49-F238E27FC236}">
                <a16:creationId xmlns:a16="http://schemas.microsoft.com/office/drawing/2014/main" id="{35EAD5A8-F0E5-46AE-B891-0AC60260EB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0B9FF6-F306-45C9-8E24-C14F7D80CEDB}"/>
              </a:ext>
            </a:extLst>
          </p:cNvPr>
          <p:cNvSpPr>
            <a:spLocks noGrp="1"/>
          </p:cNvSpPr>
          <p:nvPr>
            <p:ph type="sldNum" sz="quarter" idx="12"/>
          </p:nvPr>
        </p:nvSpPr>
        <p:spPr/>
        <p:txBody>
          <a:bodyPr/>
          <a:lstStyle/>
          <a:p>
            <a:fld id="{AC857A94-7F00-4942-B651-3943EE6F35E7}" type="slidenum">
              <a:rPr lang="en-US" smtClean="0"/>
              <a:t>‹#›</a:t>
            </a:fld>
            <a:endParaRPr lang="en-US"/>
          </a:p>
        </p:txBody>
      </p:sp>
    </p:spTree>
    <p:extLst>
      <p:ext uri="{BB962C8B-B14F-4D97-AF65-F5344CB8AC3E}">
        <p14:creationId xmlns:p14="http://schemas.microsoft.com/office/powerpoint/2010/main" val="4130444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D6FDE-73FA-43DA-99D7-E41E192373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EAEDFC-5822-4206-8C8D-ACFF134656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E0DBF9-5CC0-4908-816B-55291DDE0292}"/>
              </a:ext>
            </a:extLst>
          </p:cNvPr>
          <p:cNvSpPr>
            <a:spLocks noGrp="1"/>
          </p:cNvSpPr>
          <p:nvPr>
            <p:ph type="dt" sz="half" idx="10"/>
          </p:nvPr>
        </p:nvSpPr>
        <p:spPr/>
        <p:txBody>
          <a:bodyPr/>
          <a:lstStyle/>
          <a:p>
            <a:fld id="{508A3713-DB0A-4222-8A95-60DFD9CC92C3}" type="datetimeFigureOut">
              <a:rPr lang="en-US" smtClean="0"/>
              <a:t>12/17/20</a:t>
            </a:fld>
            <a:endParaRPr lang="en-US"/>
          </a:p>
        </p:txBody>
      </p:sp>
      <p:sp>
        <p:nvSpPr>
          <p:cNvPr id="5" name="Footer Placeholder 4">
            <a:extLst>
              <a:ext uri="{FF2B5EF4-FFF2-40B4-BE49-F238E27FC236}">
                <a16:creationId xmlns:a16="http://schemas.microsoft.com/office/drawing/2014/main" id="{B37430EA-1A91-4632-887D-7EF8A1860F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7A822D-4351-4795-8F07-75317842033B}"/>
              </a:ext>
            </a:extLst>
          </p:cNvPr>
          <p:cNvSpPr>
            <a:spLocks noGrp="1"/>
          </p:cNvSpPr>
          <p:nvPr>
            <p:ph type="sldNum" sz="quarter" idx="12"/>
          </p:nvPr>
        </p:nvSpPr>
        <p:spPr/>
        <p:txBody>
          <a:bodyPr/>
          <a:lstStyle/>
          <a:p>
            <a:fld id="{AC857A94-7F00-4942-B651-3943EE6F35E7}" type="slidenum">
              <a:rPr lang="en-US" smtClean="0"/>
              <a:t>‹#›</a:t>
            </a:fld>
            <a:endParaRPr lang="en-US"/>
          </a:p>
        </p:txBody>
      </p:sp>
    </p:spTree>
    <p:extLst>
      <p:ext uri="{BB962C8B-B14F-4D97-AF65-F5344CB8AC3E}">
        <p14:creationId xmlns:p14="http://schemas.microsoft.com/office/powerpoint/2010/main" val="3840230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0359E-A928-44DE-8996-30C80ABAEB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BB3879-29C2-4684-B840-162FD8976B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EDACBA-8FEC-47A3-BEC1-BD81CC24905E}"/>
              </a:ext>
            </a:extLst>
          </p:cNvPr>
          <p:cNvSpPr>
            <a:spLocks noGrp="1"/>
          </p:cNvSpPr>
          <p:nvPr>
            <p:ph type="dt" sz="half" idx="10"/>
          </p:nvPr>
        </p:nvSpPr>
        <p:spPr/>
        <p:txBody>
          <a:bodyPr/>
          <a:lstStyle/>
          <a:p>
            <a:fld id="{508A3713-DB0A-4222-8A95-60DFD9CC92C3}" type="datetimeFigureOut">
              <a:rPr lang="en-US" smtClean="0"/>
              <a:t>12/17/20</a:t>
            </a:fld>
            <a:endParaRPr lang="en-US"/>
          </a:p>
        </p:txBody>
      </p:sp>
      <p:sp>
        <p:nvSpPr>
          <p:cNvPr id="5" name="Footer Placeholder 4">
            <a:extLst>
              <a:ext uri="{FF2B5EF4-FFF2-40B4-BE49-F238E27FC236}">
                <a16:creationId xmlns:a16="http://schemas.microsoft.com/office/drawing/2014/main" id="{4C4429EA-1EE1-4C53-A431-CD78257DAC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8B6D93-F36D-4CB1-A504-0B9D67F1FA8F}"/>
              </a:ext>
            </a:extLst>
          </p:cNvPr>
          <p:cNvSpPr>
            <a:spLocks noGrp="1"/>
          </p:cNvSpPr>
          <p:nvPr>
            <p:ph type="sldNum" sz="quarter" idx="12"/>
          </p:nvPr>
        </p:nvSpPr>
        <p:spPr/>
        <p:txBody>
          <a:bodyPr/>
          <a:lstStyle/>
          <a:p>
            <a:fld id="{AC857A94-7F00-4942-B651-3943EE6F35E7}" type="slidenum">
              <a:rPr lang="en-US" smtClean="0"/>
              <a:t>‹#›</a:t>
            </a:fld>
            <a:endParaRPr lang="en-US"/>
          </a:p>
        </p:txBody>
      </p:sp>
    </p:spTree>
    <p:extLst>
      <p:ext uri="{BB962C8B-B14F-4D97-AF65-F5344CB8AC3E}">
        <p14:creationId xmlns:p14="http://schemas.microsoft.com/office/powerpoint/2010/main" val="2217225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770A1-DA84-46AC-A0CC-BA866C580D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309D9-C5D9-43FB-947E-85580DEA53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FCF78C-FE5F-4D91-A5E4-02FFC9A401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876BAD-2678-4955-B77E-F7ADCDB3090A}"/>
              </a:ext>
            </a:extLst>
          </p:cNvPr>
          <p:cNvSpPr>
            <a:spLocks noGrp="1"/>
          </p:cNvSpPr>
          <p:nvPr>
            <p:ph type="dt" sz="half" idx="10"/>
          </p:nvPr>
        </p:nvSpPr>
        <p:spPr/>
        <p:txBody>
          <a:bodyPr/>
          <a:lstStyle/>
          <a:p>
            <a:fld id="{508A3713-DB0A-4222-8A95-60DFD9CC92C3}" type="datetimeFigureOut">
              <a:rPr lang="en-US" smtClean="0"/>
              <a:t>12/17/20</a:t>
            </a:fld>
            <a:endParaRPr lang="en-US"/>
          </a:p>
        </p:txBody>
      </p:sp>
      <p:sp>
        <p:nvSpPr>
          <p:cNvPr id="6" name="Footer Placeholder 5">
            <a:extLst>
              <a:ext uri="{FF2B5EF4-FFF2-40B4-BE49-F238E27FC236}">
                <a16:creationId xmlns:a16="http://schemas.microsoft.com/office/drawing/2014/main" id="{96EB0ACE-B162-45DA-9120-2C8B3F8C60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67BA1C-A7A9-489C-A74F-0C97905A39FB}"/>
              </a:ext>
            </a:extLst>
          </p:cNvPr>
          <p:cNvSpPr>
            <a:spLocks noGrp="1"/>
          </p:cNvSpPr>
          <p:nvPr>
            <p:ph type="sldNum" sz="quarter" idx="12"/>
          </p:nvPr>
        </p:nvSpPr>
        <p:spPr/>
        <p:txBody>
          <a:bodyPr/>
          <a:lstStyle/>
          <a:p>
            <a:fld id="{AC857A94-7F00-4942-B651-3943EE6F35E7}" type="slidenum">
              <a:rPr lang="en-US" smtClean="0"/>
              <a:t>‹#›</a:t>
            </a:fld>
            <a:endParaRPr lang="en-US"/>
          </a:p>
        </p:txBody>
      </p:sp>
    </p:spTree>
    <p:extLst>
      <p:ext uri="{BB962C8B-B14F-4D97-AF65-F5344CB8AC3E}">
        <p14:creationId xmlns:p14="http://schemas.microsoft.com/office/powerpoint/2010/main" val="2244658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55D23-2C74-451C-9670-8E9B3FCF89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190420-745C-460D-B9EE-CE6D33A235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8AADB3-9999-451C-8443-AC39F0A9897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136784-A536-49D6-8DCE-9021F27AA6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673C49-8750-4F07-9570-4C06296D6A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D3F697-B504-4F20-8AD1-B3F332615A96}"/>
              </a:ext>
            </a:extLst>
          </p:cNvPr>
          <p:cNvSpPr>
            <a:spLocks noGrp="1"/>
          </p:cNvSpPr>
          <p:nvPr>
            <p:ph type="dt" sz="half" idx="10"/>
          </p:nvPr>
        </p:nvSpPr>
        <p:spPr/>
        <p:txBody>
          <a:bodyPr/>
          <a:lstStyle/>
          <a:p>
            <a:fld id="{508A3713-DB0A-4222-8A95-60DFD9CC92C3}" type="datetimeFigureOut">
              <a:rPr lang="en-US" smtClean="0"/>
              <a:t>12/17/20</a:t>
            </a:fld>
            <a:endParaRPr lang="en-US"/>
          </a:p>
        </p:txBody>
      </p:sp>
      <p:sp>
        <p:nvSpPr>
          <p:cNvPr id="8" name="Footer Placeholder 7">
            <a:extLst>
              <a:ext uri="{FF2B5EF4-FFF2-40B4-BE49-F238E27FC236}">
                <a16:creationId xmlns:a16="http://schemas.microsoft.com/office/drawing/2014/main" id="{F5966D4C-D9A6-4B8E-A933-F2DFB0E1E6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603F9E-4A7A-4044-9FCA-C67F8465E452}"/>
              </a:ext>
            </a:extLst>
          </p:cNvPr>
          <p:cNvSpPr>
            <a:spLocks noGrp="1"/>
          </p:cNvSpPr>
          <p:nvPr>
            <p:ph type="sldNum" sz="quarter" idx="12"/>
          </p:nvPr>
        </p:nvSpPr>
        <p:spPr/>
        <p:txBody>
          <a:bodyPr/>
          <a:lstStyle/>
          <a:p>
            <a:fld id="{AC857A94-7F00-4942-B651-3943EE6F35E7}" type="slidenum">
              <a:rPr lang="en-US" smtClean="0"/>
              <a:t>‹#›</a:t>
            </a:fld>
            <a:endParaRPr lang="en-US"/>
          </a:p>
        </p:txBody>
      </p:sp>
    </p:spTree>
    <p:extLst>
      <p:ext uri="{BB962C8B-B14F-4D97-AF65-F5344CB8AC3E}">
        <p14:creationId xmlns:p14="http://schemas.microsoft.com/office/powerpoint/2010/main" val="3405463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E260D-1742-4C97-9CA4-E418244094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EACA33-6BB1-448A-899A-BDF48717CE8F}"/>
              </a:ext>
            </a:extLst>
          </p:cNvPr>
          <p:cNvSpPr>
            <a:spLocks noGrp="1"/>
          </p:cNvSpPr>
          <p:nvPr>
            <p:ph type="dt" sz="half" idx="10"/>
          </p:nvPr>
        </p:nvSpPr>
        <p:spPr/>
        <p:txBody>
          <a:bodyPr/>
          <a:lstStyle/>
          <a:p>
            <a:fld id="{508A3713-DB0A-4222-8A95-60DFD9CC92C3}" type="datetimeFigureOut">
              <a:rPr lang="en-US" smtClean="0"/>
              <a:t>12/17/20</a:t>
            </a:fld>
            <a:endParaRPr lang="en-US"/>
          </a:p>
        </p:txBody>
      </p:sp>
      <p:sp>
        <p:nvSpPr>
          <p:cNvPr id="4" name="Footer Placeholder 3">
            <a:extLst>
              <a:ext uri="{FF2B5EF4-FFF2-40B4-BE49-F238E27FC236}">
                <a16:creationId xmlns:a16="http://schemas.microsoft.com/office/drawing/2014/main" id="{2CEF0C22-52B5-4759-A47B-E24414EA42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615AAB-972E-4AFF-AC2E-BFFF38A943AB}"/>
              </a:ext>
            </a:extLst>
          </p:cNvPr>
          <p:cNvSpPr>
            <a:spLocks noGrp="1"/>
          </p:cNvSpPr>
          <p:nvPr>
            <p:ph type="sldNum" sz="quarter" idx="12"/>
          </p:nvPr>
        </p:nvSpPr>
        <p:spPr/>
        <p:txBody>
          <a:bodyPr/>
          <a:lstStyle/>
          <a:p>
            <a:fld id="{AC857A94-7F00-4942-B651-3943EE6F35E7}" type="slidenum">
              <a:rPr lang="en-US" smtClean="0"/>
              <a:t>‹#›</a:t>
            </a:fld>
            <a:endParaRPr lang="en-US"/>
          </a:p>
        </p:txBody>
      </p:sp>
    </p:spTree>
    <p:extLst>
      <p:ext uri="{BB962C8B-B14F-4D97-AF65-F5344CB8AC3E}">
        <p14:creationId xmlns:p14="http://schemas.microsoft.com/office/powerpoint/2010/main" val="2254785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2CE6AF-9CB0-422B-B50E-6921C33FBB16}"/>
              </a:ext>
            </a:extLst>
          </p:cNvPr>
          <p:cNvSpPr>
            <a:spLocks noGrp="1"/>
          </p:cNvSpPr>
          <p:nvPr>
            <p:ph type="dt" sz="half" idx="10"/>
          </p:nvPr>
        </p:nvSpPr>
        <p:spPr/>
        <p:txBody>
          <a:bodyPr/>
          <a:lstStyle/>
          <a:p>
            <a:fld id="{508A3713-DB0A-4222-8A95-60DFD9CC92C3}" type="datetimeFigureOut">
              <a:rPr lang="en-US" smtClean="0"/>
              <a:t>12/17/20</a:t>
            </a:fld>
            <a:endParaRPr lang="en-US"/>
          </a:p>
        </p:txBody>
      </p:sp>
      <p:sp>
        <p:nvSpPr>
          <p:cNvPr id="3" name="Footer Placeholder 2">
            <a:extLst>
              <a:ext uri="{FF2B5EF4-FFF2-40B4-BE49-F238E27FC236}">
                <a16:creationId xmlns:a16="http://schemas.microsoft.com/office/drawing/2014/main" id="{BC000414-49C9-415B-B7C4-CE7953FC3F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FD2DB4F-5D13-4500-9A47-F7778AD61797}"/>
              </a:ext>
            </a:extLst>
          </p:cNvPr>
          <p:cNvSpPr>
            <a:spLocks noGrp="1"/>
          </p:cNvSpPr>
          <p:nvPr>
            <p:ph type="sldNum" sz="quarter" idx="12"/>
          </p:nvPr>
        </p:nvSpPr>
        <p:spPr/>
        <p:txBody>
          <a:bodyPr/>
          <a:lstStyle/>
          <a:p>
            <a:fld id="{AC857A94-7F00-4942-B651-3943EE6F35E7}" type="slidenum">
              <a:rPr lang="en-US" smtClean="0"/>
              <a:t>‹#›</a:t>
            </a:fld>
            <a:endParaRPr lang="en-US"/>
          </a:p>
        </p:txBody>
      </p:sp>
    </p:spTree>
    <p:extLst>
      <p:ext uri="{BB962C8B-B14F-4D97-AF65-F5344CB8AC3E}">
        <p14:creationId xmlns:p14="http://schemas.microsoft.com/office/powerpoint/2010/main" val="3105493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82B3C-6C80-4B5A-8C80-B367D93535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0401B1-1BC0-42A8-942D-FCD012297F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1ABED0-3529-44EE-A0C3-5396044451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9E7711-0D50-4C0D-BE4E-4F664A871FD9}"/>
              </a:ext>
            </a:extLst>
          </p:cNvPr>
          <p:cNvSpPr>
            <a:spLocks noGrp="1"/>
          </p:cNvSpPr>
          <p:nvPr>
            <p:ph type="dt" sz="half" idx="10"/>
          </p:nvPr>
        </p:nvSpPr>
        <p:spPr/>
        <p:txBody>
          <a:bodyPr/>
          <a:lstStyle/>
          <a:p>
            <a:fld id="{508A3713-DB0A-4222-8A95-60DFD9CC92C3}" type="datetimeFigureOut">
              <a:rPr lang="en-US" smtClean="0"/>
              <a:t>12/17/20</a:t>
            </a:fld>
            <a:endParaRPr lang="en-US"/>
          </a:p>
        </p:txBody>
      </p:sp>
      <p:sp>
        <p:nvSpPr>
          <p:cNvPr id="6" name="Footer Placeholder 5">
            <a:extLst>
              <a:ext uri="{FF2B5EF4-FFF2-40B4-BE49-F238E27FC236}">
                <a16:creationId xmlns:a16="http://schemas.microsoft.com/office/drawing/2014/main" id="{FC8ABD58-3C26-4C1B-ADC3-69015C74F3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D0A701-0554-4036-8535-A948D9FEC2E6}"/>
              </a:ext>
            </a:extLst>
          </p:cNvPr>
          <p:cNvSpPr>
            <a:spLocks noGrp="1"/>
          </p:cNvSpPr>
          <p:nvPr>
            <p:ph type="sldNum" sz="quarter" idx="12"/>
          </p:nvPr>
        </p:nvSpPr>
        <p:spPr/>
        <p:txBody>
          <a:bodyPr/>
          <a:lstStyle/>
          <a:p>
            <a:fld id="{AC857A94-7F00-4942-B651-3943EE6F35E7}" type="slidenum">
              <a:rPr lang="en-US" smtClean="0"/>
              <a:t>‹#›</a:t>
            </a:fld>
            <a:endParaRPr lang="en-US"/>
          </a:p>
        </p:txBody>
      </p:sp>
    </p:spTree>
    <p:extLst>
      <p:ext uri="{BB962C8B-B14F-4D97-AF65-F5344CB8AC3E}">
        <p14:creationId xmlns:p14="http://schemas.microsoft.com/office/powerpoint/2010/main" val="2070243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2698-1ED7-4DE4-BB61-492551FD55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711A6D-F7F2-4E4F-9095-E1478143B4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F0D1D6-AC9B-4A6D-9FF7-D01DAACFB4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4760C3-12D4-4C96-861A-EC7EFA75D9EC}"/>
              </a:ext>
            </a:extLst>
          </p:cNvPr>
          <p:cNvSpPr>
            <a:spLocks noGrp="1"/>
          </p:cNvSpPr>
          <p:nvPr>
            <p:ph type="dt" sz="half" idx="10"/>
          </p:nvPr>
        </p:nvSpPr>
        <p:spPr/>
        <p:txBody>
          <a:bodyPr/>
          <a:lstStyle/>
          <a:p>
            <a:fld id="{508A3713-DB0A-4222-8A95-60DFD9CC92C3}" type="datetimeFigureOut">
              <a:rPr lang="en-US" smtClean="0"/>
              <a:t>12/17/20</a:t>
            </a:fld>
            <a:endParaRPr lang="en-US"/>
          </a:p>
        </p:txBody>
      </p:sp>
      <p:sp>
        <p:nvSpPr>
          <p:cNvPr id="6" name="Footer Placeholder 5">
            <a:extLst>
              <a:ext uri="{FF2B5EF4-FFF2-40B4-BE49-F238E27FC236}">
                <a16:creationId xmlns:a16="http://schemas.microsoft.com/office/drawing/2014/main" id="{8FB6966A-03F2-4043-9D44-4D573611D1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0CD654-A2FE-4DDA-A7FD-91B92585EDEF}"/>
              </a:ext>
            </a:extLst>
          </p:cNvPr>
          <p:cNvSpPr>
            <a:spLocks noGrp="1"/>
          </p:cNvSpPr>
          <p:nvPr>
            <p:ph type="sldNum" sz="quarter" idx="12"/>
          </p:nvPr>
        </p:nvSpPr>
        <p:spPr/>
        <p:txBody>
          <a:bodyPr/>
          <a:lstStyle/>
          <a:p>
            <a:fld id="{AC857A94-7F00-4942-B651-3943EE6F35E7}" type="slidenum">
              <a:rPr lang="en-US" smtClean="0"/>
              <a:t>‹#›</a:t>
            </a:fld>
            <a:endParaRPr lang="en-US"/>
          </a:p>
        </p:txBody>
      </p:sp>
    </p:spTree>
    <p:extLst>
      <p:ext uri="{BB962C8B-B14F-4D97-AF65-F5344CB8AC3E}">
        <p14:creationId xmlns:p14="http://schemas.microsoft.com/office/powerpoint/2010/main" val="1894198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0FE94-5CA6-4009-B1D3-1DB7722D29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51D5B1-A1C7-49BE-99AB-1BE9C95B10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4CFA77-6DE7-4A63-BAA2-41AAB4D920F7}"/>
              </a:ext>
            </a:extLst>
          </p:cNvPr>
          <p:cNvSpPr>
            <a:spLocks noGrp="1"/>
          </p:cNvSpPr>
          <p:nvPr>
            <p:ph type="dt" sz="half" idx="10"/>
          </p:nvPr>
        </p:nvSpPr>
        <p:spPr/>
        <p:txBody>
          <a:bodyPr/>
          <a:lstStyle/>
          <a:p>
            <a:fld id="{508A3713-DB0A-4222-8A95-60DFD9CC92C3}" type="datetimeFigureOut">
              <a:rPr lang="en-US" smtClean="0"/>
              <a:t>12/17/20</a:t>
            </a:fld>
            <a:endParaRPr lang="en-US"/>
          </a:p>
        </p:txBody>
      </p:sp>
      <p:sp>
        <p:nvSpPr>
          <p:cNvPr id="5" name="Footer Placeholder 4">
            <a:extLst>
              <a:ext uri="{FF2B5EF4-FFF2-40B4-BE49-F238E27FC236}">
                <a16:creationId xmlns:a16="http://schemas.microsoft.com/office/drawing/2014/main" id="{5FA715C7-F653-4620-8252-41122F2C5E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AD110C-0178-42FD-BA3B-504F96642DF3}"/>
              </a:ext>
            </a:extLst>
          </p:cNvPr>
          <p:cNvSpPr>
            <a:spLocks noGrp="1"/>
          </p:cNvSpPr>
          <p:nvPr>
            <p:ph type="sldNum" sz="quarter" idx="12"/>
          </p:nvPr>
        </p:nvSpPr>
        <p:spPr/>
        <p:txBody>
          <a:bodyPr/>
          <a:lstStyle/>
          <a:p>
            <a:fld id="{AC857A94-7F00-4942-B651-3943EE6F35E7}" type="slidenum">
              <a:rPr lang="en-US" smtClean="0"/>
              <a:t>‹#›</a:t>
            </a:fld>
            <a:endParaRPr lang="en-US"/>
          </a:p>
        </p:txBody>
      </p:sp>
    </p:spTree>
    <p:extLst>
      <p:ext uri="{BB962C8B-B14F-4D97-AF65-F5344CB8AC3E}">
        <p14:creationId xmlns:p14="http://schemas.microsoft.com/office/powerpoint/2010/main" val="3496119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4A0CFD-6854-40A6-A5DB-5B32078FF3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CD6366-4A1E-42C7-9672-FB08CD4FF4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BCBA25-F7B6-4913-81A9-5FF8DCC4B85F}"/>
              </a:ext>
            </a:extLst>
          </p:cNvPr>
          <p:cNvSpPr>
            <a:spLocks noGrp="1"/>
          </p:cNvSpPr>
          <p:nvPr>
            <p:ph type="dt" sz="half" idx="10"/>
          </p:nvPr>
        </p:nvSpPr>
        <p:spPr/>
        <p:txBody>
          <a:bodyPr/>
          <a:lstStyle/>
          <a:p>
            <a:fld id="{508A3713-DB0A-4222-8A95-60DFD9CC92C3}" type="datetimeFigureOut">
              <a:rPr lang="en-US" smtClean="0"/>
              <a:t>12/17/20</a:t>
            </a:fld>
            <a:endParaRPr lang="en-US"/>
          </a:p>
        </p:txBody>
      </p:sp>
      <p:sp>
        <p:nvSpPr>
          <p:cNvPr id="5" name="Footer Placeholder 4">
            <a:extLst>
              <a:ext uri="{FF2B5EF4-FFF2-40B4-BE49-F238E27FC236}">
                <a16:creationId xmlns:a16="http://schemas.microsoft.com/office/drawing/2014/main" id="{ED5E7DA5-252E-4F27-8388-DE76ECB1E9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583166-FDB4-4665-BA1F-C45352F30D4A}"/>
              </a:ext>
            </a:extLst>
          </p:cNvPr>
          <p:cNvSpPr>
            <a:spLocks noGrp="1"/>
          </p:cNvSpPr>
          <p:nvPr>
            <p:ph type="sldNum" sz="quarter" idx="12"/>
          </p:nvPr>
        </p:nvSpPr>
        <p:spPr/>
        <p:txBody>
          <a:bodyPr/>
          <a:lstStyle/>
          <a:p>
            <a:fld id="{AC857A94-7F00-4942-B651-3943EE6F35E7}" type="slidenum">
              <a:rPr lang="en-US" smtClean="0"/>
              <a:t>‹#›</a:t>
            </a:fld>
            <a:endParaRPr lang="en-US"/>
          </a:p>
        </p:txBody>
      </p:sp>
    </p:spTree>
    <p:extLst>
      <p:ext uri="{BB962C8B-B14F-4D97-AF65-F5344CB8AC3E}">
        <p14:creationId xmlns:p14="http://schemas.microsoft.com/office/powerpoint/2010/main" val="1003858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44EA28-523C-4FFD-AB5C-1B52504646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DA5DF1-E3F1-41A5-93CA-8E7922B876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3125A2-E4AD-4CA8-B4B0-A12E249879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A3713-DB0A-4222-8A95-60DFD9CC92C3}" type="datetimeFigureOut">
              <a:rPr lang="en-US" smtClean="0"/>
              <a:t>12/17/20</a:t>
            </a:fld>
            <a:endParaRPr lang="en-US"/>
          </a:p>
        </p:txBody>
      </p:sp>
      <p:sp>
        <p:nvSpPr>
          <p:cNvPr id="5" name="Footer Placeholder 4">
            <a:extLst>
              <a:ext uri="{FF2B5EF4-FFF2-40B4-BE49-F238E27FC236}">
                <a16:creationId xmlns:a16="http://schemas.microsoft.com/office/drawing/2014/main" id="{BFB45AB2-DC09-422B-A081-DDC3AC2906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CD057C-3213-41B3-805F-6DB1CAF577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857A94-7F00-4942-B651-3943EE6F35E7}" type="slidenum">
              <a:rPr lang="en-US" smtClean="0"/>
              <a:t>‹#›</a:t>
            </a:fld>
            <a:endParaRPr lang="en-US"/>
          </a:p>
        </p:txBody>
      </p:sp>
    </p:spTree>
    <p:extLst>
      <p:ext uri="{BB962C8B-B14F-4D97-AF65-F5344CB8AC3E}">
        <p14:creationId xmlns:p14="http://schemas.microsoft.com/office/powerpoint/2010/main" val="2319230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8E21C-A02E-49FC-A573-A0D88D1ADB4D}"/>
              </a:ext>
            </a:extLst>
          </p:cNvPr>
          <p:cNvSpPr>
            <a:spLocks noGrp="1"/>
          </p:cNvSpPr>
          <p:nvPr>
            <p:ph type="ctrTitle"/>
          </p:nvPr>
        </p:nvSpPr>
        <p:spPr>
          <a:xfrm>
            <a:off x="1524000" y="374073"/>
            <a:ext cx="9144000" cy="2632363"/>
          </a:xfrm>
        </p:spPr>
        <p:txBody>
          <a:bodyPr>
            <a:normAutofit/>
          </a:bodyPr>
          <a:lstStyle/>
          <a:p>
            <a:pPr rtl="1"/>
            <a:r>
              <a:rPr lang="ar-EG" b="1" dirty="0"/>
              <a:t>الباب الثالث</a:t>
            </a:r>
            <a:br>
              <a:rPr lang="en-US" dirty="0"/>
            </a:br>
            <a:r>
              <a:rPr lang="ar-EG" b="1" dirty="0"/>
              <a:t>القانون الثاني للديناميكا الحرارية </a:t>
            </a:r>
            <a:br>
              <a:rPr lang="en-US" dirty="0"/>
            </a:br>
            <a:r>
              <a:rPr lang="ar-EG" b="1" dirty="0"/>
              <a:t>والآلات الحرارية</a:t>
            </a:r>
            <a:endParaRPr lang="en-US" dirty="0"/>
          </a:p>
        </p:txBody>
      </p:sp>
      <p:sp>
        <p:nvSpPr>
          <p:cNvPr id="3" name="Subtitle 2">
            <a:extLst>
              <a:ext uri="{FF2B5EF4-FFF2-40B4-BE49-F238E27FC236}">
                <a16:creationId xmlns:a16="http://schemas.microsoft.com/office/drawing/2014/main" id="{17E2767C-91BA-4D79-AC0C-96C0CBFEDA14}"/>
              </a:ext>
            </a:extLst>
          </p:cNvPr>
          <p:cNvSpPr>
            <a:spLocks noGrp="1"/>
          </p:cNvSpPr>
          <p:nvPr>
            <p:ph type="subTitle" idx="1"/>
          </p:nvPr>
        </p:nvSpPr>
        <p:spPr>
          <a:xfrm>
            <a:off x="1524000" y="3006435"/>
            <a:ext cx="9144000" cy="3671455"/>
          </a:xfrm>
        </p:spPr>
        <p:txBody>
          <a:bodyPr>
            <a:normAutofit fontScale="92500" lnSpcReduction="20000"/>
          </a:bodyPr>
          <a:lstStyle/>
          <a:p>
            <a:pPr algn="r" rtl="1"/>
            <a:r>
              <a:rPr lang="ar-EG" b="1" u="sng" dirty="0"/>
              <a:t>العمليات القابلة للعكس والغير قابلة للعكس </a:t>
            </a:r>
            <a:r>
              <a:rPr lang="en-US" b="1" u="sng" dirty="0"/>
              <a:t>Reversible and irreversible processes)</a:t>
            </a:r>
            <a:r>
              <a:rPr lang="ar-EG" b="1" u="sng" dirty="0"/>
              <a:t>):</a:t>
            </a:r>
            <a:endParaRPr lang="en-US" u="sng" dirty="0"/>
          </a:p>
          <a:p>
            <a:pPr algn="r" rtl="1"/>
            <a:r>
              <a:rPr lang="ar-EG" b="1" dirty="0"/>
              <a:t>من المشاهدات اليومية في حياتنا أننا نرى أن الحرارة تنتقل من الأجسام الساخنة إلى الباردة وليس العكس وذلك عند التلامس, أيضا الأجسام تنتقل من الوضع ذو طاقة الوضع الكبيرة إلى الوضع ذو طاقة الوضع الأقل كسقوط الأجسام من أعلى إلى أسفل ولم نرى جسما يتحرك من اسفل إلى أعلى إلا بوجود مؤثر خارجي – لذا فإننا يمكننا القول أنه يوجد </a:t>
            </a:r>
            <a:r>
              <a:rPr lang="ar-EG" b="1" dirty="0" err="1"/>
              <a:t>إتجاه</a:t>
            </a:r>
            <a:r>
              <a:rPr lang="ar-EG" b="1" dirty="0"/>
              <a:t> مفضل للطبيعة لكي تتم عملية معينة كعملية </a:t>
            </a:r>
            <a:r>
              <a:rPr lang="ar-EG" b="1" dirty="0" err="1"/>
              <a:t>إنتقال</a:t>
            </a:r>
            <a:r>
              <a:rPr lang="ar-EG" b="1" dirty="0"/>
              <a:t> الحرارة – </a:t>
            </a:r>
            <a:r>
              <a:rPr lang="ar-EG" b="1" dirty="0" err="1"/>
              <a:t>إنتشار</a:t>
            </a:r>
            <a:r>
              <a:rPr lang="ar-EG" b="1" dirty="0"/>
              <a:t> الغازات – حركة الأجسام ولو </a:t>
            </a:r>
            <a:r>
              <a:rPr lang="ar-EG" b="1" dirty="0" err="1"/>
              <a:t>إستطعنا</a:t>
            </a:r>
            <a:r>
              <a:rPr lang="ar-EG" b="1" dirty="0"/>
              <a:t> عكس أي عملية دون التأثير في الوسط المحيط إلى أن تعود تلك العملية إلى نقطة البداية فإننا نسمي هذه العملية بالعملية القابلة للعكس (</a:t>
            </a:r>
            <a:r>
              <a:rPr lang="en-US" b="1" dirty="0"/>
              <a:t>Reversible process</a:t>
            </a:r>
            <a:r>
              <a:rPr lang="ar-EG" b="1" dirty="0"/>
              <a:t>) أما إذا حدث تأثير في الوسط المحيط فإنها تسمي بالعملية الغير قابلة للعكس (</a:t>
            </a:r>
            <a:r>
              <a:rPr lang="en-US" b="1" dirty="0"/>
              <a:t>Irreversible process</a:t>
            </a:r>
            <a:r>
              <a:rPr lang="ar-EG" b="1" dirty="0"/>
              <a:t>) وعملية التأثير في الوسط المحيط تكون في صورة </a:t>
            </a:r>
            <a:r>
              <a:rPr lang="ar-EG" b="1" dirty="0" err="1"/>
              <a:t>إرتفاع</a:t>
            </a:r>
            <a:r>
              <a:rPr lang="ar-EG" b="1" dirty="0"/>
              <a:t> أو </a:t>
            </a:r>
            <a:r>
              <a:rPr lang="ar-EG" b="1" dirty="0" err="1"/>
              <a:t>إنخفاض</a:t>
            </a:r>
            <a:r>
              <a:rPr lang="ar-EG" b="1" dirty="0"/>
              <a:t> في درجة الحرارة أو تحريك جزيئات هذا الوسط وهكذا..... , ونستطيع أن نضرب مثال للعملية القابلة للعكس فلو أنه كان عندنا عملية تبدأ بالوضع </a:t>
            </a:r>
            <a:r>
              <a:rPr lang="en-US" b="1" dirty="0"/>
              <a:t>A </a:t>
            </a:r>
            <a:r>
              <a:rPr lang="ar-EG" b="1" dirty="0"/>
              <a:t> ثم </a:t>
            </a:r>
            <a:r>
              <a:rPr lang="ar-EG" b="1" dirty="0" err="1"/>
              <a:t>إنتقلت</a:t>
            </a:r>
            <a:r>
              <a:rPr lang="ar-EG" b="1" dirty="0"/>
              <a:t> إلى الوضع </a:t>
            </a:r>
            <a:r>
              <a:rPr lang="en-US" b="1" dirty="0"/>
              <a:t>D</a:t>
            </a:r>
            <a:r>
              <a:rPr lang="ar-EG" b="1" dirty="0"/>
              <a:t> مرورا بالوضعين </a:t>
            </a:r>
            <a:r>
              <a:rPr lang="en-US" b="1" dirty="0"/>
              <a:t>B</a:t>
            </a:r>
            <a:r>
              <a:rPr lang="ar-EG" b="1" dirty="0"/>
              <a:t> ,</a:t>
            </a:r>
            <a:r>
              <a:rPr lang="en-US" b="1" dirty="0"/>
              <a:t>C</a:t>
            </a:r>
            <a:r>
              <a:rPr lang="ar-EG" b="1" dirty="0"/>
              <a:t> فلو عادلت العملية مرة أخرى إلى الوضع </a:t>
            </a:r>
            <a:r>
              <a:rPr lang="en-US" b="1" dirty="0"/>
              <a:t> A</a:t>
            </a:r>
            <a:r>
              <a:rPr lang="ar-EG" b="1" dirty="0"/>
              <a:t> مرورا بالوضعين </a:t>
            </a:r>
            <a:r>
              <a:rPr lang="en-US" b="1" dirty="0"/>
              <a:t> C</a:t>
            </a:r>
            <a:r>
              <a:rPr lang="ar-EG" b="1" dirty="0"/>
              <a:t> , </a:t>
            </a:r>
            <a:r>
              <a:rPr lang="en-US" b="1" dirty="0"/>
              <a:t>B</a:t>
            </a:r>
            <a:r>
              <a:rPr lang="ar-EG" b="1" dirty="0"/>
              <a:t> دون التأثير على الوسط المحيط فهذه العملية تكون قابلة للعكس</a:t>
            </a:r>
            <a:endParaRPr lang="en-US" dirty="0"/>
          </a:p>
        </p:txBody>
      </p:sp>
    </p:spTree>
    <p:extLst>
      <p:ext uri="{BB962C8B-B14F-4D97-AF65-F5344CB8AC3E}">
        <p14:creationId xmlns:p14="http://schemas.microsoft.com/office/powerpoint/2010/main" val="3983737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9DCA88-C4AC-4A7C-9740-EB8983588EFA}"/>
              </a:ext>
            </a:extLst>
          </p:cNvPr>
          <p:cNvSpPr>
            <a:spLocks noGrp="1"/>
          </p:cNvSpPr>
          <p:nvPr>
            <p:ph idx="1"/>
          </p:nvPr>
        </p:nvSpPr>
        <p:spPr>
          <a:xfrm>
            <a:off x="838200" y="346364"/>
            <a:ext cx="10515600" cy="6151418"/>
          </a:xfrm>
        </p:spPr>
        <p:txBody>
          <a:bodyPr>
            <a:normAutofit lnSpcReduction="10000"/>
          </a:bodyPr>
          <a:lstStyle/>
          <a:p>
            <a:endParaRPr lang="en-US" dirty="0"/>
          </a:p>
          <a:p>
            <a:pPr marL="0" indent="0" algn="ctr">
              <a:buNone/>
            </a:pPr>
            <a:r>
              <a:rPr lang="en-US" dirty="0"/>
              <a:t>         A                  B                   C                  D</a:t>
            </a:r>
          </a:p>
          <a:p>
            <a:pPr marL="0" indent="0" algn="ctr">
              <a:buNone/>
            </a:pPr>
            <a:r>
              <a:rPr lang="en-US" dirty="0"/>
              <a:t>       A                  B                   C                  D</a:t>
            </a:r>
          </a:p>
          <a:p>
            <a:pPr marL="0" indent="0" algn="r" rtl="1">
              <a:buNone/>
            </a:pPr>
            <a:r>
              <a:rPr lang="ar-EG" b="1" dirty="0"/>
              <a:t>ولكن من الملاحظ أن أغلب بل جميع العمليات في الطبيعة غير قابلة للعكس تلقائيا.</a:t>
            </a:r>
            <a:endParaRPr lang="en-US" b="1" dirty="0"/>
          </a:p>
          <a:p>
            <a:pPr marL="0" indent="0" algn="r" rtl="1">
              <a:buNone/>
            </a:pPr>
            <a:endParaRPr lang="en-US" dirty="0"/>
          </a:p>
          <a:p>
            <a:pPr marL="0" indent="0" algn="r" rtl="1">
              <a:buNone/>
            </a:pPr>
            <a:r>
              <a:rPr lang="ar-EG" sz="3200" b="1" u="sng" dirty="0"/>
              <a:t>2)القانون الثاني للديناميكا الحرارية:</a:t>
            </a:r>
            <a:endParaRPr lang="en-US" sz="3200" b="1" u="sng" dirty="0"/>
          </a:p>
          <a:p>
            <a:pPr marL="0" indent="0" algn="r" rtl="1">
              <a:buNone/>
            </a:pPr>
            <a:r>
              <a:rPr lang="ar-EG" b="1" dirty="0"/>
              <a:t>ذكرنا سابقا أن القانون الأول للديناميكا الحرارية هو حالة خاصة لقانون الطبيعة العام – قانون مصونية أو بقاء الطاقة- الذي يؤكد أن الحرارة قادرة على التحول إلى شغل والعكس الشغل يتحول إلى حرارة, دون أن نشير إلى الشروط التي تحدث فيها هذه التحولات وبما أن القانون الأول لايبحث مطلقا في إتجاه العملية الحرارية , لذا فإنه لايمكن تعيين طبيعة هذه العملية ولا نتائجها بإستخدام القانون الأول . كذلك فإنه من المشاهد للإنسان منذ قديم الأزل تحول الشغل إلى حرارة بشكل مستمر ومثال ذلك الاحتكاك , </a:t>
            </a:r>
            <a:r>
              <a:rPr lang="ar-EG" b="1" dirty="0" err="1"/>
              <a:t>الإصطدام</a:t>
            </a:r>
            <a:r>
              <a:rPr lang="ar-EG" b="1" dirty="0"/>
              <a:t> , الكبح وغيره أما العملية العكسية وهي تحول الحرارة إلى شغل فإنها </a:t>
            </a:r>
            <a:r>
              <a:rPr lang="ar-EG" b="1" dirty="0" err="1"/>
              <a:t>لاتحدث</a:t>
            </a:r>
            <a:r>
              <a:rPr lang="ar-EG" b="1" dirty="0"/>
              <a:t> إلا في الآلات الحرارية فقط مع أن القانون الأول كما ذكرنا نص على تحول أحدهما إلى الآخر.</a:t>
            </a:r>
            <a:endParaRPr lang="en-US" dirty="0"/>
          </a:p>
          <a:p>
            <a:pPr marL="0" indent="0" algn="r">
              <a:buNone/>
            </a:pPr>
            <a:endParaRPr lang="en-US" dirty="0"/>
          </a:p>
        </p:txBody>
      </p:sp>
      <p:sp>
        <p:nvSpPr>
          <p:cNvPr id="35" name="Arrow: Right 34">
            <a:extLst>
              <a:ext uri="{FF2B5EF4-FFF2-40B4-BE49-F238E27FC236}">
                <a16:creationId xmlns:a16="http://schemas.microsoft.com/office/drawing/2014/main" id="{4DE1277B-CE0B-4644-A23D-28AB654EBE4F}"/>
              </a:ext>
            </a:extLst>
          </p:cNvPr>
          <p:cNvSpPr/>
          <p:nvPr/>
        </p:nvSpPr>
        <p:spPr>
          <a:xfrm>
            <a:off x="4204508" y="997527"/>
            <a:ext cx="978408" cy="2355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Right 35">
            <a:extLst>
              <a:ext uri="{FF2B5EF4-FFF2-40B4-BE49-F238E27FC236}">
                <a16:creationId xmlns:a16="http://schemas.microsoft.com/office/drawing/2014/main" id="{551BDC25-D549-47F5-AE19-80DEDD51F7A8}"/>
              </a:ext>
            </a:extLst>
          </p:cNvPr>
          <p:cNvSpPr/>
          <p:nvPr/>
        </p:nvSpPr>
        <p:spPr>
          <a:xfrm>
            <a:off x="6026727" y="997527"/>
            <a:ext cx="978408" cy="2355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Right 36">
            <a:extLst>
              <a:ext uri="{FF2B5EF4-FFF2-40B4-BE49-F238E27FC236}">
                <a16:creationId xmlns:a16="http://schemas.microsoft.com/office/drawing/2014/main" id="{02BAF53E-DA02-4EB6-BF1B-E829A6BEDE61}"/>
              </a:ext>
            </a:extLst>
          </p:cNvPr>
          <p:cNvSpPr/>
          <p:nvPr/>
        </p:nvSpPr>
        <p:spPr>
          <a:xfrm>
            <a:off x="7570816" y="997527"/>
            <a:ext cx="978408" cy="2355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Left 37">
            <a:extLst>
              <a:ext uri="{FF2B5EF4-FFF2-40B4-BE49-F238E27FC236}">
                <a16:creationId xmlns:a16="http://schemas.microsoft.com/office/drawing/2014/main" id="{B6C28C73-1E1C-4175-A9DC-4C866D6A019C}"/>
              </a:ext>
            </a:extLst>
          </p:cNvPr>
          <p:cNvSpPr/>
          <p:nvPr/>
        </p:nvSpPr>
        <p:spPr>
          <a:xfrm>
            <a:off x="4079817" y="1468581"/>
            <a:ext cx="978408" cy="2355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rrow: Left 38">
            <a:extLst>
              <a:ext uri="{FF2B5EF4-FFF2-40B4-BE49-F238E27FC236}">
                <a16:creationId xmlns:a16="http://schemas.microsoft.com/office/drawing/2014/main" id="{515A1708-8C10-4DEC-82F1-3F80215C0BCC}"/>
              </a:ext>
            </a:extLst>
          </p:cNvPr>
          <p:cNvSpPr/>
          <p:nvPr/>
        </p:nvSpPr>
        <p:spPr>
          <a:xfrm>
            <a:off x="5846618" y="1468581"/>
            <a:ext cx="978408" cy="2355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Arrow: Left 39">
            <a:extLst>
              <a:ext uri="{FF2B5EF4-FFF2-40B4-BE49-F238E27FC236}">
                <a16:creationId xmlns:a16="http://schemas.microsoft.com/office/drawing/2014/main" id="{0A3E74C8-A335-4C44-A5F5-C9D0CCE513BF}"/>
              </a:ext>
            </a:extLst>
          </p:cNvPr>
          <p:cNvSpPr/>
          <p:nvPr/>
        </p:nvSpPr>
        <p:spPr>
          <a:xfrm>
            <a:off x="7570816" y="1468581"/>
            <a:ext cx="978408" cy="2355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781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4BFFE5-ABA3-4713-B55C-8E7BF36CE298}"/>
              </a:ext>
            </a:extLst>
          </p:cNvPr>
          <p:cNvSpPr>
            <a:spLocks noGrp="1"/>
          </p:cNvSpPr>
          <p:nvPr>
            <p:ph idx="1"/>
          </p:nvPr>
        </p:nvSpPr>
        <p:spPr>
          <a:xfrm>
            <a:off x="838200" y="374073"/>
            <a:ext cx="10515600" cy="6151418"/>
          </a:xfrm>
        </p:spPr>
        <p:txBody>
          <a:bodyPr>
            <a:normAutofit lnSpcReduction="10000"/>
          </a:bodyPr>
          <a:lstStyle/>
          <a:p>
            <a:pPr algn="r" rtl="1"/>
            <a:r>
              <a:rPr lang="ar-EG" b="1" dirty="0"/>
              <a:t>وعملية تحول الحرارة إلى شغل </a:t>
            </a:r>
            <a:r>
              <a:rPr lang="ar-EG" b="1" dirty="0" err="1"/>
              <a:t>لاتتم</a:t>
            </a:r>
            <a:r>
              <a:rPr lang="ar-EG" b="1" dirty="0"/>
              <a:t> إلا عند وجود فرق في درجات الحرارة بين وسطين – مصدر ومستقبل مثلا- ومع ذلك فإنه </a:t>
            </a:r>
            <a:r>
              <a:rPr lang="ar-EG" b="1" dirty="0" err="1"/>
              <a:t>لايتم</a:t>
            </a:r>
            <a:r>
              <a:rPr lang="ar-EG" b="1" dirty="0"/>
              <a:t> تحول الحرارة كلها إلى شغل كما سيتضح لنا عند دراسة الآلات الحرارية.</a:t>
            </a:r>
            <a:endParaRPr lang="en-US" dirty="0"/>
          </a:p>
          <a:p>
            <a:pPr algn="r" rtl="1"/>
            <a:r>
              <a:rPr lang="ar-EG" b="1" dirty="0"/>
              <a:t>ينتج مما سبق أن ثمة فرق كبير بين تحول الحرارة إلى شغل والعكس. أما القانون الذي يدل على </a:t>
            </a:r>
            <a:r>
              <a:rPr lang="ar-EG" b="1" dirty="0" err="1"/>
              <a:t>إتجاه</a:t>
            </a:r>
            <a:r>
              <a:rPr lang="ar-EG" b="1" dirty="0"/>
              <a:t> التدفق الحراري ويبين الحد الأقصى لتحول الحرارة إلى شغل فهو القانون الجديد الذي تم التوصل إليه من التجارب والحياة العملية , هذا القانون هو القانون الثاني للديناميكا الحرارية , وهناك أكثر من صيغة لهذا القانون ومن أشهرها صيغتي كلفن (</a:t>
            </a:r>
            <a:r>
              <a:rPr lang="en-US" b="1" dirty="0"/>
              <a:t>Kelvin</a:t>
            </a:r>
            <a:r>
              <a:rPr lang="ar-EG" b="1" dirty="0"/>
              <a:t>) </a:t>
            </a:r>
            <a:r>
              <a:rPr lang="ar-EG" b="1" dirty="0" err="1"/>
              <a:t>وكلاوزيوس</a:t>
            </a:r>
            <a:r>
              <a:rPr lang="ar-EG" b="1" dirty="0"/>
              <a:t> (</a:t>
            </a:r>
            <a:r>
              <a:rPr lang="en-US" b="1" dirty="0"/>
              <a:t>Clausius</a:t>
            </a:r>
            <a:r>
              <a:rPr lang="ar-EG" b="1" dirty="0"/>
              <a:t>) أما صيغة كلفن فتنص على أنه يستحيل لأي آلة أن تعطي مقدارا مستمرا من الشغل الخارجي المفيد </a:t>
            </a:r>
            <a:r>
              <a:rPr lang="ar-EG" b="1" dirty="0" err="1"/>
              <a:t>بإمتصاص</a:t>
            </a:r>
            <a:r>
              <a:rPr lang="ar-EG" b="1" dirty="0"/>
              <a:t> الحرارة من جسم جميع أجزاؤه عند نفس درجة الحرارة. وأما صيغة </a:t>
            </a:r>
            <a:r>
              <a:rPr lang="ar-EG" b="1" dirty="0" err="1"/>
              <a:t>كلاوزيوس</a:t>
            </a:r>
            <a:r>
              <a:rPr lang="ar-EG" b="1" dirty="0"/>
              <a:t> فتنص على أنه يستحيل لأي آلة أن تنقل الحرارة من جسم بارد إلى جسم درجة حرارته أعلى منه دون </a:t>
            </a:r>
            <a:r>
              <a:rPr lang="ar-EG" b="1" dirty="0" err="1"/>
              <a:t>الإستعانة</a:t>
            </a:r>
            <a:r>
              <a:rPr lang="ar-EG" b="1" dirty="0"/>
              <a:t> بشغل خارجي. وكذلك فإنه توجد نصوص أخرى لهذا القانون مثل نص تومسون (</a:t>
            </a:r>
            <a:r>
              <a:rPr lang="en-US" b="1" dirty="0"/>
              <a:t>Thomson </a:t>
            </a:r>
            <a:r>
              <a:rPr lang="ar-EG" b="1" dirty="0"/>
              <a:t>) والذي ينص على أنه </a:t>
            </a:r>
            <a:r>
              <a:rPr lang="ar-EG" b="1" dirty="0" err="1"/>
              <a:t>لايمكن</a:t>
            </a:r>
            <a:r>
              <a:rPr lang="ar-EG" b="1" dirty="0"/>
              <a:t> أن تتحول كل الحرارة الصادرة من مصدر حراري إلى شغل, إذ يتحول جزء منها إلى شغل والباقي يلفظ إلى مستقبل حراري بارد.</a:t>
            </a:r>
            <a:endParaRPr lang="en-US" dirty="0"/>
          </a:p>
          <a:p>
            <a:pPr algn="r" rtl="1"/>
            <a:r>
              <a:rPr lang="ar-EG" b="1" dirty="0" err="1"/>
              <a:t>بناءاً</a:t>
            </a:r>
            <a:r>
              <a:rPr lang="ar-EG" b="1" dirty="0"/>
              <a:t> على </a:t>
            </a:r>
            <a:r>
              <a:rPr lang="ar-EG" b="1" dirty="0" err="1"/>
              <a:t>ماسبق</a:t>
            </a:r>
            <a:r>
              <a:rPr lang="ar-EG" b="1" dirty="0"/>
              <a:t> من نصوص للقانون الثاني للديناميكا الحرارية فإنه أمكن </a:t>
            </a:r>
            <a:r>
              <a:rPr lang="ar-EG" b="1" dirty="0" err="1"/>
              <a:t>إكتشاف</a:t>
            </a:r>
            <a:r>
              <a:rPr lang="ar-EG" b="1" dirty="0"/>
              <a:t> نظرية عمل الآلات الحرارية وتطويرها وكانت أمثل هذه الآلات هي آلة </a:t>
            </a:r>
            <a:r>
              <a:rPr lang="ar-EG" b="1" dirty="0" err="1"/>
              <a:t>كارنوت</a:t>
            </a:r>
            <a:r>
              <a:rPr lang="ar-EG" b="1" dirty="0"/>
              <a:t> الحرارية.</a:t>
            </a:r>
            <a:endParaRPr lang="en-US" dirty="0"/>
          </a:p>
          <a:p>
            <a:pPr marL="0" indent="0" algn="r">
              <a:buNone/>
            </a:pPr>
            <a:endParaRPr lang="en-US" dirty="0"/>
          </a:p>
        </p:txBody>
      </p:sp>
    </p:spTree>
    <p:extLst>
      <p:ext uri="{BB962C8B-B14F-4D97-AF65-F5344CB8AC3E}">
        <p14:creationId xmlns:p14="http://schemas.microsoft.com/office/powerpoint/2010/main" val="787199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44E17-4202-444B-A298-4E574CCE46A1}"/>
              </a:ext>
            </a:extLst>
          </p:cNvPr>
          <p:cNvSpPr>
            <a:spLocks noGrp="1"/>
          </p:cNvSpPr>
          <p:nvPr>
            <p:ph type="title"/>
          </p:nvPr>
        </p:nvSpPr>
        <p:spPr>
          <a:xfrm>
            <a:off x="838200" y="365125"/>
            <a:ext cx="10515600" cy="1145020"/>
          </a:xfrm>
        </p:spPr>
        <p:txBody>
          <a:bodyPr/>
          <a:lstStyle/>
          <a:p>
            <a:pPr algn="ctr" rtl="1"/>
            <a:r>
              <a:rPr lang="ar-EG" b="1" dirty="0"/>
              <a:t>آلة </a:t>
            </a:r>
            <a:r>
              <a:rPr lang="ar-EG" b="1" dirty="0" err="1"/>
              <a:t>كارنوت</a:t>
            </a:r>
            <a:r>
              <a:rPr lang="ar-EG" b="1" dirty="0"/>
              <a:t> الحرارية (</a:t>
            </a:r>
            <a:r>
              <a:rPr lang="en-US" b="1" dirty="0"/>
              <a:t>Carnot</a:t>
            </a:r>
            <a:r>
              <a:rPr lang="ar-EG" b="1" dirty="0"/>
              <a:t>)</a:t>
            </a:r>
            <a:r>
              <a:rPr lang="en-US" b="1" dirty="0"/>
              <a:t>:</a:t>
            </a:r>
            <a:endParaRPr lang="en-US" dirty="0"/>
          </a:p>
        </p:txBody>
      </p:sp>
      <p:sp>
        <p:nvSpPr>
          <p:cNvPr id="3" name="Content Placeholder 2">
            <a:extLst>
              <a:ext uri="{FF2B5EF4-FFF2-40B4-BE49-F238E27FC236}">
                <a16:creationId xmlns:a16="http://schemas.microsoft.com/office/drawing/2014/main" id="{4B96BC5B-A122-4B76-9A14-357E66AC470A}"/>
              </a:ext>
            </a:extLst>
          </p:cNvPr>
          <p:cNvSpPr>
            <a:spLocks noGrp="1"/>
          </p:cNvSpPr>
          <p:nvPr>
            <p:ph idx="1"/>
          </p:nvPr>
        </p:nvSpPr>
        <p:spPr>
          <a:xfrm>
            <a:off x="838200" y="1745673"/>
            <a:ext cx="10515600" cy="4528272"/>
          </a:xfrm>
        </p:spPr>
        <p:txBody>
          <a:bodyPr>
            <a:normAutofit fontScale="92500"/>
          </a:bodyPr>
          <a:lstStyle/>
          <a:p>
            <a:pPr marL="514350" indent="-514350" algn="r" rtl="1">
              <a:buFont typeface="+mj-lt"/>
              <a:buAutoNum type="arabicParenR"/>
            </a:pPr>
            <a:endParaRPr lang="en-US" b="1" dirty="0"/>
          </a:p>
          <a:p>
            <a:pPr marL="0" indent="0" algn="r" rtl="1">
              <a:buNone/>
            </a:pPr>
            <a:r>
              <a:rPr lang="ar-EG" b="1" dirty="0" err="1"/>
              <a:t>بناءاً</a:t>
            </a:r>
            <a:r>
              <a:rPr lang="ar-EG" b="1" dirty="0"/>
              <a:t> على </a:t>
            </a:r>
            <a:r>
              <a:rPr lang="ar-EG" b="1" dirty="0" err="1"/>
              <a:t>ماسبق</a:t>
            </a:r>
            <a:r>
              <a:rPr lang="ar-EG" b="1" dirty="0"/>
              <a:t> ذكره فقد قام العالم سادي </a:t>
            </a:r>
            <a:r>
              <a:rPr lang="ar-EG" b="1" dirty="0" err="1"/>
              <a:t>كارنوت</a:t>
            </a:r>
            <a:r>
              <a:rPr lang="ar-EG" b="1" dirty="0"/>
              <a:t> بوضع أسس عمل آلة حرارية  سميت </a:t>
            </a:r>
            <a:r>
              <a:rPr lang="ar-EG" b="1" dirty="0" err="1"/>
              <a:t>بإسمه</a:t>
            </a:r>
            <a:r>
              <a:rPr lang="ar-EG" b="1" dirty="0"/>
              <a:t> وهذه الآلة تتكون من :</a:t>
            </a:r>
            <a:endParaRPr lang="en-US" dirty="0"/>
          </a:p>
          <a:p>
            <a:pPr marL="514350" lvl="0" indent="-514350" algn="r" rtl="1">
              <a:buFont typeface="+mj-lt"/>
              <a:buAutoNum type="arabicParenR"/>
            </a:pPr>
            <a:r>
              <a:rPr lang="ar-EG" b="1" dirty="0"/>
              <a:t>مصدر حراري(</a:t>
            </a:r>
            <a:r>
              <a:rPr lang="en-US" b="1" dirty="0"/>
              <a:t>source</a:t>
            </a:r>
            <a:r>
              <a:rPr lang="ar-EG" b="1" dirty="0"/>
              <a:t>) عند درجة حرارة </a:t>
            </a:r>
            <a:r>
              <a:rPr lang="en-US" b="1" dirty="0"/>
              <a:t>T</a:t>
            </a:r>
            <a:r>
              <a:rPr lang="en-US" b="1" baseline="-25000" dirty="0"/>
              <a:t>1</a:t>
            </a:r>
            <a:r>
              <a:rPr lang="ar-EG" b="1" dirty="0"/>
              <a:t> هذا المصدر يجب أن تكون سعته الحرارية لانهائية حتى </a:t>
            </a:r>
            <a:r>
              <a:rPr lang="ar-EG" b="1" dirty="0" err="1"/>
              <a:t>لاتتأثر</a:t>
            </a:r>
            <a:r>
              <a:rPr lang="ar-EG" b="1" dirty="0"/>
              <a:t> درجة حرارته مهما سحبت منه من كميات حرارية.</a:t>
            </a:r>
            <a:endParaRPr lang="en-US" dirty="0"/>
          </a:p>
          <a:p>
            <a:pPr marL="514350" lvl="0" indent="-514350" algn="r" rtl="1">
              <a:buFont typeface="+mj-lt"/>
              <a:buAutoNum type="arabicParenR"/>
            </a:pPr>
            <a:r>
              <a:rPr lang="ar-EG" b="1" dirty="0"/>
              <a:t>مستقبل بارد(</a:t>
            </a:r>
            <a:r>
              <a:rPr lang="en-US" b="1" dirty="0"/>
              <a:t>sink</a:t>
            </a:r>
            <a:r>
              <a:rPr lang="ar-EG" b="1" dirty="0"/>
              <a:t>) عند درجة حرارة </a:t>
            </a:r>
            <a:r>
              <a:rPr lang="en-US" b="1" dirty="0"/>
              <a:t>T</a:t>
            </a:r>
            <a:r>
              <a:rPr lang="en-US" b="1" baseline="-25000" dirty="0"/>
              <a:t>2</a:t>
            </a:r>
            <a:r>
              <a:rPr lang="ar-EG" b="1" dirty="0"/>
              <a:t> هذا المستقبل يجب أيضا أن تكون سعته الحرارية لانهائية حتى تظل درجة حرارته ثابتة عند </a:t>
            </a:r>
            <a:r>
              <a:rPr lang="en-US" b="1" dirty="0"/>
              <a:t>T</a:t>
            </a:r>
            <a:r>
              <a:rPr lang="en-US" b="1" baseline="-25000" dirty="0"/>
              <a:t>2</a:t>
            </a:r>
            <a:r>
              <a:rPr lang="ar-EG" b="1" dirty="0"/>
              <a:t> مهما أضيفت إليه من كميات حرارية.</a:t>
            </a:r>
            <a:endParaRPr lang="en-US" dirty="0"/>
          </a:p>
          <a:p>
            <a:pPr marL="514350" lvl="0" indent="-514350" algn="r" rtl="1">
              <a:buFont typeface="+mj-lt"/>
              <a:buAutoNum type="arabicParenR"/>
            </a:pPr>
            <a:r>
              <a:rPr lang="ar-EG" b="1" dirty="0"/>
              <a:t>وبالطبع يجب أن يوجد بين المصدر الحراري والمستقبل البارد مادة لعمل الشغل مثل غاز خامل موضوع في </a:t>
            </a:r>
            <a:r>
              <a:rPr lang="ar-EG" b="1" dirty="0" err="1"/>
              <a:t>إسطوانة</a:t>
            </a:r>
            <a:r>
              <a:rPr lang="ar-EG" b="1" dirty="0"/>
              <a:t> ذات مكبس جدرانها جيدة العزل وقاعدتها جيدة التوصيل للحرارة.</a:t>
            </a:r>
            <a:endParaRPr lang="en-US" dirty="0"/>
          </a:p>
          <a:p>
            <a:pPr marL="514350" lvl="0" indent="-514350" algn="r" rtl="1">
              <a:buFont typeface="+mj-lt"/>
              <a:buAutoNum type="arabicParenR"/>
            </a:pPr>
            <a:r>
              <a:rPr lang="ar-EG" b="1" dirty="0"/>
              <a:t>قاعدة جيدة العزل كما بالشكل (7)</a:t>
            </a:r>
            <a:endParaRPr lang="en-US" dirty="0"/>
          </a:p>
          <a:p>
            <a:pPr marL="514350" indent="-514350" algn="r" rtl="1">
              <a:buFont typeface="+mj-lt"/>
              <a:buAutoNum type="arabicParenR"/>
            </a:pPr>
            <a:endParaRPr lang="en-US" dirty="0"/>
          </a:p>
          <a:p>
            <a:pPr marL="0" indent="0" algn="r">
              <a:buNone/>
            </a:pPr>
            <a:endParaRPr lang="en-US" dirty="0"/>
          </a:p>
        </p:txBody>
      </p:sp>
    </p:spTree>
    <p:extLst>
      <p:ext uri="{BB962C8B-B14F-4D97-AF65-F5344CB8AC3E}">
        <p14:creationId xmlns:p14="http://schemas.microsoft.com/office/powerpoint/2010/main" val="1998316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Diagram&#10;&#10;Description automatically generated">
            <a:extLst>
              <a:ext uri="{FF2B5EF4-FFF2-40B4-BE49-F238E27FC236}">
                <a16:creationId xmlns:a16="http://schemas.microsoft.com/office/drawing/2014/main" id="{FEAFD644-03B7-4BF7-88C5-3AE642AA7B5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0036" y="374073"/>
            <a:ext cx="8298873" cy="5153891"/>
          </a:xfrm>
        </p:spPr>
      </p:pic>
      <p:sp>
        <p:nvSpPr>
          <p:cNvPr id="9" name="TextBox 8">
            <a:extLst>
              <a:ext uri="{FF2B5EF4-FFF2-40B4-BE49-F238E27FC236}">
                <a16:creationId xmlns:a16="http://schemas.microsoft.com/office/drawing/2014/main" id="{76DAC227-CEA0-4AEA-8864-95580B7425AA}"/>
              </a:ext>
            </a:extLst>
          </p:cNvPr>
          <p:cNvSpPr txBox="1"/>
          <p:nvPr/>
        </p:nvSpPr>
        <p:spPr>
          <a:xfrm>
            <a:off x="4017819" y="5915891"/>
            <a:ext cx="3408218" cy="584775"/>
          </a:xfrm>
          <a:prstGeom prst="rect">
            <a:avLst/>
          </a:prstGeom>
          <a:noFill/>
        </p:spPr>
        <p:txBody>
          <a:bodyPr wrap="square" rtlCol="0">
            <a:spAutoFit/>
          </a:bodyPr>
          <a:lstStyle/>
          <a:p>
            <a:pPr algn="ctr" rtl="1"/>
            <a:r>
              <a:rPr lang="ar-EG" sz="3200" b="1" dirty="0"/>
              <a:t>شكل(7) آلة </a:t>
            </a:r>
            <a:r>
              <a:rPr lang="ar-EG" sz="3200" b="1" dirty="0" err="1"/>
              <a:t>كارنوت</a:t>
            </a:r>
            <a:endParaRPr lang="en-US" sz="3200" dirty="0"/>
          </a:p>
        </p:txBody>
      </p:sp>
    </p:spTree>
    <p:extLst>
      <p:ext uri="{BB962C8B-B14F-4D97-AF65-F5344CB8AC3E}">
        <p14:creationId xmlns:p14="http://schemas.microsoft.com/office/powerpoint/2010/main" val="544431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98EEF3E-5B4E-4EB2-9AF5-5207BB9EB87A}"/>
                  </a:ext>
                </a:extLst>
              </p:cNvPr>
              <p:cNvSpPr>
                <a:spLocks noGrp="1"/>
              </p:cNvSpPr>
              <p:nvPr>
                <p:ph idx="1"/>
              </p:nvPr>
            </p:nvSpPr>
            <p:spPr>
              <a:xfrm>
                <a:off x="838200" y="748145"/>
                <a:ext cx="10515600" cy="5428818"/>
              </a:xfrm>
            </p:spPr>
            <p:txBody>
              <a:bodyPr/>
              <a:lstStyle/>
              <a:p>
                <a:pPr marL="0" indent="0" algn="r" rtl="1">
                  <a:buNone/>
                </a:pPr>
                <a:r>
                  <a:rPr lang="ar-EG" b="1" dirty="0"/>
                  <a:t>ونظرية عمل آلة </a:t>
                </a:r>
                <a:r>
                  <a:rPr lang="ar-EG" b="1" dirty="0" err="1"/>
                  <a:t>كارنوت</a:t>
                </a:r>
                <a:r>
                  <a:rPr lang="ar-EG" b="1" dirty="0"/>
                  <a:t> كالتالي:</a:t>
                </a:r>
                <a:endParaRPr lang="en-US" dirty="0"/>
              </a:p>
              <a:p>
                <a:pPr marL="0" lvl="0" indent="0" algn="r" rtl="1">
                  <a:buNone/>
                </a:pPr>
                <a:r>
                  <a:rPr lang="ar-EG" b="1" dirty="0"/>
                  <a:t>يتم وضع </a:t>
                </a:r>
                <a:r>
                  <a:rPr lang="ar-EG" b="1" dirty="0" err="1"/>
                  <a:t>إسطوانة</a:t>
                </a:r>
                <a:r>
                  <a:rPr lang="ar-EG" b="1" dirty="0"/>
                  <a:t> المكبس على المصدر الحراري فيتم </a:t>
                </a:r>
                <a:r>
                  <a:rPr lang="ar-EG" b="1" dirty="0" err="1"/>
                  <a:t>إنتقال</a:t>
                </a:r>
                <a:r>
                  <a:rPr lang="ar-EG" b="1" dirty="0"/>
                  <a:t> كمية حرارة </a:t>
                </a:r>
                <a:r>
                  <a:rPr lang="en-US" b="1" dirty="0"/>
                  <a:t>Q</a:t>
                </a:r>
                <a:r>
                  <a:rPr lang="en-US" b="1" baseline="-25000" dirty="0"/>
                  <a:t>1</a:t>
                </a:r>
                <a:r>
                  <a:rPr lang="ar-EG" b="1" dirty="0"/>
                  <a:t> من المصدر إلى مادة الشغل فيحدث تمدد </a:t>
                </a:r>
                <a:r>
                  <a:rPr lang="ar-EG" b="1" dirty="0" err="1"/>
                  <a:t>أيزوثيرمي</a:t>
                </a:r>
                <a:r>
                  <a:rPr lang="ar-EG" b="1" dirty="0"/>
                  <a:t> عند درجة الحرارة </a:t>
                </a:r>
                <a:r>
                  <a:rPr lang="en-US" b="1" dirty="0"/>
                  <a:t> T</a:t>
                </a:r>
                <a:r>
                  <a:rPr lang="en-US" b="1" baseline="-25000" dirty="0"/>
                  <a:t>1</a:t>
                </a:r>
                <a:r>
                  <a:rPr lang="ar-EG" b="1" dirty="0"/>
                  <a:t> أي أن مادة الشغل تعمل شغل </a:t>
                </a:r>
                <a:r>
                  <a:rPr lang="ar-EG" b="1" dirty="0" err="1"/>
                  <a:t>أيزثيرمي</a:t>
                </a:r>
                <a:r>
                  <a:rPr lang="ar-EG" b="1" dirty="0"/>
                  <a:t> مقداره</a:t>
                </a:r>
                <a:endParaRPr lang="en-US" dirty="0"/>
              </a:p>
              <a:p>
                <a:pPr marL="0" indent="0" algn="r" rtl="1">
                  <a:buNone/>
                </a:pPr>
                <a14:m>
                  <m:oMathPara xmlns:m="http://schemas.openxmlformats.org/officeDocument/2006/math">
                    <m:oMathParaPr>
                      <m:jc m:val="center"/>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𝐖</m:t>
                          </m:r>
                        </m:e>
                        <m:sub>
                          <m:r>
                            <a:rPr lang="en-US" b="1" i="1">
                              <a:latin typeface="Cambria Math" panose="02040503050406030204" pitchFamily="18" charset="0"/>
                            </a:rPr>
                            <m:t>𝟏𝟐</m:t>
                          </m:r>
                        </m:sub>
                      </m:sSub>
                      <m:r>
                        <a:rPr lang="en-US" b="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𝐐</m:t>
                          </m:r>
                        </m:e>
                        <m:sub>
                          <m:r>
                            <a:rPr lang="en-US" b="1" i="1">
                              <a:latin typeface="Cambria Math" panose="02040503050406030204" pitchFamily="18" charset="0"/>
                            </a:rPr>
                            <m:t>𝟏</m:t>
                          </m:r>
                        </m:sub>
                      </m:sSub>
                      <m:r>
                        <a:rPr lang="en-US" b="1">
                          <a:latin typeface="Cambria Math" panose="02040503050406030204" pitchFamily="18" charset="0"/>
                        </a:rPr>
                        <m:t>=</m:t>
                      </m:r>
                      <m:r>
                        <a:rPr lang="en-US" b="1" i="1">
                          <a:latin typeface="Cambria Math" panose="02040503050406030204" pitchFamily="18" charset="0"/>
                        </a:rPr>
                        <m:t>𝐑</m:t>
                      </m:r>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𝟏</m:t>
                          </m:r>
                        </m:sub>
                      </m:sSub>
                      <m:r>
                        <a:rPr lang="en-US" b="1" i="1">
                          <a:latin typeface="Cambria Math" panose="02040503050406030204" pitchFamily="18" charset="0"/>
                        </a:rPr>
                        <m:t>𝐥𝐧</m:t>
                      </m:r>
                      <m:r>
                        <a:rPr lang="en-US" b="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𝟐</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𝟏</m:t>
                              </m:r>
                            </m:sub>
                          </m:sSub>
                        </m:den>
                      </m:f>
                      <m:r>
                        <a:rPr lang="en-US" b="1">
                          <a:latin typeface="Cambria Math" panose="02040503050406030204" pitchFamily="18" charset="0"/>
                        </a:rPr>
                        <m:t>)</m:t>
                      </m:r>
                    </m:oMath>
                  </m:oMathPara>
                </a14:m>
                <a:endParaRPr lang="en-US" dirty="0"/>
              </a:p>
              <a:p>
                <a:pPr marL="0" indent="0" algn="r" rtl="1">
                  <a:buNone/>
                </a:pPr>
                <a:r>
                  <a:rPr lang="ar-EG" b="1" dirty="0"/>
                  <a:t>حيث </a:t>
                </a:r>
                <a:r>
                  <a:rPr lang="en-US" b="1" dirty="0"/>
                  <a:t>V</a:t>
                </a:r>
                <a:r>
                  <a:rPr lang="en-US" b="1" baseline="-25000" dirty="0"/>
                  <a:t>1</a:t>
                </a:r>
                <a:r>
                  <a:rPr lang="ar-EG" b="1" dirty="0"/>
                  <a:t> هو حجم الغاز قبل التمدد </a:t>
                </a:r>
                <a:r>
                  <a:rPr lang="ar-EG" b="1" dirty="0" err="1"/>
                  <a:t>الأيزثيرمي</a:t>
                </a:r>
                <a:r>
                  <a:rPr lang="ar-EG" b="1" dirty="0"/>
                  <a:t> , </a:t>
                </a:r>
                <a:r>
                  <a:rPr lang="en-US" b="1" dirty="0"/>
                  <a:t>V</a:t>
                </a:r>
                <a:r>
                  <a:rPr lang="en-US" b="1" baseline="-25000" dirty="0"/>
                  <a:t>2</a:t>
                </a:r>
                <a:r>
                  <a:rPr lang="ar-EG" b="1" dirty="0"/>
                  <a:t> حجمه بعد التمدد كما بالشكل (8)</a:t>
                </a:r>
                <a:endParaRPr lang="en-US" dirty="0"/>
              </a:p>
              <a:p>
                <a:pPr marL="0" lvl="0" indent="0" algn="r" rtl="1">
                  <a:buNone/>
                </a:pPr>
                <a:r>
                  <a:rPr lang="ar-EG" b="1" dirty="0"/>
                  <a:t>يتم نقل </a:t>
                </a:r>
                <a:r>
                  <a:rPr lang="ar-EG" b="1" dirty="0" err="1"/>
                  <a:t>إسطوانة</a:t>
                </a:r>
                <a:r>
                  <a:rPr lang="ar-EG" b="1" dirty="0"/>
                  <a:t> المكبس ووضعها على القاعدة العازلة ويسمح للغاز </a:t>
                </a:r>
                <a:r>
                  <a:rPr lang="ar-EG" b="1" dirty="0" err="1"/>
                  <a:t>إستكمال</a:t>
                </a:r>
                <a:r>
                  <a:rPr lang="ar-EG" b="1" dirty="0"/>
                  <a:t> تمدده لكن تحت ثبات كمية الحرارة (تمدد </a:t>
                </a:r>
                <a:r>
                  <a:rPr lang="ar-EG" b="1" dirty="0" err="1"/>
                  <a:t>أدياباتيكي</a:t>
                </a:r>
                <a:r>
                  <a:rPr lang="ar-EG" b="1" dirty="0"/>
                  <a:t>) في هذه الحالة تنخفض درجة حرارة الغاز حتى تصل إلى </a:t>
                </a:r>
                <a:r>
                  <a:rPr lang="en-US" b="1" dirty="0"/>
                  <a:t>T</a:t>
                </a:r>
                <a:r>
                  <a:rPr lang="en-US" b="1" baseline="-25000" dirty="0"/>
                  <a:t>2</a:t>
                </a:r>
                <a:r>
                  <a:rPr lang="ar-EG" b="1" dirty="0"/>
                  <a:t> ويكون مقدار الشغل المبذول من الغاز هو</a:t>
                </a:r>
                <a:endParaRPr lang="en-US" dirty="0"/>
              </a:p>
              <a:p>
                <a:pPr marL="0" indent="0" algn="r" rtl="1">
                  <a:buNone/>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𝐖</m:t>
                          </m:r>
                        </m:e>
                        <m:sub>
                          <m:r>
                            <a:rPr lang="en-US" b="1" i="1">
                              <a:latin typeface="Cambria Math" panose="02040503050406030204" pitchFamily="18" charset="0"/>
                            </a:rPr>
                            <m:t>𝟐𝟑</m:t>
                          </m:r>
                        </m:sub>
                      </m:sSub>
                      <m:r>
                        <a:rPr lang="en-US" b="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r>
                        <a:rPr lang="en-US" b="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𝟏</m:t>
                          </m:r>
                        </m:sub>
                      </m:sSub>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𝟐</m:t>
                          </m:r>
                        </m:sub>
                      </m:sSub>
                      <m:r>
                        <a:rPr lang="en-US" b="1">
                          <a:latin typeface="Cambria Math" panose="02040503050406030204" pitchFamily="18" charset="0"/>
                        </a:rPr>
                        <m:t>)</m:t>
                      </m:r>
                    </m:oMath>
                  </m:oMathPara>
                </a14:m>
                <a:endParaRPr lang="en-US" dirty="0"/>
              </a:p>
              <a:p>
                <a:pPr marL="0" indent="0" algn="r">
                  <a:buNone/>
                </a:pPr>
                <a:r>
                  <a:rPr lang="ar-EG" b="1" dirty="0"/>
                  <a:t> </a:t>
                </a:r>
                <a:endParaRPr lang="en-US" dirty="0"/>
              </a:p>
              <a:p>
                <a:pPr marL="0" indent="0" algn="r">
                  <a:buNone/>
                </a:pPr>
                <a:endParaRPr lang="en-US" dirty="0"/>
              </a:p>
            </p:txBody>
          </p:sp>
        </mc:Choice>
        <mc:Fallback xmlns="">
          <p:sp>
            <p:nvSpPr>
              <p:cNvPr id="3" name="Content Placeholder 2">
                <a:extLst>
                  <a:ext uri="{FF2B5EF4-FFF2-40B4-BE49-F238E27FC236}">
                    <a16:creationId xmlns:a16="http://schemas.microsoft.com/office/drawing/2014/main" id="{A98EEF3E-5B4E-4EB2-9AF5-5207BB9EB87A}"/>
                  </a:ext>
                </a:extLst>
              </p:cNvPr>
              <p:cNvSpPr>
                <a:spLocks noGrp="1" noRot="1" noChangeAspect="1" noMove="1" noResize="1" noEditPoints="1" noAdjustHandles="1" noChangeArrowheads="1" noChangeShapeType="1" noTextEdit="1"/>
              </p:cNvSpPr>
              <p:nvPr>
                <p:ph idx="1"/>
              </p:nvPr>
            </p:nvSpPr>
            <p:spPr>
              <a:xfrm>
                <a:off x="838200" y="748145"/>
                <a:ext cx="10515600" cy="5428818"/>
              </a:xfrm>
              <a:blipFill>
                <a:blip r:embed="rId2"/>
                <a:stretch>
                  <a:fillRect l="-464" t="-2247" r="-1159"/>
                </a:stretch>
              </a:blipFill>
            </p:spPr>
            <p:txBody>
              <a:bodyPr/>
              <a:lstStyle/>
              <a:p>
                <a:r>
                  <a:rPr lang="en-US">
                    <a:noFill/>
                  </a:rPr>
                  <a:t> </a:t>
                </a:r>
              </a:p>
            </p:txBody>
          </p:sp>
        </mc:Fallback>
      </mc:AlternateContent>
    </p:spTree>
    <p:extLst>
      <p:ext uri="{BB962C8B-B14F-4D97-AF65-F5344CB8AC3E}">
        <p14:creationId xmlns:p14="http://schemas.microsoft.com/office/powerpoint/2010/main" val="4193319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Content Placeholder 44" descr="Diagram&#10;&#10;Description automatically generated">
            <a:extLst>
              <a:ext uri="{FF2B5EF4-FFF2-40B4-BE49-F238E27FC236}">
                <a16:creationId xmlns:a16="http://schemas.microsoft.com/office/drawing/2014/main" id="{AD0E424D-E644-4601-A637-8F1FDF5BCF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5536" y="430213"/>
            <a:ext cx="7974937" cy="5585729"/>
          </a:xfrm>
        </p:spPr>
      </p:pic>
      <p:sp>
        <p:nvSpPr>
          <p:cNvPr id="46" name="TextBox 45">
            <a:extLst>
              <a:ext uri="{FF2B5EF4-FFF2-40B4-BE49-F238E27FC236}">
                <a16:creationId xmlns:a16="http://schemas.microsoft.com/office/drawing/2014/main" id="{50AECA1A-DAC6-472B-8EB2-31E37D07A2F0}"/>
              </a:ext>
            </a:extLst>
          </p:cNvPr>
          <p:cNvSpPr txBox="1"/>
          <p:nvPr/>
        </p:nvSpPr>
        <p:spPr>
          <a:xfrm>
            <a:off x="3325090" y="6192982"/>
            <a:ext cx="4946073" cy="584775"/>
          </a:xfrm>
          <a:prstGeom prst="rect">
            <a:avLst/>
          </a:prstGeom>
          <a:noFill/>
        </p:spPr>
        <p:txBody>
          <a:bodyPr wrap="square" rtlCol="0">
            <a:spAutoFit/>
          </a:bodyPr>
          <a:lstStyle/>
          <a:p>
            <a:pPr algn="ctr" rtl="1"/>
            <a:r>
              <a:rPr lang="ar-EG" sz="3200" b="1"/>
              <a:t>شكل (8) دورة كارنوت الحرارية</a:t>
            </a:r>
            <a:endParaRPr lang="en-US" sz="3200"/>
          </a:p>
        </p:txBody>
      </p:sp>
    </p:spTree>
    <p:extLst>
      <p:ext uri="{BB962C8B-B14F-4D97-AF65-F5344CB8AC3E}">
        <p14:creationId xmlns:p14="http://schemas.microsoft.com/office/powerpoint/2010/main" val="3004100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D3B3C80-5262-4D3A-AF7B-EB374AD46553}"/>
                  </a:ext>
                </a:extLst>
              </p:cNvPr>
              <p:cNvSpPr>
                <a:spLocks noGrp="1"/>
              </p:cNvSpPr>
              <p:nvPr>
                <p:ph idx="1"/>
              </p:nvPr>
            </p:nvSpPr>
            <p:spPr>
              <a:xfrm>
                <a:off x="838200" y="124691"/>
                <a:ext cx="10515600" cy="6386945"/>
              </a:xfrm>
            </p:spPr>
            <p:txBody>
              <a:bodyPr>
                <a:noAutofit/>
              </a:bodyPr>
              <a:lstStyle/>
              <a:p>
                <a:pPr marL="0" indent="0" algn="r" rtl="1">
                  <a:lnSpc>
                    <a:spcPct val="170000"/>
                  </a:lnSpc>
                  <a:buNone/>
                </a:pPr>
                <a:r>
                  <a:rPr lang="ar-EG" sz="1800" b="1" dirty="0"/>
                  <a:t>بعد أن تصل درجة حرارة الغاز إلى </a:t>
                </a:r>
                <a:r>
                  <a:rPr lang="en-US" sz="1800" b="1" dirty="0"/>
                  <a:t>T</a:t>
                </a:r>
                <a:r>
                  <a:rPr lang="en-US" sz="1800" b="1" baseline="-25000" dirty="0"/>
                  <a:t>2</a:t>
                </a:r>
                <a:r>
                  <a:rPr lang="ar-EG" sz="1800" b="1" dirty="0"/>
                  <a:t> يتم نقله إلى المستقبل البارد ويضغط الغاز </a:t>
                </a:r>
                <a:r>
                  <a:rPr lang="ar-EG" sz="1800" b="1" dirty="0" err="1"/>
                  <a:t>أيزوثيرمي</a:t>
                </a:r>
                <a:r>
                  <a:rPr lang="ar-EG" sz="1800" b="1" dirty="0"/>
                  <a:t> وفي هذه الحالة يفقد الغاز كمية من الحرارة </a:t>
                </a:r>
                <a:r>
                  <a:rPr lang="en-US" sz="1800" b="1" dirty="0"/>
                  <a:t>Q</a:t>
                </a:r>
                <a:r>
                  <a:rPr lang="en-US" sz="1800" b="1" baseline="-25000" dirty="0"/>
                  <a:t>2</a:t>
                </a:r>
                <a:r>
                  <a:rPr lang="ar-EG" sz="1800" b="1" dirty="0"/>
                  <a:t> تطرد إلى المستقبل البارد والشغل المبذول على الغاز في هذه الحالة مقداره</a:t>
                </a:r>
                <a:endParaRPr lang="en-US" sz="1800" dirty="0"/>
              </a:p>
              <a:p>
                <a:pPr marL="0" indent="0" algn="r" rtl="1">
                  <a:lnSpc>
                    <a:spcPct val="170000"/>
                  </a:lnSpc>
                  <a:buNone/>
                </a:pPr>
                <a14:m>
                  <m:oMathPara xmlns:m="http://schemas.openxmlformats.org/officeDocument/2006/math">
                    <m:oMathParaPr>
                      <m:jc m:val="centerGroup"/>
                    </m:oMathParaPr>
                    <m:oMath xmlns:m="http://schemas.openxmlformats.org/officeDocument/2006/math">
                      <m:sSub>
                        <m:sSubPr>
                          <m:ctrlPr>
                            <a:rPr lang="en-US" sz="1800" b="1" i="1">
                              <a:latin typeface="Cambria Math" panose="02040503050406030204" pitchFamily="18" charset="0"/>
                            </a:rPr>
                          </m:ctrlPr>
                        </m:sSubPr>
                        <m:e>
                          <m:r>
                            <a:rPr lang="en-US" sz="1800" b="1" i="1">
                              <a:latin typeface="Cambria Math" panose="02040503050406030204" pitchFamily="18" charset="0"/>
                            </a:rPr>
                            <m:t>𝐖</m:t>
                          </m:r>
                        </m:e>
                        <m:sub>
                          <m:r>
                            <a:rPr lang="en-US" sz="1800" b="1" i="1">
                              <a:latin typeface="Cambria Math" panose="02040503050406030204" pitchFamily="18" charset="0"/>
                            </a:rPr>
                            <m:t>𝟑𝟒</m:t>
                          </m:r>
                        </m:sub>
                      </m:sSub>
                      <m:r>
                        <a:rPr lang="en-US" sz="1800" b="1">
                          <a:latin typeface="Cambria Math" panose="02040503050406030204" pitchFamily="18" charset="0"/>
                        </a:rPr>
                        <m:t>=</m:t>
                      </m:r>
                      <m:sSub>
                        <m:sSubPr>
                          <m:ctrlPr>
                            <a:rPr lang="en-US" sz="1800" b="1" i="1">
                              <a:latin typeface="Cambria Math" panose="02040503050406030204" pitchFamily="18" charset="0"/>
                            </a:rPr>
                          </m:ctrlPr>
                        </m:sSubPr>
                        <m:e>
                          <m:r>
                            <a:rPr lang="en-US" sz="1800" b="1" i="1">
                              <a:latin typeface="Cambria Math" panose="02040503050406030204" pitchFamily="18" charset="0"/>
                            </a:rPr>
                            <m:t>−</m:t>
                          </m:r>
                          <m:r>
                            <a:rPr lang="en-US" sz="1800" b="1" i="1">
                              <a:latin typeface="Cambria Math" panose="02040503050406030204" pitchFamily="18" charset="0"/>
                            </a:rPr>
                            <m:t>𝐐</m:t>
                          </m:r>
                        </m:e>
                        <m:sub>
                          <m:r>
                            <a:rPr lang="en-US" sz="1800" b="1" i="1">
                              <a:latin typeface="Cambria Math" panose="02040503050406030204" pitchFamily="18" charset="0"/>
                            </a:rPr>
                            <m:t>𝟐</m:t>
                          </m:r>
                        </m:sub>
                      </m:sSub>
                      <m:r>
                        <a:rPr lang="en-US" sz="1800" b="1">
                          <a:latin typeface="Cambria Math" panose="02040503050406030204" pitchFamily="18" charset="0"/>
                        </a:rPr>
                        <m:t>=</m:t>
                      </m:r>
                      <m:r>
                        <a:rPr lang="en-US" sz="1800" b="1" i="1">
                          <a:latin typeface="Cambria Math" panose="02040503050406030204" pitchFamily="18" charset="0"/>
                        </a:rPr>
                        <m:t>𝐑</m:t>
                      </m:r>
                      <m:sSub>
                        <m:sSubPr>
                          <m:ctrlPr>
                            <a:rPr lang="en-US" sz="1800" b="1" i="1">
                              <a:latin typeface="Cambria Math" panose="02040503050406030204" pitchFamily="18" charset="0"/>
                            </a:rPr>
                          </m:ctrlPr>
                        </m:sSubPr>
                        <m:e>
                          <m:r>
                            <a:rPr lang="en-US" sz="1800" b="1" i="1">
                              <a:latin typeface="Cambria Math" panose="02040503050406030204" pitchFamily="18" charset="0"/>
                            </a:rPr>
                            <m:t>𝐓</m:t>
                          </m:r>
                        </m:e>
                        <m:sub>
                          <m:r>
                            <a:rPr lang="en-US" sz="1800" b="1" i="1">
                              <a:latin typeface="Cambria Math" panose="02040503050406030204" pitchFamily="18" charset="0"/>
                            </a:rPr>
                            <m:t>𝟐</m:t>
                          </m:r>
                        </m:sub>
                      </m:sSub>
                      <m:r>
                        <a:rPr lang="en-US" sz="1800" b="1" i="1">
                          <a:latin typeface="Cambria Math" panose="02040503050406030204" pitchFamily="18" charset="0"/>
                        </a:rPr>
                        <m:t>𝐥𝐧</m:t>
                      </m:r>
                      <m:r>
                        <a:rPr lang="en-US" sz="1800" b="1">
                          <a:latin typeface="Cambria Math" panose="02040503050406030204" pitchFamily="18" charset="0"/>
                        </a:rPr>
                        <m:t>⁡(</m:t>
                      </m:r>
                      <m:f>
                        <m:fPr>
                          <m:ctrlPr>
                            <a:rPr lang="en-US" sz="1800" b="1" i="1">
                              <a:latin typeface="Cambria Math" panose="02040503050406030204" pitchFamily="18" charset="0"/>
                            </a:rPr>
                          </m:ctrlPr>
                        </m:fPr>
                        <m:num>
                          <m:sSub>
                            <m:sSubPr>
                              <m:ctrlPr>
                                <a:rPr lang="en-US" sz="1800" b="1" i="1">
                                  <a:latin typeface="Cambria Math" panose="02040503050406030204" pitchFamily="18" charset="0"/>
                                </a:rPr>
                              </m:ctrlPr>
                            </m:sSubPr>
                            <m:e>
                              <m:r>
                                <a:rPr lang="en-US" sz="1800" b="1" i="1">
                                  <a:latin typeface="Cambria Math" panose="02040503050406030204" pitchFamily="18" charset="0"/>
                                </a:rPr>
                                <m:t>𝐕</m:t>
                              </m:r>
                            </m:e>
                            <m:sub>
                              <m:r>
                                <a:rPr lang="en-US" sz="1800" b="1" i="1">
                                  <a:latin typeface="Cambria Math" panose="02040503050406030204" pitchFamily="18" charset="0"/>
                                </a:rPr>
                                <m:t>𝟒</m:t>
                              </m:r>
                            </m:sub>
                          </m:sSub>
                        </m:num>
                        <m:den>
                          <m:sSub>
                            <m:sSubPr>
                              <m:ctrlPr>
                                <a:rPr lang="en-US" sz="1800" b="1" i="1">
                                  <a:latin typeface="Cambria Math" panose="02040503050406030204" pitchFamily="18" charset="0"/>
                                </a:rPr>
                              </m:ctrlPr>
                            </m:sSubPr>
                            <m:e>
                              <m:r>
                                <a:rPr lang="en-US" sz="1800" b="1" i="1">
                                  <a:latin typeface="Cambria Math" panose="02040503050406030204" pitchFamily="18" charset="0"/>
                                </a:rPr>
                                <m:t>𝐕</m:t>
                              </m:r>
                            </m:e>
                            <m:sub>
                              <m:r>
                                <a:rPr lang="en-US" sz="1800" b="1" i="1">
                                  <a:latin typeface="Cambria Math" panose="02040503050406030204" pitchFamily="18" charset="0"/>
                                </a:rPr>
                                <m:t>𝟑</m:t>
                              </m:r>
                            </m:sub>
                          </m:sSub>
                        </m:den>
                      </m:f>
                      <m:r>
                        <a:rPr lang="en-US" sz="1800" b="1">
                          <a:latin typeface="Cambria Math" panose="02040503050406030204" pitchFamily="18" charset="0"/>
                        </a:rPr>
                        <m:t>)</m:t>
                      </m:r>
                    </m:oMath>
                  </m:oMathPara>
                </a14:m>
                <a:endParaRPr lang="en-US" sz="1800" dirty="0"/>
              </a:p>
              <a:p>
                <a:pPr marL="0" indent="0" algn="r" rtl="1">
                  <a:lnSpc>
                    <a:spcPct val="170000"/>
                  </a:lnSpc>
                  <a:buNone/>
                </a:pPr>
                <a:r>
                  <a:rPr lang="ar-EG" sz="1800" b="1" dirty="0"/>
                  <a:t>ينقل الغاز إلى القاعدة العازلة ويتم ضغطه </a:t>
                </a:r>
                <a:r>
                  <a:rPr lang="ar-EG" sz="1800" b="1" dirty="0" err="1"/>
                  <a:t>أدياباتيكيا</a:t>
                </a:r>
                <a:r>
                  <a:rPr lang="ar-EG" sz="1800" b="1" dirty="0"/>
                  <a:t> حتى ترتفع درجة حرارته إلى </a:t>
                </a:r>
                <a:r>
                  <a:rPr lang="en-US" sz="1800" b="1" dirty="0"/>
                  <a:t>T</a:t>
                </a:r>
                <a:r>
                  <a:rPr lang="en-US" sz="1800" b="1" baseline="-25000" dirty="0"/>
                  <a:t>1</a:t>
                </a:r>
                <a:r>
                  <a:rPr lang="ar-EG" sz="1800" b="1" dirty="0"/>
                  <a:t> وفي هذه الحالة يتم شغل خارجي على الغاز مقداره</a:t>
                </a:r>
                <a:endParaRPr lang="en-US" sz="1800" dirty="0"/>
              </a:p>
              <a:p>
                <a:pPr marL="0" indent="0" algn="r" rtl="1">
                  <a:lnSpc>
                    <a:spcPct val="170000"/>
                  </a:lnSpc>
                  <a:buNone/>
                </a:pPr>
                <a14:m>
                  <m:oMathPara xmlns:m="http://schemas.openxmlformats.org/officeDocument/2006/math">
                    <m:oMathParaPr>
                      <m:jc m:val="centerGroup"/>
                    </m:oMathParaPr>
                    <m:oMath xmlns:m="http://schemas.openxmlformats.org/officeDocument/2006/math">
                      <m:sSub>
                        <m:sSubPr>
                          <m:ctrlPr>
                            <a:rPr lang="en-US" sz="1800" b="1" i="1">
                              <a:latin typeface="Cambria Math" panose="02040503050406030204" pitchFamily="18" charset="0"/>
                            </a:rPr>
                          </m:ctrlPr>
                        </m:sSubPr>
                        <m:e>
                          <m:r>
                            <a:rPr lang="en-US" sz="1800" b="1" i="1">
                              <a:latin typeface="Cambria Math" panose="02040503050406030204" pitchFamily="18" charset="0"/>
                            </a:rPr>
                            <m:t>𝐖</m:t>
                          </m:r>
                        </m:e>
                        <m:sub>
                          <m:r>
                            <a:rPr lang="en-US" sz="1800" b="1" i="1">
                              <a:latin typeface="Cambria Math" panose="02040503050406030204" pitchFamily="18" charset="0"/>
                            </a:rPr>
                            <m:t>𝟒𝟏</m:t>
                          </m:r>
                        </m:sub>
                      </m:sSub>
                      <m:r>
                        <a:rPr lang="en-US" sz="1800" b="1">
                          <a:latin typeface="Cambria Math" panose="02040503050406030204" pitchFamily="18" charset="0"/>
                        </a:rPr>
                        <m:t>=</m:t>
                      </m:r>
                      <m:sSub>
                        <m:sSubPr>
                          <m:ctrlPr>
                            <a:rPr lang="en-US" sz="1800" b="1" i="1">
                              <a:latin typeface="Cambria Math" panose="02040503050406030204" pitchFamily="18" charset="0"/>
                            </a:rPr>
                          </m:ctrlPr>
                        </m:sSubPr>
                        <m:e>
                          <m:r>
                            <a:rPr lang="en-US" sz="1800" b="1" i="1">
                              <a:latin typeface="Cambria Math" panose="02040503050406030204" pitchFamily="18" charset="0"/>
                            </a:rPr>
                            <m:t>𝐂</m:t>
                          </m:r>
                        </m:e>
                        <m:sub>
                          <m:r>
                            <a:rPr lang="en-US" sz="1800" b="1" i="1">
                              <a:latin typeface="Cambria Math" panose="02040503050406030204" pitchFamily="18" charset="0"/>
                            </a:rPr>
                            <m:t>𝐕</m:t>
                          </m:r>
                        </m:sub>
                      </m:sSub>
                      <m:r>
                        <a:rPr lang="en-US" sz="1800" b="1">
                          <a:latin typeface="Cambria Math" panose="02040503050406030204" pitchFamily="18" charset="0"/>
                        </a:rPr>
                        <m:t>(</m:t>
                      </m:r>
                      <m:sSub>
                        <m:sSubPr>
                          <m:ctrlPr>
                            <a:rPr lang="en-US" sz="1800" b="1" i="1">
                              <a:latin typeface="Cambria Math" panose="02040503050406030204" pitchFamily="18" charset="0"/>
                            </a:rPr>
                          </m:ctrlPr>
                        </m:sSubPr>
                        <m:e>
                          <m:r>
                            <a:rPr lang="en-US" sz="1800" b="1" i="1">
                              <a:latin typeface="Cambria Math" panose="02040503050406030204" pitchFamily="18" charset="0"/>
                            </a:rPr>
                            <m:t>𝐓</m:t>
                          </m:r>
                        </m:e>
                        <m:sub>
                          <m:r>
                            <a:rPr lang="en-US" sz="1800" b="1" i="1">
                              <a:latin typeface="Cambria Math" panose="02040503050406030204" pitchFamily="18" charset="0"/>
                            </a:rPr>
                            <m:t>𝟐</m:t>
                          </m:r>
                        </m:sub>
                      </m:sSub>
                      <m:r>
                        <a:rPr lang="en-US" sz="1800" b="1" i="1">
                          <a:latin typeface="Cambria Math" panose="02040503050406030204" pitchFamily="18" charset="0"/>
                        </a:rPr>
                        <m:t>−</m:t>
                      </m:r>
                      <m:sSub>
                        <m:sSubPr>
                          <m:ctrlPr>
                            <a:rPr lang="en-US" sz="1800" b="1" i="1">
                              <a:latin typeface="Cambria Math" panose="02040503050406030204" pitchFamily="18" charset="0"/>
                            </a:rPr>
                          </m:ctrlPr>
                        </m:sSubPr>
                        <m:e>
                          <m:r>
                            <a:rPr lang="en-US" sz="1800" b="1" i="1">
                              <a:latin typeface="Cambria Math" panose="02040503050406030204" pitchFamily="18" charset="0"/>
                            </a:rPr>
                            <m:t>𝐓</m:t>
                          </m:r>
                        </m:e>
                        <m:sub>
                          <m:r>
                            <a:rPr lang="en-US" sz="1800" b="1" i="1">
                              <a:latin typeface="Cambria Math" panose="02040503050406030204" pitchFamily="18" charset="0"/>
                            </a:rPr>
                            <m:t>𝟏</m:t>
                          </m:r>
                        </m:sub>
                      </m:sSub>
                      <m:r>
                        <a:rPr lang="en-US" sz="1800" b="1">
                          <a:latin typeface="Cambria Math" panose="02040503050406030204" pitchFamily="18" charset="0"/>
                        </a:rPr>
                        <m:t>)</m:t>
                      </m:r>
                    </m:oMath>
                  </m:oMathPara>
                </a14:m>
                <a:endParaRPr lang="en-US" sz="1800" dirty="0"/>
              </a:p>
              <a:p>
                <a:pPr marL="0" indent="0" algn="r" rtl="1">
                  <a:lnSpc>
                    <a:spcPct val="170000"/>
                  </a:lnSpc>
                  <a:buNone/>
                </a:pPr>
                <a:r>
                  <a:rPr lang="ar-EG" sz="1800" b="1" dirty="0"/>
                  <a:t>ينقل الغاز بالمكبس إلى المستودع الحراري وتكرر الدورات السابقة.</a:t>
                </a:r>
                <a:endParaRPr lang="en-US" sz="1800" dirty="0"/>
              </a:p>
              <a:p>
                <a:pPr marL="0" indent="0" algn="r" rtl="1">
                  <a:lnSpc>
                    <a:spcPct val="170000"/>
                  </a:lnSpc>
                  <a:buNone/>
                </a:pPr>
                <a:r>
                  <a:rPr lang="ar-EG" sz="1800" b="1" dirty="0"/>
                  <a:t>محصلة الشغل الكلي في دورة </a:t>
                </a:r>
                <a:r>
                  <a:rPr lang="ar-EG" sz="1800" b="1" dirty="0" err="1"/>
                  <a:t>كارنوت</a:t>
                </a:r>
                <a:r>
                  <a:rPr lang="ar-EG" sz="1800" b="1" dirty="0"/>
                  <a:t> هي المجموع الجبري للكميات </a:t>
                </a:r>
                <a:r>
                  <a:rPr lang="ar-EG" sz="1800" b="1" dirty="0" err="1"/>
                  <a:t>المعطاه</a:t>
                </a:r>
                <a:r>
                  <a:rPr lang="ar-EG" sz="1800" b="1" dirty="0"/>
                  <a:t> سابقا</a:t>
                </a:r>
                <a:endParaRPr lang="en-US" sz="1800" dirty="0"/>
              </a:p>
              <a:p>
                <a:pPr marL="0" indent="0" algn="r" rtl="1">
                  <a:lnSpc>
                    <a:spcPct val="170000"/>
                  </a:lnSpc>
                  <a:buNone/>
                </a:pPr>
                <a14:m>
                  <m:oMathPara xmlns:m="http://schemas.openxmlformats.org/officeDocument/2006/math">
                    <m:oMathParaPr>
                      <m:jc m:val="centerGroup"/>
                    </m:oMathParaPr>
                    <m:oMath xmlns:m="http://schemas.openxmlformats.org/officeDocument/2006/math">
                      <m:r>
                        <a:rPr lang="en-US" sz="1800" b="1" i="1">
                          <a:latin typeface="Cambria Math" panose="02040503050406030204" pitchFamily="18" charset="0"/>
                        </a:rPr>
                        <m:t>𝐖</m:t>
                      </m:r>
                      <m:r>
                        <a:rPr lang="en-US" sz="1800" b="1">
                          <a:latin typeface="Cambria Math" panose="02040503050406030204" pitchFamily="18" charset="0"/>
                        </a:rPr>
                        <m:t>=</m:t>
                      </m:r>
                      <m:sSub>
                        <m:sSubPr>
                          <m:ctrlPr>
                            <a:rPr lang="en-US" sz="1800" b="1" i="1">
                              <a:latin typeface="Cambria Math" panose="02040503050406030204" pitchFamily="18" charset="0"/>
                            </a:rPr>
                          </m:ctrlPr>
                        </m:sSubPr>
                        <m:e>
                          <m:r>
                            <a:rPr lang="en-US" sz="1800" b="1" i="1">
                              <a:latin typeface="Cambria Math" panose="02040503050406030204" pitchFamily="18" charset="0"/>
                            </a:rPr>
                            <m:t>𝐖</m:t>
                          </m:r>
                        </m:e>
                        <m:sub>
                          <m:r>
                            <a:rPr lang="en-US" sz="1800" b="1" i="1">
                              <a:latin typeface="Cambria Math" panose="02040503050406030204" pitchFamily="18" charset="0"/>
                            </a:rPr>
                            <m:t>𝟏𝟐</m:t>
                          </m:r>
                        </m:sub>
                      </m:sSub>
                      <m:r>
                        <a:rPr lang="en-US" sz="1800" b="1">
                          <a:latin typeface="Cambria Math" panose="02040503050406030204" pitchFamily="18" charset="0"/>
                        </a:rPr>
                        <m:t>+</m:t>
                      </m:r>
                      <m:sSub>
                        <m:sSubPr>
                          <m:ctrlPr>
                            <a:rPr lang="en-US" sz="1800" b="1" i="1">
                              <a:latin typeface="Cambria Math" panose="02040503050406030204" pitchFamily="18" charset="0"/>
                            </a:rPr>
                          </m:ctrlPr>
                        </m:sSubPr>
                        <m:e>
                          <m:r>
                            <a:rPr lang="en-US" sz="1800" b="1" i="1">
                              <a:latin typeface="Cambria Math" panose="02040503050406030204" pitchFamily="18" charset="0"/>
                            </a:rPr>
                            <m:t>𝐖</m:t>
                          </m:r>
                        </m:e>
                        <m:sub>
                          <m:r>
                            <a:rPr lang="en-US" sz="1800" b="1" i="1">
                              <a:latin typeface="Cambria Math" panose="02040503050406030204" pitchFamily="18" charset="0"/>
                            </a:rPr>
                            <m:t>𝟐𝟑</m:t>
                          </m:r>
                        </m:sub>
                      </m:sSub>
                      <m:r>
                        <a:rPr lang="en-US" sz="1800" b="1">
                          <a:latin typeface="Cambria Math" panose="02040503050406030204" pitchFamily="18" charset="0"/>
                        </a:rPr>
                        <m:t>+</m:t>
                      </m:r>
                      <m:sSub>
                        <m:sSubPr>
                          <m:ctrlPr>
                            <a:rPr lang="en-US" sz="1800" b="1" i="1">
                              <a:latin typeface="Cambria Math" panose="02040503050406030204" pitchFamily="18" charset="0"/>
                            </a:rPr>
                          </m:ctrlPr>
                        </m:sSubPr>
                        <m:e>
                          <m:r>
                            <a:rPr lang="en-US" sz="1800" b="1" i="1">
                              <a:latin typeface="Cambria Math" panose="02040503050406030204" pitchFamily="18" charset="0"/>
                            </a:rPr>
                            <m:t>𝐖</m:t>
                          </m:r>
                        </m:e>
                        <m:sub>
                          <m:r>
                            <a:rPr lang="en-US" sz="1800" b="1" i="1">
                              <a:latin typeface="Cambria Math" panose="02040503050406030204" pitchFamily="18" charset="0"/>
                            </a:rPr>
                            <m:t>𝟑𝟒</m:t>
                          </m:r>
                        </m:sub>
                      </m:sSub>
                      <m:r>
                        <a:rPr lang="en-US" sz="1800" b="1">
                          <a:latin typeface="Cambria Math" panose="02040503050406030204" pitchFamily="18" charset="0"/>
                        </a:rPr>
                        <m:t>+</m:t>
                      </m:r>
                      <m:sSub>
                        <m:sSubPr>
                          <m:ctrlPr>
                            <a:rPr lang="en-US" sz="1800" b="1" i="1">
                              <a:latin typeface="Cambria Math" panose="02040503050406030204" pitchFamily="18" charset="0"/>
                            </a:rPr>
                          </m:ctrlPr>
                        </m:sSubPr>
                        <m:e>
                          <m:r>
                            <a:rPr lang="en-US" sz="1800" b="1" i="1">
                              <a:latin typeface="Cambria Math" panose="02040503050406030204" pitchFamily="18" charset="0"/>
                            </a:rPr>
                            <m:t>𝐖</m:t>
                          </m:r>
                        </m:e>
                        <m:sub>
                          <m:r>
                            <a:rPr lang="en-US" sz="1800" b="1" i="1">
                              <a:latin typeface="Cambria Math" panose="02040503050406030204" pitchFamily="18" charset="0"/>
                            </a:rPr>
                            <m:t>𝟒𝟏</m:t>
                          </m:r>
                        </m:sub>
                      </m:sSub>
                    </m:oMath>
                  </m:oMathPara>
                </a14:m>
                <a:endParaRPr lang="en-US" sz="1800" dirty="0"/>
              </a:p>
              <a:p>
                <a:pPr marL="0" indent="0" algn="r" rtl="1">
                  <a:lnSpc>
                    <a:spcPct val="170000"/>
                  </a:lnSpc>
                  <a:buNone/>
                </a:pPr>
                <a:r>
                  <a:rPr lang="ar-EG" sz="1800" b="1" dirty="0"/>
                  <a:t> ولكن </a:t>
                </a:r>
                <a:r>
                  <a:rPr lang="en-US" sz="1800" b="1" dirty="0"/>
                  <a:t>W</a:t>
                </a:r>
                <a:r>
                  <a:rPr lang="en-US" sz="1800" b="1" baseline="-25000" dirty="0"/>
                  <a:t>23</a:t>
                </a:r>
                <a:r>
                  <a:rPr lang="en-US" sz="1800" b="1" dirty="0"/>
                  <a:t>=-W</a:t>
                </a:r>
                <a:r>
                  <a:rPr lang="en-US" sz="1800" b="1" baseline="-25000" dirty="0"/>
                  <a:t>41</a:t>
                </a:r>
                <a:r>
                  <a:rPr lang="ar-EG" sz="1800" b="1" dirty="0"/>
                  <a:t> وبالتالي فإن الشغل الناتج </a:t>
                </a:r>
                <a:endParaRPr lang="en-US" sz="1800" dirty="0"/>
              </a:p>
              <a:p>
                <a:pPr marL="0" indent="0" algn="ctr" rtl="1">
                  <a:lnSpc>
                    <a:spcPct val="170000"/>
                  </a:lnSpc>
                  <a:buNone/>
                </a:pPr>
                <a:r>
                  <a:rPr lang="en-US" sz="1800" b="1" dirty="0"/>
                  <a:t>W=W</a:t>
                </a:r>
                <a:r>
                  <a:rPr lang="en-US" sz="1800" b="1" baseline="-25000" dirty="0"/>
                  <a:t>12</a:t>
                </a:r>
                <a:r>
                  <a:rPr lang="en-US" sz="1800" b="1" dirty="0"/>
                  <a:t>+W</a:t>
                </a:r>
                <a:r>
                  <a:rPr lang="en-US" sz="1800" b="1" baseline="-25000" dirty="0"/>
                  <a:t>34</a:t>
                </a:r>
                <a:endParaRPr lang="en-US" sz="1800" dirty="0"/>
              </a:p>
            </p:txBody>
          </p:sp>
        </mc:Choice>
        <mc:Fallback xmlns="">
          <p:sp>
            <p:nvSpPr>
              <p:cNvPr id="3" name="Content Placeholder 2">
                <a:extLst>
                  <a:ext uri="{FF2B5EF4-FFF2-40B4-BE49-F238E27FC236}">
                    <a16:creationId xmlns:a16="http://schemas.microsoft.com/office/drawing/2014/main" id="{0D3B3C80-5262-4D3A-AF7B-EB374AD46553}"/>
                  </a:ext>
                </a:extLst>
              </p:cNvPr>
              <p:cNvSpPr>
                <a:spLocks noGrp="1" noRot="1" noChangeAspect="1" noMove="1" noResize="1" noEditPoints="1" noAdjustHandles="1" noChangeArrowheads="1" noChangeShapeType="1" noTextEdit="1"/>
              </p:cNvSpPr>
              <p:nvPr>
                <p:ph idx="1"/>
              </p:nvPr>
            </p:nvSpPr>
            <p:spPr>
              <a:xfrm>
                <a:off x="838200" y="124691"/>
                <a:ext cx="10515600" cy="6386945"/>
              </a:xfrm>
              <a:blipFill>
                <a:blip r:embed="rId2"/>
                <a:stretch>
                  <a:fillRect r="-464"/>
                </a:stretch>
              </a:blipFill>
            </p:spPr>
            <p:txBody>
              <a:bodyPr/>
              <a:lstStyle/>
              <a:p>
                <a:r>
                  <a:rPr lang="en-US">
                    <a:noFill/>
                  </a:rPr>
                  <a:t> </a:t>
                </a:r>
              </a:p>
            </p:txBody>
          </p:sp>
        </mc:Fallback>
      </mc:AlternateContent>
    </p:spTree>
    <p:extLst>
      <p:ext uri="{BB962C8B-B14F-4D97-AF65-F5344CB8AC3E}">
        <p14:creationId xmlns:p14="http://schemas.microsoft.com/office/powerpoint/2010/main" val="2511893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558BD2B-E727-4980-9FAA-EF90634D06D7}"/>
                  </a:ext>
                </a:extLst>
              </p:cNvPr>
              <p:cNvSpPr>
                <a:spLocks noGrp="1"/>
              </p:cNvSpPr>
              <p:nvPr>
                <p:ph idx="1"/>
              </p:nvPr>
            </p:nvSpPr>
            <p:spPr>
              <a:xfrm>
                <a:off x="838200" y="387927"/>
                <a:ext cx="10515600" cy="5789036"/>
              </a:xfrm>
            </p:spPr>
            <p:txBody>
              <a:bodyPr/>
              <a:lstStyle/>
              <a:p>
                <a:pPr marL="0" indent="0" algn="r" rtl="1">
                  <a:buNone/>
                </a:pPr>
                <a:endParaRPr lang="en-US" b="1"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𝐖</m:t>
                      </m:r>
                      <m:r>
                        <a:rPr lang="en-US" b="1">
                          <a:latin typeface="Cambria Math" panose="02040503050406030204" pitchFamily="18" charset="0"/>
                        </a:rPr>
                        <m:t>=</m:t>
                      </m:r>
                      <m:r>
                        <a:rPr lang="en-US" b="1" i="1">
                          <a:latin typeface="Cambria Math" panose="02040503050406030204" pitchFamily="18" charset="0"/>
                        </a:rPr>
                        <m:t>𝐑</m:t>
                      </m:r>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𝟏</m:t>
                          </m:r>
                        </m:sub>
                      </m:sSub>
                      <m:func>
                        <m:funcPr>
                          <m:ctrlPr>
                            <a:rPr lang="en-US" b="1" i="1">
                              <a:latin typeface="Cambria Math" panose="02040503050406030204" pitchFamily="18" charset="0"/>
                            </a:rPr>
                          </m:ctrlPr>
                        </m:funcPr>
                        <m:fName>
                          <m:r>
                            <a:rPr lang="en-US" b="1" i="1">
                              <a:latin typeface="Cambria Math" panose="02040503050406030204" pitchFamily="18" charset="0"/>
                            </a:rPr>
                            <m:t>𝐥𝐧</m:t>
                          </m:r>
                        </m:fName>
                        <m:e>
                          <m:d>
                            <m:dPr>
                              <m:ctrlPr>
                                <a:rPr lang="en-US" b="1" i="1">
                                  <a:latin typeface="Cambria Math" panose="02040503050406030204" pitchFamily="18" charset="0"/>
                                </a:rPr>
                              </m:ctrlPr>
                            </m:dPr>
                            <m:e>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𝟐</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𝟏</m:t>
                                      </m:r>
                                    </m:sub>
                                  </m:sSub>
                                </m:den>
                              </m:f>
                            </m:e>
                          </m:d>
                        </m:e>
                      </m:func>
                      <m:r>
                        <a:rPr lang="en-US" b="1">
                          <a:latin typeface="Cambria Math" panose="02040503050406030204" pitchFamily="18" charset="0"/>
                        </a:rPr>
                        <m:t>+</m:t>
                      </m:r>
                      <m:r>
                        <a:rPr lang="en-US" b="1" i="1">
                          <a:latin typeface="Cambria Math" panose="02040503050406030204" pitchFamily="18" charset="0"/>
                        </a:rPr>
                        <m:t>𝐑</m:t>
                      </m:r>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𝟐</m:t>
                          </m:r>
                        </m:sub>
                      </m:sSub>
                      <m:r>
                        <a:rPr lang="en-US" b="1" i="1">
                          <a:latin typeface="Cambria Math" panose="02040503050406030204" pitchFamily="18" charset="0"/>
                        </a:rPr>
                        <m:t>𝐥𝐧</m:t>
                      </m:r>
                      <m:r>
                        <a:rPr lang="en-US" b="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𝟒</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𝟑</m:t>
                              </m:r>
                            </m:sub>
                          </m:sSub>
                        </m:den>
                      </m:f>
                      <m:r>
                        <a:rPr lang="en-US" b="1">
                          <a:latin typeface="Cambria Math" panose="02040503050406030204" pitchFamily="18" charset="0"/>
                        </a:rPr>
                        <m:t>)</m:t>
                      </m:r>
                    </m:oMath>
                  </m:oMathPara>
                </a14:m>
                <a:endParaRPr lang="en-US" b="1" dirty="0"/>
              </a:p>
              <a:p>
                <a:pPr marL="0" indent="0" algn="r" rtl="1">
                  <a:buNone/>
                </a:pPr>
                <a:r>
                  <a:rPr lang="ar-EG" b="1" dirty="0"/>
                  <a:t>لكن من التغير </a:t>
                </a:r>
                <a:r>
                  <a:rPr lang="ar-EG" b="1" dirty="0" err="1"/>
                  <a:t>الأدياباتيكي</a:t>
                </a:r>
                <a:r>
                  <a:rPr lang="ar-EG" b="1" dirty="0"/>
                  <a:t> من 2 إلى 3 فإن</a:t>
                </a:r>
                <a:endParaRPr lang="en-US" dirty="0"/>
              </a:p>
              <a:p>
                <a:pPr marL="0" indent="0" algn="ctr" rtl="1">
                  <a:buNone/>
                </a:pPr>
                <a:r>
                  <a:rPr lang="en-US" b="1" dirty="0"/>
                  <a:t>T</a:t>
                </a:r>
                <a:r>
                  <a:rPr lang="en-US" b="1" baseline="-25000" dirty="0"/>
                  <a:t>1</a:t>
                </a:r>
                <a:r>
                  <a:rPr lang="en-US" b="1" dirty="0"/>
                  <a:t>V</a:t>
                </a:r>
                <a:r>
                  <a:rPr lang="en-US" b="1" baseline="-25000" dirty="0"/>
                  <a:t>2</a:t>
                </a:r>
                <a:r>
                  <a:rPr lang="en-US" b="1" baseline="30000" dirty="0"/>
                  <a:t>γ-1</a:t>
                </a:r>
                <a:r>
                  <a:rPr lang="en-US" b="1" dirty="0"/>
                  <a:t>=T</a:t>
                </a:r>
                <a:r>
                  <a:rPr lang="en-US" b="1" baseline="-25000" dirty="0"/>
                  <a:t>2</a:t>
                </a:r>
                <a:r>
                  <a:rPr lang="en-US" b="1" dirty="0"/>
                  <a:t>V</a:t>
                </a:r>
                <a:r>
                  <a:rPr lang="en-US" b="1" baseline="-25000" dirty="0"/>
                  <a:t>3</a:t>
                </a:r>
                <a:r>
                  <a:rPr lang="en-US" b="1" baseline="30000" dirty="0"/>
                  <a:t>γ-1</a:t>
                </a:r>
                <a:endParaRPr lang="en-US" dirty="0"/>
              </a:p>
              <a:p>
                <a:pPr marL="0" indent="0" algn="r" rtl="1">
                  <a:buNone/>
                </a:pPr>
                <a:r>
                  <a:rPr lang="ar-EG" b="1" dirty="0"/>
                  <a:t>ومن التغير </a:t>
                </a:r>
                <a:r>
                  <a:rPr lang="ar-EG" b="1" dirty="0" err="1"/>
                  <a:t>الأدياباتيكي</a:t>
                </a:r>
                <a:r>
                  <a:rPr lang="ar-EG" b="1" dirty="0"/>
                  <a:t> من 4 إلى 1</a:t>
                </a:r>
                <a:endParaRPr lang="en-US" dirty="0"/>
              </a:p>
              <a:p>
                <a:pPr marL="0" indent="0" algn="ctr" rtl="1">
                  <a:buNone/>
                </a:pPr>
                <a:r>
                  <a:rPr lang="en-US" b="1" dirty="0"/>
                  <a:t>T</a:t>
                </a:r>
                <a:r>
                  <a:rPr lang="en-US" b="1" baseline="-25000" dirty="0"/>
                  <a:t>1</a:t>
                </a:r>
                <a:r>
                  <a:rPr lang="en-US" b="1" dirty="0"/>
                  <a:t>V</a:t>
                </a:r>
                <a:r>
                  <a:rPr lang="en-US" b="1" baseline="-25000" dirty="0"/>
                  <a:t>1</a:t>
                </a:r>
                <a:r>
                  <a:rPr lang="en-US" b="1" baseline="30000" dirty="0"/>
                  <a:t>γ-1</a:t>
                </a:r>
                <a:r>
                  <a:rPr lang="en-US" b="1" dirty="0"/>
                  <a:t>=T</a:t>
                </a:r>
                <a:r>
                  <a:rPr lang="en-US" b="1" baseline="-25000" dirty="0"/>
                  <a:t>2</a:t>
                </a:r>
                <a:r>
                  <a:rPr lang="en-US" b="1" dirty="0"/>
                  <a:t>V</a:t>
                </a:r>
                <a:r>
                  <a:rPr lang="en-US" b="1" baseline="-25000" dirty="0"/>
                  <a:t>4</a:t>
                </a:r>
                <a:r>
                  <a:rPr lang="en-US" b="1" baseline="30000" dirty="0"/>
                  <a:t>γ-1</a:t>
                </a:r>
                <a:endParaRPr lang="en-US" dirty="0"/>
              </a:p>
              <a:p>
                <a:pPr marL="0" indent="0" algn="r" rtl="1">
                  <a:buNone/>
                </a:pPr>
                <a:r>
                  <a:rPr lang="ar-EG" b="1" dirty="0"/>
                  <a:t>وبالتالي فإن </a:t>
                </a:r>
                <a:endParaRPr lang="en-US" dirty="0"/>
              </a:p>
              <a:p>
                <a:pPr marL="0" indent="0" algn="ctr" rtl="1">
                  <a:buNone/>
                </a:pPr>
                <a:r>
                  <a:rPr lang="en-US" b="1" dirty="0"/>
                  <a:t>V</a:t>
                </a:r>
                <a:r>
                  <a:rPr lang="en-US" b="1" baseline="-25000" dirty="0"/>
                  <a:t>4</a:t>
                </a:r>
                <a:r>
                  <a:rPr lang="en-US" b="1" dirty="0"/>
                  <a:t>/V</a:t>
                </a:r>
                <a:r>
                  <a:rPr lang="en-US" b="1" baseline="-25000" dirty="0"/>
                  <a:t>3</a:t>
                </a:r>
                <a:r>
                  <a:rPr lang="en-US" b="1" dirty="0"/>
                  <a:t>=V</a:t>
                </a:r>
                <a:r>
                  <a:rPr lang="en-US" b="1" baseline="-25000" dirty="0"/>
                  <a:t>1</a:t>
                </a:r>
                <a:r>
                  <a:rPr lang="en-US" b="1" dirty="0"/>
                  <a:t>/V</a:t>
                </a:r>
                <a:r>
                  <a:rPr lang="en-US" b="1" baseline="-25000" dirty="0"/>
                  <a:t>2</a:t>
                </a:r>
                <a:endParaRPr lang="en-US" dirty="0"/>
              </a:p>
              <a:p>
                <a:pPr marL="0" indent="0" algn="r" rtl="1">
                  <a:buNone/>
                </a:pPr>
                <a:r>
                  <a:rPr lang="ar-EG" b="1" dirty="0"/>
                  <a:t>بالتعويض في معادلة الشغل نجد أن</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𝐖</m:t>
                      </m:r>
                      <m:r>
                        <a:rPr lang="en-US" b="1">
                          <a:latin typeface="Cambria Math" panose="02040503050406030204" pitchFamily="18" charset="0"/>
                        </a:rPr>
                        <m:t>=</m:t>
                      </m:r>
                      <m:r>
                        <a:rPr lang="en-US" b="1" i="1">
                          <a:latin typeface="Cambria Math" panose="02040503050406030204" pitchFamily="18" charset="0"/>
                        </a:rPr>
                        <m:t>𝐑</m:t>
                      </m:r>
                      <m:r>
                        <a:rPr lang="en-US" b="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𝟏</m:t>
                          </m:r>
                        </m:sub>
                      </m:sSub>
                      <m:func>
                        <m:funcPr>
                          <m:ctrlPr>
                            <a:rPr lang="en-US" b="1" i="1">
                              <a:latin typeface="Cambria Math" panose="02040503050406030204" pitchFamily="18" charset="0"/>
                            </a:rPr>
                          </m:ctrlPr>
                        </m:funcPr>
                        <m:fName>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𝟐</m:t>
                              </m:r>
                            </m:sub>
                          </m:sSub>
                          <m:r>
                            <a:rPr lang="en-US" b="1">
                              <a:latin typeface="Cambria Math" panose="02040503050406030204" pitchFamily="18" charset="0"/>
                            </a:rPr>
                            <m:t>)</m:t>
                          </m:r>
                          <m:r>
                            <a:rPr lang="en-US" b="1" i="1">
                              <a:latin typeface="Cambria Math" panose="02040503050406030204" pitchFamily="18" charset="0"/>
                            </a:rPr>
                            <m:t>𝐥𝐧</m:t>
                          </m:r>
                        </m:fName>
                        <m:e>
                          <m:d>
                            <m:dPr>
                              <m:ctrlPr>
                                <a:rPr lang="en-US" b="1" i="1">
                                  <a:latin typeface="Cambria Math" panose="02040503050406030204" pitchFamily="18" charset="0"/>
                                </a:rPr>
                              </m:ctrlPr>
                            </m:dPr>
                            <m:e>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𝟐</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𝟏</m:t>
                                      </m:r>
                                    </m:sub>
                                  </m:sSub>
                                </m:den>
                              </m:f>
                            </m:e>
                          </m:d>
                        </m:e>
                      </m:func>
                    </m:oMath>
                  </m:oMathPara>
                </a14:m>
                <a:endParaRPr lang="en-US" dirty="0"/>
              </a:p>
              <a:p>
                <a:pPr marL="0" indent="0" algn="r">
                  <a:buNone/>
                </a:pPr>
                <a:endParaRPr lang="en-US" dirty="0"/>
              </a:p>
            </p:txBody>
          </p:sp>
        </mc:Choice>
        <mc:Fallback xmlns="">
          <p:sp>
            <p:nvSpPr>
              <p:cNvPr id="3" name="Content Placeholder 2">
                <a:extLst>
                  <a:ext uri="{FF2B5EF4-FFF2-40B4-BE49-F238E27FC236}">
                    <a16:creationId xmlns:a16="http://schemas.microsoft.com/office/drawing/2014/main" id="{8558BD2B-E727-4980-9FAA-EF90634D06D7}"/>
                  </a:ext>
                </a:extLst>
              </p:cNvPr>
              <p:cNvSpPr>
                <a:spLocks noGrp="1" noRot="1" noChangeAspect="1" noMove="1" noResize="1" noEditPoints="1" noAdjustHandles="1" noChangeArrowheads="1" noChangeShapeType="1" noTextEdit="1"/>
              </p:cNvSpPr>
              <p:nvPr>
                <p:ph idx="1"/>
              </p:nvPr>
            </p:nvSpPr>
            <p:spPr>
              <a:xfrm>
                <a:off x="838200" y="387927"/>
                <a:ext cx="10515600" cy="5789036"/>
              </a:xfrm>
              <a:blipFill>
                <a:blip r:embed="rId2"/>
                <a:stretch>
                  <a:fillRect r="-1159"/>
                </a:stretch>
              </a:blipFill>
            </p:spPr>
            <p:txBody>
              <a:bodyPr/>
              <a:lstStyle/>
              <a:p>
                <a:r>
                  <a:rPr lang="en-US">
                    <a:noFill/>
                  </a:rPr>
                  <a:t> </a:t>
                </a:r>
              </a:p>
            </p:txBody>
          </p:sp>
        </mc:Fallback>
      </mc:AlternateContent>
    </p:spTree>
    <p:extLst>
      <p:ext uri="{BB962C8B-B14F-4D97-AF65-F5344CB8AC3E}">
        <p14:creationId xmlns:p14="http://schemas.microsoft.com/office/powerpoint/2010/main" val="3446987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1E5EBD5-B70F-4445-834D-12A4080EDB79}"/>
                  </a:ext>
                </a:extLst>
              </p:cNvPr>
              <p:cNvSpPr>
                <a:spLocks noGrp="1"/>
              </p:cNvSpPr>
              <p:nvPr>
                <p:ph idx="1"/>
              </p:nvPr>
            </p:nvSpPr>
            <p:spPr>
              <a:xfrm>
                <a:off x="838200" y="581890"/>
                <a:ext cx="10515600" cy="5929745"/>
              </a:xfrm>
            </p:spPr>
            <p:txBody>
              <a:bodyPr>
                <a:normAutofit fontScale="92500" lnSpcReduction="10000"/>
              </a:bodyPr>
              <a:lstStyle/>
              <a:p>
                <a:pPr marL="0" indent="0" algn="r" rtl="1">
                  <a:buNone/>
                </a:pPr>
                <a:r>
                  <a:rPr lang="ar-EG" b="1" dirty="0"/>
                  <a:t>وحيث أن </a:t>
                </a:r>
                <a:r>
                  <a:rPr lang="en-US" b="1" dirty="0"/>
                  <a:t>V</a:t>
                </a:r>
                <a:r>
                  <a:rPr lang="en-US" b="1" baseline="-25000" dirty="0"/>
                  <a:t>2</a:t>
                </a:r>
                <a:r>
                  <a:rPr lang="en-US" b="1" dirty="0"/>
                  <a:t>&gt;V</a:t>
                </a:r>
                <a:r>
                  <a:rPr lang="en-US" b="1" baseline="-25000" dirty="0"/>
                  <a:t>1</a:t>
                </a:r>
                <a:r>
                  <a:rPr lang="ar-EG" b="1" dirty="0"/>
                  <a:t> ، </a:t>
                </a:r>
                <a:r>
                  <a:rPr lang="en-US" b="1" dirty="0"/>
                  <a:t>T</a:t>
                </a:r>
                <a:r>
                  <a:rPr lang="en-US" b="1" baseline="-25000" dirty="0"/>
                  <a:t>1</a:t>
                </a:r>
                <a:r>
                  <a:rPr lang="en-US" b="1" dirty="0"/>
                  <a:t>&gt;T</a:t>
                </a:r>
                <a:r>
                  <a:rPr lang="en-US" b="1" baseline="-25000" dirty="0"/>
                  <a:t>2</a:t>
                </a:r>
                <a:r>
                  <a:rPr lang="ar-EG" b="1" dirty="0"/>
                  <a:t> فإن الشغل </a:t>
                </a:r>
                <a:r>
                  <a:rPr lang="en-US" b="1" dirty="0"/>
                  <a:t>W</a:t>
                </a:r>
                <a:r>
                  <a:rPr lang="ar-EG" b="1" dirty="0"/>
                  <a:t> الناتج في دورة </a:t>
                </a:r>
                <a:r>
                  <a:rPr lang="ar-EG" b="1" dirty="0" err="1"/>
                  <a:t>كارنوت</a:t>
                </a:r>
                <a:r>
                  <a:rPr lang="ar-EG" b="1" dirty="0"/>
                  <a:t> يكون موجبا والذي يعنى أن الآلة تنتج شغلاً مفيداً.</a:t>
                </a:r>
                <a:endParaRPr lang="en-US" dirty="0"/>
              </a:p>
              <a:p>
                <a:pPr marL="0" indent="0" algn="r" rtl="1">
                  <a:buNone/>
                </a:pPr>
                <a:r>
                  <a:rPr lang="ar-EG" b="1" dirty="0"/>
                  <a:t>كفاءة الآلة الحرارية:</a:t>
                </a:r>
                <a:endParaRPr lang="en-US" dirty="0"/>
              </a:p>
              <a:p>
                <a:pPr marL="0" indent="0" algn="r" rtl="1">
                  <a:buNone/>
                </a:pPr>
                <a:r>
                  <a:rPr lang="ar-EG" b="1" dirty="0"/>
                  <a:t>كفاءة أي آلة حرارية هي النسبة بين الشغل المستفاد من الآلة إلى كمية الحرارة التي تستقبلها أي أن</a:t>
                </a:r>
                <a:endParaRPr lang="en-US" dirty="0"/>
              </a:p>
              <a:p>
                <a:pPr marL="0" indent="0" algn="r" rtl="1">
                  <a:buNone/>
                </a:pPr>
                <a14:m>
                  <m:oMathPara xmlns:m="http://schemas.openxmlformats.org/officeDocument/2006/math">
                    <m:oMathParaPr>
                      <m:jc m:val="centerGroup"/>
                    </m:oMathParaPr>
                    <m:oMath xmlns:m="http://schemas.openxmlformats.org/officeDocument/2006/math">
                      <m:r>
                        <a:rPr lang="ar-EG" i="1">
                          <a:latin typeface="Cambria Math" panose="02040503050406030204" pitchFamily="18" charset="0"/>
                        </a:rPr>
                        <m:t>𝛈</m:t>
                      </m:r>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𝐖</m:t>
                          </m:r>
                        </m:num>
                        <m:den>
                          <m:sSub>
                            <m:sSubPr>
                              <m:ctrlPr>
                                <a:rPr lang="en-US" b="1" i="1">
                                  <a:latin typeface="Cambria Math" panose="02040503050406030204" pitchFamily="18" charset="0"/>
                                </a:rPr>
                              </m:ctrlPr>
                            </m:sSubPr>
                            <m:e>
                              <m:r>
                                <a:rPr lang="en-US" b="1" i="1">
                                  <a:latin typeface="Cambria Math" panose="02040503050406030204" pitchFamily="18" charset="0"/>
                                </a:rPr>
                                <m:t>𝐐</m:t>
                              </m:r>
                            </m:e>
                            <m:sub>
                              <m:r>
                                <a:rPr lang="en-US" b="1" i="1">
                                  <a:latin typeface="Cambria Math" panose="02040503050406030204" pitchFamily="18" charset="0"/>
                                </a:rPr>
                                <m:t>𝟏</m:t>
                              </m:r>
                            </m:sub>
                          </m:sSub>
                        </m:den>
                      </m:f>
                      <m:r>
                        <a:rPr lang="en-US" b="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𝐐</m:t>
                              </m:r>
                            </m:e>
                            <m:sub>
                              <m:r>
                                <a:rPr lang="en-US" b="1" i="1">
                                  <a:latin typeface="Cambria Math" panose="02040503050406030204" pitchFamily="18" charset="0"/>
                                </a:rPr>
                                <m:t>𝟏</m:t>
                              </m:r>
                            </m:sub>
                          </m:sSub>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𝐐</m:t>
                              </m:r>
                            </m:e>
                            <m:sub>
                              <m:r>
                                <a:rPr lang="en-US" b="1" i="1">
                                  <a:latin typeface="Cambria Math" panose="02040503050406030204" pitchFamily="18" charset="0"/>
                                </a:rPr>
                                <m:t>𝟐</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𝐐</m:t>
                              </m:r>
                            </m:e>
                            <m:sub>
                              <m:r>
                                <a:rPr lang="en-US" b="1" i="1">
                                  <a:latin typeface="Cambria Math" panose="02040503050406030204" pitchFamily="18" charset="0"/>
                                </a:rPr>
                                <m:t>𝟏</m:t>
                              </m:r>
                            </m:sub>
                          </m:sSub>
                        </m:den>
                      </m:f>
                      <m:r>
                        <a:rPr lang="en-US" b="1">
                          <a:latin typeface="Cambria Math" panose="02040503050406030204" pitchFamily="18" charset="0"/>
                        </a:rPr>
                        <m:t>=</m:t>
                      </m:r>
                      <m:r>
                        <a:rPr lang="en-US" b="1" i="1">
                          <a:latin typeface="Cambria Math" panose="02040503050406030204" pitchFamily="18" charset="0"/>
                        </a:rPr>
                        <m:t>𝟏</m:t>
                      </m:r>
                      <m:r>
                        <a:rPr lang="en-US" b="1" i="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𝐐</m:t>
                              </m:r>
                            </m:e>
                            <m:sub>
                              <m:r>
                                <a:rPr lang="en-US" b="1" i="1">
                                  <a:latin typeface="Cambria Math" panose="02040503050406030204" pitchFamily="18" charset="0"/>
                                </a:rPr>
                                <m:t>𝟐</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𝐐</m:t>
                              </m:r>
                            </m:e>
                            <m:sub>
                              <m:r>
                                <a:rPr lang="en-US" b="1" i="1">
                                  <a:latin typeface="Cambria Math" panose="02040503050406030204" pitchFamily="18" charset="0"/>
                                </a:rPr>
                                <m:t>𝟏</m:t>
                              </m:r>
                            </m:sub>
                          </m:sSub>
                        </m:den>
                      </m:f>
                    </m:oMath>
                  </m:oMathPara>
                </a14:m>
                <a:endParaRPr lang="en-US" dirty="0"/>
              </a:p>
              <a:p>
                <a:pPr marL="0" indent="0" algn="r" rtl="1">
                  <a:buNone/>
                </a:pPr>
                <a:r>
                  <a:rPr lang="ar-EG" b="1" dirty="0"/>
                  <a:t>المعادلة السابقة هي معادلة كفاءة أي آلة حرارية وبالنسبة لآلة </a:t>
                </a:r>
                <a:r>
                  <a:rPr lang="ar-EG" b="1" dirty="0" err="1"/>
                  <a:t>كارنوت</a:t>
                </a:r>
                <a:r>
                  <a:rPr lang="ar-EG" b="1" dirty="0"/>
                  <a:t> فإنه بالتعويض عن الشغل</a:t>
                </a:r>
                <a:r>
                  <a:rPr lang="en-US" b="1" dirty="0"/>
                  <a:t> W</a:t>
                </a:r>
                <a:r>
                  <a:rPr lang="ar-EG" b="1" dirty="0"/>
                  <a:t> وكمية الحرارة </a:t>
                </a:r>
                <a:r>
                  <a:rPr lang="en-US" b="1" dirty="0"/>
                  <a:t>Q</a:t>
                </a:r>
                <a:r>
                  <a:rPr lang="en-US" b="1" baseline="-25000" dirty="0"/>
                  <a:t>1</a:t>
                </a:r>
                <a:r>
                  <a:rPr lang="ar-EG" b="1" dirty="0"/>
                  <a:t> نجد أن</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𝛈</m:t>
                      </m:r>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𝐖</m:t>
                          </m:r>
                        </m:num>
                        <m:den>
                          <m:sSub>
                            <m:sSubPr>
                              <m:ctrlPr>
                                <a:rPr lang="en-US" b="1" i="1">
                                  <a:latin typeface="Cambria Math" panose="02040503050406030204" pitchFamily="18" charset="0"/>
                                </a:rPr>
                              </m:ctrlPr>
                            </m:sSubPr>
                            <m:e>
                              <m:r>
                                <a:rPr lang="en-US" b="1" i="1">
                                  <a:latin typeface="Cambria Math" panose="02040503050406030204" pitchFamily="18" charset="0"/>
                                </a:rPr>
                                <m:t>𝐐</m:t>
                              </m:r>
                            </m:e>
                            <m:sub>
                              <m:r>
                                <a:rPr lang="en-US" b="1" i="1">
                                  <a:latin typeface="Cambria Math" panose="02040503050406030204" pitchFamily="18" charset="0"/>
                                </a:rPr>
                                <m:t>𝟏</m:t>
                              </m:r>
                            </m:sub>
                          </m:sSub>
                        </m:den>
                      </m:f>
                      <m:r>
                        <a:rPr lang="en-US" b="1">
                          <a:latin typeface="Cambria Math" panose="02040503050406030204" pitchFamily="18" charset="0"/>
                        </a:rPr>
                        <m:t>=</m:t>
                      </m:r>
                      <m:r>
                        <a:rPr lang="en-US" b="1" i="1">
                          <a:latin typeface="Cambria Math" panose="02040503050406030204" pitchFamily="18" charset="0"/>
                        </a:rPr>
                        <m:t>𝟏</m:t>
                      </m:r>
                      <m:r>
                        <a:rPr lang="en-US" b="1" i="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𝟐</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𝟏</m:t>
                              </m:r>
                            </m:sub>
                          </m:sSub>
                        </m:den>
                      </m:f>
                    </m:oMath>
                  </m:oMathPara>
                </a14:m>
                <a:endParaRPr lang="en-US" dirty="0"/>
              </a:p>
              <a:p>
                <a:pPr marL="0" indent="0" algn="r" rtl="1">
                  <a:buNone/>
                </a:pPr>
                <a:r>
                  <a:rPr lang="ar-EG" b="1" dirty="0"/>
                  <a:t>واضح من المعادلة السابقة أنه كلما كانت </a:t>
                </a:r>
                <a:r>
                  <a:rPr lang="en-US" b="1" dirty="0"/>
                  <a:t>T</a:t>
                </a:r>
                <a:r>
                  <a:rPr lang="en-US" b="1" baseline="-25000" dirty="0"/>
                  <a:t>1</a:t>
                </a:r>
                <a:r>
                  <a:rPr lang="en-US" b="1" dirty="0"/>
                  <a:t>&gt;&gt;T</a:t>
                </a:r>
                <a:r>
                  <a:rPr lang="en-US" b="1" baseline="-25000" dirty="0"/>
                  <a:t>2</a:t>
                </a:r>
                <a:r>
                  <a:rPr lang="ar-EG" b="1" dirty="0"/>
                  <a:t> كلما زادت كفاءة الآلة وأنه أعلى كفاءة للآلة هي عندما </a:t>
                </a:r>
                <a:r>
                  <a:rPr lang="en-US" b="1" dirty="0"/>
                  <a:t>T</a:t>
                </a:r>
                <a:r>
                  <a:rPr lang="en-US" b="1" baseline="-25000" dirty="0"/>
                  <a:t>2</a:t>
                </a:r>
                <a:r>
                  <a:rPr lang="en-US" b="1" dirty="0"/>
                  <a:t>=0</a:t>
                </a:r>
                <a:r>
                  <a:rPr lang="ar-EG" b="1" dirty="0"/>
                  <a:t> وهذا </a:t>
                </a:r>
                <a:r>
                  <a:rPr lang="ar-EG" b="1" dirty="0" err="1"/>
                  <a:t>لايمكن</a:t>
                </a:r>
                <a:r>
                  <a:rPr lang="ar-EG" b="1" dirty="0"/>
                  <a:t> حدوثة مطلقا كذلك فإن كفاءة الآلة تساوي صفر عندما </a:t>
                </a:r>
                <a:r>
                  <a:rPr lang="en-US" b="1" dirty="0"/>
                  <a:t>T</a:t>
                </a:r>
                <a:r>
                  <a:rPr lang="en-US" b="1" baseline="-25000" dirty="0"/>
                  <a:t>1</a:t>
                </a:r>
                <a:r>
                  <a:rPr lang="en-US" b="1" dirty="0"/>
                  <a:t>=T</a:t>
                </a:r>
                <a:r>
                  <a:rPr lang="en-US" b="1" baseline="-25000" dirty="0"/>
                  <a:t>2</a:t>
                </a:r>
                <a:r>
                  <a:rPr lang="ar-EG" b="1" dirty="0"/>
                  <a:t> وهذا ينطبق مع نص كلفن للقانون الثاني للديناميكا الحرارية . الدورة الحرارية السابقة تسمى دورة </a:t>
                </a:r>
                <a:r>
                  <a:rPr lang="ar-EG" b="1" dirty="0" err="1"/>
                  <a:t>كارنوت</a:t>
                </a:r>
                <a:r>
                  <a:rPr lang="ar-EG" b="1" dirty="0"/>
                  <a:t> الأساسية أو دورة </a:t>
                </a:r>
                <a:r>
                  <a:rPr lang="ar-EG" b="1" dirty="0" err="1"/>
                  <a:t>كارنوت</a:t>
                </a:r>
                <a:r>
                  <a:rPr lang="ar-EG" b="1" dirty="0"/>
                  <a:t> الحرارية ودورة هذه الآلة قابلة للعكس أي تعمل كآلة مبردة.</a:t>
                </a:r>
                <a:endParaRPr lang="en-US" dirty="0"/>
              </a:p>
              <a:p>
                <a:pPr marL="0" indent="0" algn="r">
                  <a:buNone/>
                </a:pPr>
                <a:endParaRPr lang="en-US" dirty="0"/>
              </a:p>
            </p:txBody>
          </p:sp>
        </mc:Choice>
        <mc:Fallback xmlns="">
          <p:sp>
            <p:nvSpPr>
              <p:cNvPr id="3" name="Content Placeholder 2">
                <a:extLst>
                  <a:ext uri="{FF2B5EF4-FFF2-40B4-BE49-F238E27FC236}">
                    <a16:creationId xmlns:a16="http://schemas.microsoft.com/office/drawing/2014/main" id="{D1E5EBD5-B70F-4445-834D-12A4080EDB79}"/>
                  </a:ext>
                </a:extLst>
              </p:cNvPr>
              <p:cNvSpPr>
                <a:spLocks noGrp="1" noRot="1" noChangeAspect="1" noMove="1" noResize="1" noEditPoints="1" noAdjustHandles="1" noChangeArrowheads="1" noChangeShapeType="1" noTextEdit="1"/>
              </p:cNvSpPr>
              <p:nvPr>
                <p:ph idx="1"/>
              </p:nvPr>
            </p:nvSpPr>
            <p:spPr>
              <a:xfrm>
                <a:off x="838200" y="581890"/>
                <a:ext cx="10515600" cy="5929745"/>
              </a:xfrm>
              <a:blipFill>
                <a:blip r:embed="rId2"/>
                <a:stretch>
                  <a:fillRect l="-1101" t="-2364" r="-986"/>
                </a:stretch>
              </a:blipFill>
            </p:spPr>
            <p:txBody>
              <a:bodyPr/>
              <a:lstStyle/>
              <a:p>
                <a:r>
                  <a:rPr lang="en-US">
                    <a:noFill/>
                  </a:rPr>
                  <a:t> </a:t>
                </a:r>
              </a:p>
            </p:txBody>
          </p:sp>
        </mc:Fallback>
      </mc:AlternateContent>
    </p:spTree>
    <p:extLst>
      <p:ext uri="{BB962C8B-B14F-4D97-AF65-F5344CB8AC3E}">
        <p14:creationId xmlns:p14="http://schemas.microsoft.com/office/powerpoint/2010/main" val="3797049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26B4E-67BA-4AF6-A1C7-31ABC24DB8B9}"/>
              </a:ext>
            </a:extLst>
          </p:cNvPr>
          <p:cNvSpPr>
            <a:spLocks noGrp="1"/>
          </p:cNvSpPr>
          <p:nvPr>
            <p:ph type="title"/>
          </p:nvPr>
        </p:nvSpPr>
        <p:spPr>
          <a:xfrm>
            <a:off x="838200" y="365126"/>
            <a:ext cx="10515600" cy="632401"/>
          </a:xfrm>
        </p:spPr>
        <p:txBody>
          <a:bodyPr>
            <a:normAutofit/>
          </a:bodyPr>
          <a:lstStyle/>
          <a:p>
            <a:pPr algn="ctr"/>
            <a:r>
              <a:rPr lang="ar-EG" sz="3600" b="1" dirty="0"/>
              <a:t> دورة آلة التبريد</a:t>
            </a:r>
            <a:endParaRPr lang="en-US" sz="3600" dirty="0"/>
          </a:p>
        </p:txBody>
      </p:sp>
      <p:sp>
        <p:nvSpPr>
          <p:cNvPr id="3" name="Content Placeholder 2">
            <a:extLst>
              <a:ext uri="{FF2B5EF4-FFF2-40B4-BE49-F238E27FC236}">
                <a16:creationId xmlns:a16="http://schemas.microsoft.com/office/drawing/2014/main" id="{58FAD806-5CBE-4FC0-898B-94BEB1329037}"/>
              </a:ext>
            </a:extLst>
          </p:cNvPr>
          <p:cNvSpPr>
            <a:spLocks noGrp="1"/>
          </p:cNvSpPr>
          <p:nvPr>
            <p:ph idx="1"/>
          </p:nvPr>
        </p:nvSpPr>
        <p:spPr>
          <a:xfrm>
            <a:off x="838200" y="1191492"/>
            <a:ext cx="10515600" cy="5555672"/>
          </a:xfrm>
        </p:spPr>
        <p:txBody>
          <a:bodyPr/>
          <a:lstStyle/>
          <a:p>
            <a:pPr marL="0" indent="0" algn="r" rtl="1">
              <a:buNone/>
            </a:pPr>
            <a:r>
              <a:rPr lang="ar-EG" sz="2400" b="1" dirty="0"/>
              <a:t>دورة هذه الآلة هي  نفس دورة </a:t>
            </a:r>
            <a:r>
              <a:rPr lang="ar-EG" sz="2400" b="1" dirty="0" err="1"/>
              <a:t>كارنوت</a:t>
            </a:r>
            <a:r>
              <a:rPr lang="ar-EG" sz="2400" b="1" dirty="0"/>
              <a:t> ولكن في الاتجاه العكسي كما بالشكل</a:t>
            </a:r>
            <a:endParaRPr lang="en-US" sz="2400" b="1" dirty="0"/>
          </a:p>
          <a:p>
            <a:pPr marL="0" indent="0" algn="r" rtl="1">
              <a:buNone/>
            </a:pPr>
            <a:endParaRPr lang="en-US" dirty="0"/>
          </a:p>
          <a:p>
            <a:pPr marL="0" indent="0" algn="r" rtl="1">
              <a:buNone/>
            </a:pPr>
            <a:r>
              <a:rPr lang="ar-EG" b="1" dirty="0"/>
              <a:t> </a:t>
            </a:r>
            <a:endParaRPr lang="en-US" dirty="0"/>
          </a:p>
          <a:p>
            <a:pPr marL="0" indent="0" algn="r">
              <a:buNone/>
            </a:pPr>
            <a:endParaRPr lang="en-US" dirty="0"/>
          </a:p>
        </p:txBody>
      </p:sp>
      <p:pic>
        <p:nvPicPr>
          <p:cNvPr id="7" name="Picture 6" descr="Chart&#10;&#10;Description automatically generated">
            <a:extLst>
              <a:ext uri="{FF2B5EF4-FFF2-40B4-BE49-F238E27FC236}">
                <a16:creationId xmlns:a16="http://schemas.microsoft.com/office/drawing/2014/main" id="{81C2140B-0AD9-459C-A39F-E04DAE6C54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5365" y="1759527"/>
            <a:ext cx="7889071" cy="4621854"/>
          </a:xfrm>
          <a:prstGeom prst="rect">
            <a:avLst/>
          </a:prstGeom>
        </p:spPr>
      </p:pic>
      <p:sp>
        <p:nvSpPr>
          <p:cNvPr id="8" name="TextBox 7">
            <a:extLst>
              <a:ext uri="{FF2B5EF4-FFF2-40B4-BE49-F238E27FC236}">
                <a16:creationId xmlns:a16="http://schemas.microsoft.com/office/drawing/2014/main" id="{CA2AE740-D736-46EA-8DB3-57535E3D14D6}"/>
              </a:ext>
            </a:extLst>
          </p:cNvPr>
          <p:cNvSpPr txBox="1"/>
          <p:nvPr/>
        </p:nvSpPr>
        <p:spPr>
          <a:xfrm>
            <a:off x="2978726" y="6381381"/>
            <a:ext cx="5237019" cy="646331"/>
          </a:xfrm>
          <a:prstGeom prst="rect">
            <a:avLst/>
          </a:prstGeom>
          <a:noFill/>
        </p:spPr>
        <p:txBody>
          <a:bodyPr wrap="square" rtlCol="0">
            <a:spAutoFit/>
          </a:bodyPr>
          <a:lstStyle/>
          <a:p>
            <a:pPr algn="ctr"/>
            <a:r>
              <a:rPr lang="ar-EG" b="1" dirty="0"/>
              <a:t>دورة الآلة المبردة او دورة </a:t>
            </a:r>
            <a:r>
              <a:rPr lang="ar-EG" b="1" dirty="0" err="1"/>
              <a:t>كارنوت</a:t>
            </a:r>
            <a:r>
              <a:rPr lang="ar-EG" b="1" dirty="0"/>
              <a:t> العكسية</a:t>
            </a:r>
            <a:endParaRPr lang="en-US" dirty="0"/>
          </a:p>
          <a:p>
            <a:pPr algn="ctr"/>
            <a:endParaRPr lang="en-US" dirty="0"/>
          </a:p>
        </p:txBody>
      </p:sp>
    </p:spTree>
    <p:extLst>
      <p:ext uri="{BB962C8B-B14F-4D97-AF65-F5344CB8AC3E}">
        <p14:creationId xmlns:p14="http://schemas.microsoft.com/office/powerpoint/2010/main" val="3688553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6F9B39-778A-498D-B5E4-9E9470F5FEC7}"/>
              </a:ext>
            </a:extLst>
          </p:cNvPr>
          <p:cNvSpPr>
            <a:spLocks noGrp="1"/>
          </p:cNvSpPr>
          <p:nvPr>
            <p:ph idx="1"/>
          </p:nvPr>
        </p:nvSpPr>
        <p:spPr>
          <a:xfrm>
            <a:off x="838200" y="429491"/>
            <a:ext cx="10515600" cy="5747472"/>
          </a:xfrm>
        </p:spPr>
        <p:txBody>
          <a:bodyPr>
            <a:normAutofit/>
          </a:bodyPr>
          <a:lstStyle/>
          <a:p>
            <a:pPr marL="0" indent="0" algn="r" rtl="1">
              <a:buNone/>
            </a:pPr>
            <a:r>
              <a:rPr lang="ar-EG" b="1" dirty="0"/>
              <a:t>وفي هذه الدورة يتم </a:t>
            </a:r>
            <a:r>
              <a:rPr lang="ar-EG" b="1" dirty="0" err="1"/>
              <a:t>مايلي</a:t>
            </a:r>
            <a:r>
              <a:rPr lang="ar-EG" b="1" dirty="0"/>
              <a:t> :</a:t>
            </a:r>
            <a:endParaRPr lang="en-US" dirty="0"/>
          </a:p>
          <a:p>
            <a:pPr marL="0" lvl="0" indent="0" algn="r" rtl="1">
              <a:buNone/>
            </a:pPr>
            <a:r>
              <a:rPr lang="ar-EG" b="1" dirty="0"/>
              <a:t>يتمدد الغاز من 1 الى 2 </a:t>
            </a:r>
            <a:r>
              <a:rPr lang="ar-EG" b="1" dirty="0" err="1"/>
              <a:t>ادياباتيكيا</a:t>
            </a:r>
            <a:r>
              <a:rPr lang="ar-EG" b="1" dirty="0"/>
              <a:t> وفي هذه الحالة تنخفض درجة حرارته من </a:t>
            </a:r>
            <a:r>
              <a:rPr lang="en-US" b="1" dirty="0"/>
              <a:t>T</a:t>
            </a:r>
            <a:r>
              <a:rPr lang="en-US" b="1" baseline="-25000" dirty="0"/>
              <a:t>1</a:t>
            </a:r>
            <a:r>
              <a:rPr lang="ar-EG" b="1" dirty="0"/>
              <a:t> الى </a:t>
            </a:r>
            <a:r>
              <a:rPr lang="en-US" b="1" dirty="0"/>
              <a:t> T</a:t>
            </a:r>
            <a:r>
              <a:rPr lang="en-US" b="1" baseline="-25000" dirty="0"/>
              <a:t>2</a:t>
            </a:r>
            <a:r>
              <a:rPr lang="ar-EG" b="1" dirty="0"/>
              <a:t> ويكون الشغل يساوي</a:t>
            </a:r>
            <a:endParaRPr lang="en-US" dirty="0"/>
          </a:p>
          <a:p>
            <a:pPr marL="0" indent="0" algn="ctr" rtl="1">
              <a:buNone/>
            </a:pPr>
            <a:r>
              <a:rPr lang="en-US" b="1" dirty="0"/>
              <a:t>W</a:t>
            </a:r>
            <a:r>
              <a:rPr lang="en-US" b="1" baseline="-25000" dirty="0"/>
              <a:t>12</a:t>
            </a:r>
            <a:r>
              <a:rPr lang="en-US" b="1" dirty="0"/>
              <a:t>=</a:t>
            </a:r>
            <a:r>
              <a:rPr lang="en-US" b="1" dirty="0" err="1"/>
              <a:t>C</a:t>
            </a:r>
            <a:r>
              <a:rPr lang="en-US" b="1" baseline="-25000" dirty="0" err="1"/>
              <a:t>v</a:t>
            </a:r>
            <a:r>
              <a:rPr lang="en-US" b="1" dirty="0"/>
              <a:t>(T</a:t>
            </a:r>
            <a:r>
              <a:rPr lang="en-US" b="1" baseline="-25000" dirty="0"/>
              <a:t>1</a:t>
            </a:r>
            <a:r>
              <a:rPr lang="en-US" b="1" dirty="0"/>
              <a:t> – T</a:t>
            </a:r>
            <a:r>
              <a:rPr lang="en-US" b="1" baseline="-25000" dirty="0"/>
              <a:t>2</a:t>
            </a:r>
            <a:r>
              <a:rPr lang="en-US" b="1" dirty="0"/>
              <a:t>)</a:t>
            </a:r>
            <a:endParaRPr lang="en-US" dirty="0"/>
          </a:p>
          <a:p>
            <a:pPr marL="0" lvl="0" indent="0" algn="r" rtl="1">
              <a:buNone/>
            </a:pPr>
            <a:r>
              <a:rPr lang="ar-EG" b="1" dirty="0"/>
              <a:t> يتمدد الغاز </a:t>
            </a:r>
            <a:r>
              <a:rPr lang="ar-EG" b="1" dirty="0" err="1"/>
              <a:t>ايزوثيرماليا</a:t>
            </a:r>
            <a:r>
              <a:rPr lang="ar-EG" b="1" dirty="0"/>
              <a:t> من 2 الى 3 ويكون الشغل يساوي</a:t>
            </a:r>
            <a:endParaRPr lang="en-US" dirty="0"/>
          </a:p>
          <a:p>
            <a:pPr marL="0" indent="0" algn="ctr" rtl="1">
              <a:buNone/>
            </a:pPr>
            <a:r>
              <a:rPr lang="en-US" b="1" dirty="0"/>
              <a:t>W</a:t>
            </a:r>
            <a:r>
              <a:rPr lang="en-US" b="1" baseline="-25000" dirty="0"/>
              <a:t>23</a:t>
            </a:r>
            <a:r>
              <a:rPr lang="en-US" b="1" dirty="0"/>
              <a:t>=RT</a:t>
            </a:r>
            <a:r>
              <a:rPr lang="en-US" b="1" baseline="-25000" dirty="0"/>
              <a:t>2</a:t>
            </a:r>
            <a:r>
              <a:rPr lang="en-US" b="1" dirty="0"/>
              <a:t>ln(V</a:t>
            </a:r>
            <a:r>
              <a:rPr lang="en-US" b="1" baseline="-25000" dirty="0"/>
              <a:t>3</a:t>
            </a:r>
            <a:r>
              <a:rPr lang="en-US" b="1" dirty="0"/>
              <a:t>/V</a:t>
            </a:r>
            <a:r>
              <a:rPr lang="en-US" b="1" baseline="-25000" dirty="0"/>
              <a:t>2</a:t>
            </a:r>
            <a:r>
              <a:rPr lang="en-US" b="1" dirty="0"/>
              <a:t>)=-Q</a:t>
            </a:r>
            <a:r>
              <a:rPr lang="en-US" b="1" baseline="-25000" dirty="0"/>
              <a:t>2</a:t>
            </a:r>
            <a:endParaRPr lang="en-US" dirty="0"/>
          </a:p>
          <a:p>
            <a:pPr marL="0" lvl="0" indent="0" algn="r" rtl="1">
              <a:buNone/>
            </a:pPr>
            <a:r>
              <a:rPr lang="ar-EG" b="1" dirty="0"/>
              <a:t>يضغط الغاز </a:t>
            </a:r>
            <a:r>
              <a:rPr lang="ar-EG" b="1" dirty="0" err="1"/>
              <a:t>ادياباتيكيا</a:t>
            </a:r>
            <a:r>
              <a:rPr lang="ar-EG" b="1" dirty="0"/>
              <a:t> من 3 الى 4 ويكون الشغل مساويا</a:t>
            </a:r>
            <a:endParaRPr lang="en-US" dirty="0"/>
          </a:p>
          <a:p>
            <a:pPr marL="0" indent="0" algn="ctr" rtl="1">
              <a:buNone/>
            </a:pPr>
            <a:r>
              <a:rPr lang="en-US" b="1" dirty="0"/>
              <a:t>W</a:t>
            </a:r>
            <a:r>
              <a:rPr lang="en-US" b="1" baseline="-25000" dirty="0"/>
              <a:t>34</a:t>
            </a:r>
            <a:r>
              <a:rPr lang="en-US" b="1" dirty="0"/>
              <a:t>=</a:t>
            </a:r>
            <a:r>
              <a:rPr lang="en-US" b="1" dirty="0" err="1"/>
              <a:t>C</a:t>
            </a:r>
            <a:r>
              <a:rPr lang="en-US" b="1" baseline="-25000" dirty="0" err="1"/>
              <a:t>v</a:t>
            </a:r>
            <a:r>
              <a:rPr lang="en-US" b="1" dirty="0"/>
              <a:t>(T</a:t>
            </a:r>
            <a:r>
              <a:rPr lang="en-US" b="1" baseline="-25000" dirty="0"/>
              <a:t>2</a:t>
            </a:r>
            <a:r>
              <a:rPr lang="en-US" b="1" dirty="0"/>
              <a:t> – T</a:t>
            </a:r>
            <a:r>
              <a:rPr lang="en-US" b="1" baseline="-25000" dirty="0"/>
              <a:t>1</a:t>
            </a:r>
            <a:r>
              <a:rPr lang="en-US" b="1" dirty="0"/>
              <a:t>) = -W</a:t>
            </a:r>
            <a:r>
              <a:rPr lang="en-US" b="1" baseline="-25000" dirty="0"/>
              <a:t>12</a:t>
            </a:r>
            <a:endParaRPr lang="en-US" dirty="0"/>
          </a:p>
          <a:p>
            <a:pPr marL="0" lvl="0" indent="0" algn="r" rtl="1">
              <a:buNone/>
            </a:pPr>
            <a:r>
              <a:rPr lang="ar-EG" b="1" dirty="0"/>
              <a:t>يضغط الغاز </a:t>
            </a:r>
            <a:r>
              <a:rPr lang="ar-EG" b="1" dirty="0" err="1"/>
              <a:t>ايزوثيرماليا</a:t>
            </a:r>
            <a:r>
              <a:rPr lang="ar-EG" b="1" dirty="0"/>
              <a:t> من 4 الى 1 ويكون الشغل هو</a:t>
            </a:r>
            <a:endParaRPr lang="en-US" dirty="0"/>
          </a:p>
          <a:p>
            <a:pPr marL="0" indent="0" algn="ctr" rtl="1">
              <a:buNone/>
            </a:pPr>
            <a:r>
              <a:rPr lang="en-US" b="1" dirty="0"/>
              <a:t>W</a:t>
            </a:r>
            <a:r>
              <a:rPr lang="en-US" b="1" baseline="-25000" dirty="0"/>
              <a:t>41</a:t>
            </a:r>
            <a:r>
              <a:rPr lang="en-US" b="1" dirty="0"/>
              <a:t>=RT</a:t>
            </a:r>
            <a:r>
              <a:rPr lang="en-US" b="1" baseline="-25000" dirty="0"/>
              <a:t>1</a:t>
            </a:r>
            <a:r>
              <a:rPr lang="en-US" b="1" dirty="0"/>
              <a:t>ln(V</a:t>
            </a:r>
            <a:r>
              <a:rPr lang="en-US" b="1" baseline="-25000" dirty="0"/>
              <a:t>1</a:t>
            </a:r>
            <a:r>
              <a:rPr lang="en-US" b="1" dirty="0"/>
              <a:t>/V</a:t>
            </a:r>
            <a:r>
              <a:rPr lang="en-US" b="1" baseline="-25000" dirty="0"/>
              <a:t>4</a:t>
            </a:r>
            <a:r>
              <a:rPr lang="en-US" b="1" dirty="0"/>
              <a:t>)=Q</a:t>
            </a:r>
            <a:r>
              <a:rPr lang="en-US" b="1" baseline="-25000" dirty="0"/>
              <a:t>1</a:t>
            </a:r>
            <a:endParaRPr lang="en-US" dirty="0"/>
          </a:p>
        </p:txBody>
      </p:sp>
    </p:spTree>
    <p:extLst>
      <p:ext uri="{BB962C8B-B14F-4D97-AF65-F5344CB8AC3E}">
        <p14:creationId xmlns:p14="http://schemas.microsoft.com/office/powerpoint/2010/main" val="3857998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F4383D-3F03-4097-BACB-362894A6A535}"/>
              </a:ext>
            </a:extLst>
          </p:cNvPr>
          <p:cNvSpPr>
            <a:spLocks noGrp="1"/>
          </p:cNvSpPr>
          <p:nvPr>
            <p:ph idx="1"/>
          </p:nvPr>
        </p:nvSpPr>
        <p:spPr>
          <a:xfrm>
            <a:off x="838200" y="568036"/>
            <a:ext cx="10515600" cy="5608927"/>
          </a:xfrm>
        </p:spPr>
        <p:txBody>
          <a:bodyPr/>
          <a:lstStyle/>
          <a:p>
            <a:pPr marL="0" indent="0" algn="ctr" rtl="1">
              <a:buNone/>
            </a:pPr>
            <a:endParaRPr lang="en-US" dirty="0"/>
          </a:p>
          <a:p>
            <a:pPr marL="0" indent="0" algn="r" rtl="1">
              <a:buNone/>
            </a:pPr>
            <a:r>
              <a:rPr lang="ar-EG" b="1" dirty="0"/>
              <a:t>ومن علاقة </a:t>
            </a:r>
            <a:r>
              <a:rPr lang="ar-EG" b="1" dirty="0" err="1"/>
              <a:t>بواسون</a:t>
            </a:r>
            <a:r>
              <a:rPr lang="ar-EG" b="1" dirty="0"/>
              <a:t> يمكن إثبات أن</a:t>
            </a:r>
            <a:endParaRPr lang="en-US" dirty="0"/>
          </a:p>
          <a:p>
            <a:pPr marL="0" indent="0" algn="ctr" rtl="1">
              <a:buNone/>
            </a:pPr>
            <a:r>
              <a:rPr lang="en-US" b="1" dirty="0"/>
              <a:t>V</a:t>
            </a:r>
            <a:r>
              <a:rPr lang="en-US" b="1" baseline="-25000" dirty="0"/>
              <a:t>1</a:t>
            </a:r>
            <a:r>
              <a:rPr lang="en-US" b="1" dirty="0"/>
              <a:t>/V</a:t>
            </a:r>
            <a:r>
              <a:rPr lang="en-US" b="1" baseline="-25000" dirty="0"/>
              <a:t>4</a:t>
            </a:r>
            <a:r>
              <a:rPr lang="en-US" b="1" dirty="0"/>
              <a:t>=V</a:t>
            </a:r>
            <a:r>
              <a:rPr lang="en-US" b="1" baseline="-25000" dirty="0"/>
              <a:t>2</a:t>
            </a:r>
            <a:r>
              <a:rPr lang="en-US" b="1" dirty="0"/>
              <a:t>/V</a:t>
            </a:r>
            <a:r>
              <a:rPr lang="en-US" b="1" baseline="-25000" dirty="0"/>
              <a:t>3</a:t>
            </a:r>
            <a:endParaRPr lang="en-US" dirty="0"/>
          </a:p>
          <a:p>
            <a:pPr marL="0" indent="0" algn="r" rtl="1">
              <a:buNone/>
            </a:pPr>
            <a:r>
              <a:rPr lang="ar-EG" b="1" dirty="0"/>
              <a:t>ويكون الشغل الكلي يساوي </a:t>
            </a:r>
            <a:endParaRPr lang="en-US" dirty="0"/>
          </a:p>
          <a:p>
            <a:pPr marL="0" indent="0" algn="ctr" rtl="1">
              <a:buNone/>
            </a:pPr>
            <a:r>
              <a:rPr lang="en-US" b="1" dirty="0"/>
              <a:t>W= RT</a:t>
            </a:r>
            <a:r>
              <a:rPr lang="en-US" b="1" baseline="-25000" dirty="0"/>
              <a:t>1</a:t>
            </a:r>
            <a:r>
              <a:rPr lang="en-US" b="1" dirty="0"/>
              <a:t>ln(V</a:t>
            </a:r>
            <a:r>
              <a:rPr lang="en-US" b="1" baseline="-25000" dirty="0"/>
              <a:t>1</a:t>
            </a:r>
            <a:r>
              <a:rPr lang="en-US" b="1" dirty="0"/>
              <a:t>/V</a:t>
            </a:r>
            <a:r>
              <a:rPr lang="en-US" b="1" baseline="-25000" dirty="0"/>
              <a:t>4</a:t>
            </a:r>
            <a:r>
              <a:rPr lang="en-US" b="1" dirty="0"/>
              <a:t>)+ RT</a:t>
            </a:r>
            <a:r>
              <a:rPr lang="en-US" b="1" baseline="-25000" dirty="0"/>
              <a:t>2</a:t>
            </a:r>
            <a:r>
              <a:rPr lang="en-US" b="1" dirty="0"/>
              <a:t> ln(V</a:t>
            </a:r>
            <a:r>
              <a:rPr lang="en-US" b="1" baseline="-25000" dirty="0"/>
              <a:t>3</a:t>
            </a:r>
            <a:r>
              <a:rPr lang="en-US" b="1" dirty="0"/>
              <a:t>/V</a:t>
            </a:r>
            <a:r>
              <a:rPr lang="en-US" b="1" baseline="-25000" dirty="0"/>
              <a:t>2</a:t>
            </a:r>
            <a:r>
              <a:rPr lang="en-US" b="1" dirty="0"/>
              <a:t>)</a:t>
            </a:r>
            <a:endParaRPr lang="en-US" dirty="0"/>
          </a:p>
          <a:p>
            <a:pPr marL="0" indent="0" algn="ctr" rtl="1">
              <a:buNone/>
            </a:pPr>
            <a:r>
              <a:rPr lang="en-US" b="1" dirty="0"/>
              <a:t>W=R(T</a:t>
            </a:r>
            <a:r>
              <a:rPr lang="en-US" b="1" baseline="-25000" dirty="0"/>
              <a:t>1</a:t>
            </a:r>
            <a:r>
              <a:rPr lang="en-US" b="1" dirty="0"/>
              <a:t>-T</a:t>
            </a:r>
            <a:r>
              <a:rPr lang="en-US" b="1" baseline="-25000" dirty="0"/>
              <a:t>2</a:t>
            </a:r>
            <a:r>
              <a:rPr lang="en-US" b="1" dirty="0"/>
              <a:t>) ln(V</a:t>
            </a:r>
            <a:r>
              <a:rPr lang="en-US" b="1" baseline="-25000" dirty="0"/>
              <a:t>1</a:t>
            </a:r>
            <a:r>
              <a:rPr lang="en-US" b="1" dirty="0"/>
              <a:t>/V</a:t>
            </a:r>
            <a:r>
              <a:rPr lang="en-US" b="1" baseline="-25000" dirty="0"/>
              <a:t>4</a:t>
            </a:r>
            <a:r>
              <a:rPr lang="en-US" b="1" dirty="0"/>
              <a:t>)</a:t>
            </a:r>
            <a:endParaRPr lang="en-US" dirty="0"/>
          </a:p>
          <a:p>
            <a:pPr marL="0" indent="0" algn="r" rtl="1">
              <a:buNone/>
            </a:pPr>
            <a:r>
              <a:rPr lang="ar-EG" b="1" dirty="0"/>
              <a:t>وحيث أن </a:t>
            </a:r>
            <a:r>
              <a:rPr lang="en-US" b="1" dirty="0"/>
              <a:t>V</a:t>
            </a:r>
            <a:r>
              <a:rPr lang="en-US" b="1" baseline="-25000" dirty="0"/>
              <a:t>1</a:t>
            </a:r>
            <a:r>
              <a:rPr lang="en-US" b="1" dirty="0"/>
              <a:t>&lt;V</a:t>
            </a:r>
            <a:r>
              <a:rPr lang="en-US" b="1" baseline="-25000" dirty="0"/>
              <a:t>4</a:t>
            </a:r>
            <a:r>
              <a:rPr lang="ar-EG" b="1" dirty="0"/>
              <a:t>  ، </a:t>
            </a:r>
            <a:r>
              <a:rPr lang="en-US" b="1" dirty="0"/>
              <a:t>T</a:t>
            </a:r>
            <a:r>
              <a:rPr lang="en-US" b="1" baseline="-25000" dirty="0"/>
              <a:t>1</a:t>
            </a:r>
            <a:r>
              <a:rPr lang="en-US" b="1" dirty="0"/>
              <a:t>&gt;T</a:t>
            </a:r>
            <a:r>
              <a:rPr lang="en-US" b="1" baseline="-25000" dirty="0"/>
              <a:t>2</a:t>
            </a:r>
            <a:r>
              <a:rPr lang="ar-EG" b="1" dirty="0"/>
              <a:t> فإن قيمة الشغل تكون سالبة اي انه لابد من بذل شغل خارجي على</a:t>
            </a:r>
            <a:r>
              <a:rPr lang="en-US" b="1" dirty="0"/>
              <a:t> </a:t>
            </a:r>
            <a:r>
              <a:rPr lang="ar-EG" b="1" dirty="0"/>
              <a:t>الآلة لكي تتم دورتها ومعامل التبريد لهذه الآلة تعرف على انها النسبة كمية الحرارة الممتصة من المستودع البارد  إلى الشغل الذي تحتاجه الآلة أي أن</a:t>
            </a:r>
            <a:endParaRPr lang="en-US" dirty="0"/>
          </a:p>
          <a:p>
            <a:pPr marL="0" indent="0" algn="ctr" rtl="1">
              <a:buNone/>
            </a:pPr>
            <a:r>
              <a:rPr lang="en-US" b="1" dirty="0"/>
              <a:t>K=Q</a:t>
            </a:r>
            <a:r>
              <a:rPr lang="en-US" b="1" baseline="-25000" dirty="0"/>
              <a:t>2</a:t>
            </a:r>
            <a:r>
              <a:rPr lang="en-US" b="1" dirty="0"/>
              <a:t>/W=-RT</a:t>
            </a:r>
            <a:r>
              <a:rPr lang="en-US" b="1" baseline="-25000" dirty="0"/>
              <a:t>2</a:t>
            </a:r>
            <a:r>
              <a:rPr lang="en-US" b="1" dirty="0"/>
              <a:t> ln (V</a:t>
            </a:r>
            <a:r>
              <a:rPr lang="en-US" b="1" baseline="-25000" dirty="0"/>
              <a:t>3</a:t>
            </a:r>
            <a:r>
              <a:rPr lang="en-US" b="1" dirty="0"/>
              <a:t>/V</a:t>
            </a:r>
            <a:r>
              <a:rPr lang="en-US" b="1" baseline="-25000" dirty="0"/>
              <a:t>2</a:t>
            </a:r>
            <a:r>
              <a:rPr lang="en-US" b="1" dirty="0"/>
              <a:t>)/R(T</a:t>
            </a:r>
            <a:r>
              <a:rPr lang="en-US" b="1" baseline="-25000" dirty="0"/>
              <a:t>1</a:t>
            </a:r>
            <a:r>
              <a:rPr lang="en-US" b="1" dirty="0"/>
              <a:t>-T</a:t>
            </a:r>
            <a:r>
              <a:rPr lang="en-US" b="1" baseline="-25000" dirty="0"/>
              <a:t>2</a:t>
            </a:r>
            <a:r>
              <a:rPr lang="en-US" b="1" dirty="0"/>
              <a:t>) ln(V</a:t>
            </a:r>
            <a:r>
              <a:rPr lang="en-US" b="1" baseline="-25000" dirty="0"/>
              <a:t>1</a:t>
            </a:r>
            <a:r>
              <a:rPr lang="en-US" b="1" dirty="0"/>
              <a:t>/V</a:t>
            </a:r>
            <a:r>
              <a:rPr lang="en-US" b="1" baseline="-25000" dirty="0"/>
              <a:t>4</a:t>
            </a:r>
            <a:r>
              <a:rPr lang="en-US" b="1" dirty="0"/>
              <a:t>)=T</a:t>
            </a:r>
            <a:r>
              <a:rPr lang="en-US" b="1" baseline="-25000" dirty="0"/>
              <a:t>2</a:t>
            </a:r>
            <a:r>
              <a:rPr lang="en-US" b="1" dirty="0"/>
              <a:t>/(T</a:t>
            </a:r>
            <a:r>
              <a:rPr lang="en-US" b="1" baseline="-25000" dirty="0"/>
              <a:t>1</a:t>
            </a:r>
            <a:r>
              <a:rPr lang="en-US" b="1" dirty="0"/>
              <a:t> – T</a:t>
            </a:r>
            <a:r>
              <a:rPr lang="en-US" b="1" baseline="-25000" dirty="0"/>
              <a:t>2</a:t>
            </a:r>
            <a:r>
              <a:rPr lang="en-US" b="1" dirty="0"/>
              <a:t>)</a:t>
            </a:r>
            <a:endParaRPr lang="en-US" dirty="0"/>
          </a:p>
          <a:p>
            <a:pPr marL="0" indent="0">
              <a:buNone/>
            </a:pPr>
            <a:endParaRPr lang="en-US" dirty="0"/>
          </a:p>
        </p:txBody>
      </p:sp>
    </p:spTree>
    <p:extLst>
      <p:ext uri="{BB962C8B-B14F-4D97-AF65-F5344CB8AC3E}">
        <p14:creationId xmlns:p14="http://schemas.microsoft.com/office/powerpoint/2010/main" val="3749840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23590-6964-4E17-808A-2DAB5FDCFB86}"/>
              </a:ext>
            </a:extLst>
          </p:cNvPr>
          <p:cNvSpPr>
            <a:spLocks noGrp="1"/>
          </p:cNvSpPr>
          <p:nvPr>
            <p:ph type="title"/>
          </p:nvPr>
        </p:nvSpPr>
        <p:spPr>
          <a:xfrm>
            <a:off x="838200" y="365126"/>
            <a:ext cx="10515600" cy="1145020"/>
          </a:xfrm>
        </p:spPr>
        <p:txBody>
          <a:bodyPr/>
          <a:lstStyle/>
          <a:p>
            <a:pPr algn="ctr"/>
            <a:r>
              <a:rPr lang="ar-EG" b="1" dirty="0"/>
              <a:t>مسائل على الباب الثالث</a:t>
            </a:r>
            <a:endParaRPr lang="en-US" dirty="0"/>
          </a:p>
        </p:txBody>
      </p:sp>
      <p:sp>
        <p:nvSpPr>
          <p:cNvPr id="3" name="Content Placeholder 2">
            <a:extLst>
              <a:ext uri="{FF2B5EF4-FFF2-40B4-BE49-F238E27FC236}">
                <a16:creationId xmlns:a16="http://schemas.microsoft.com/office/drawing/2014/main" id="{8DAB4DEC-685E-4506-BF34-FDD118D7B0E1}"/>
              </a:ext>
            </a:extLst>
          </p:cNvPr>
          <p:cNvSpPr>
            <a:spLocks noGrp="1"/>
          </p:cNvSpPr>
          <p:nvPr>
            <p:ph idx="1"/>
          </p:nvPr>
        </p:nvSpPr>
        <p:spPr>
          <a:xfrm>
            <a:off x="838200" y="1510146"/>
            <a:ext cx="10515600" cy="4666817"/>
          </a:xfrm>
        </p:spPr>
        <p:txBody>
          <a:bodyPr>
            <a:normAutofit lnSpcReduction="10000"/>
          </a:bodyPr>
          <a:lstStyle/>
          <a:p>
            <a:pPr marL="514350" lvl="0" indent="-514350" algn="r" rtl="1">
              <a:buFont typeface="+mj-lt"/>
              <a:buAutoNum type="arabicPeriod"/>
            </a:pPr>
            <a:r>
              <a:rPr lang="ar-EG" b="1" dirty="0" err="1"/>
              <a:t>إحسب</a:t>
            </a:r>
            <a:r>
              <a:rPr lang="ar-EG" b="1" dirty="0"/>
              <a:t> كفاءة الآلة التي تمثل دورتها بالمسألة رقم 1 في الباب الثاني.</a:t>
            </a:r>
            <a:endParaRPr lang="en-US" dirty="0"/>
          </a:p>
          <a:p>
            <a:pPr marL="514350" lvl="0" indent="-514350" algn="r" rtl="1">
              <a:buFont typeface="+mj-lt"/>
              <a:buAutoNum type="arabicPeriod"/>
            </a:pPr>
            <a:r>
              <a:rPr lang="ar-EG" b="1" dirty="0"/>
              <a:t>آلة حرارية تعمل تبعا لدورة </a:t>
            </a:r>
            <a:r>
              <a:rPr lang="ar-EG" b="1" dirty="0" err="1"/>
              <a:t>كارنوت</a:t>
            </a:r>
            <a:r>
              <a:rPr lang="ar-EG" b="1" dirty="0"/>
              <a:t> تعطي شغلا مقداره 100 جول وتلفظ كمية حرارة مقدارها 420 سعر حراري أوجد كفاءة الآلة .</a:t>
            </a:r>
            <a:endParaRPr lang="en-US" dirty="0"/>
          </a:p>
          <a:p>
            <a:pPr marL="514350" lvl="0" indent="-514350" algn="r" rtl="1">
              <a:buFont typeface="+mj-lt"/>
              <a:buAutoNum type="arabicPeriod"/>
            </a:pPr>
            <a:r>
              <a:rPr lang="ar-EG" b="1" dirty="0"/>
              <a:t>آلة تبريد تعمل بين درجتي حرارة -30 درجة مئوية ودرجة حرارة 27 درجة مئوية أوجد معامل التبريد.</a:t>
            </a:r>
            <a:endParaRPr lang="en-US" dirty="0"/>
          </a:p>
          <a:p>
            <a:pPr marL="514350" lvl="0" indent="-514350" algn="r" rtl="1">
              <a:buFont typeface="+mj-lt"/>
              <a:buAutoNum type="arabicPeriod"/>
            </a:pPr>
            <a:r>
              <a:rPr lang="ar-EG" b="1" dirty="0"/>
              <a:t>آلة حرارية تعمل تبعا لدورة </a:t>
            </a:r>
            <a:r>
              <a:rPr lang="ar-EG" b="1" dirty="0" err="1"/>
              <a:t>كارنوت</a:t>
            </a:r>
            <a:r>
              <a:rPr lang="ar-EG" b="1" dirty="0"/>
              <a:t> وكفاءتها 30% وتعطي شغلا مقداره 200 جول</a:t>
            </a:r>
            <a:endParaRPr lang="en-US" dirty="0"/>
          </a:p>
          <a:p>
            <a:pPr marL="0" indent="0" algn="r" rtl="1">
              <a:buNone/>
            </a:pPr>
            <a:r>
              <a:rPr lang="ar-EG" b="1" dirty="0"/>
              <a:t>       	 أ-</a:t>
            </a:r>
            <a:r>
              <a:rPr lang="ar-EG" b="1" dirty="0" err="1"/>
              <a:t>إحسب</a:t>
            </a:r>
            <a:r>
              <a:rPr lang="ar-EG" b="1" dirty="0"/>
              <a:t> </a:t>
            </a:r>
            <a:r>
              <a:rPr lang="ar-EG" b="1" dirty="0" err="1"/>
              <a:t>كميةالحرارة</a:t>
            </a:r>
            <a:r>
              <a:rPr lang="ar-EG" b="1" dirty="0"/>
              <a:t> التي تلفظها للمستودع البارد</a:t>
            </a:r>
            <a:endParaRPr lang="en-US" dirty="0"/>
          </a:p>
          <a:p>
            <a:pPr marL="0" lvl="0" indent="0" algn="r" rtl="1">
              <a:buNone/>
            </a:pPr>
            <a:r>
              <a:rPr lang="ar-EG" b="1" dirty="0"/>
              <a:t>	ب-</a:t>
            </a:r>
            <a:r>
              <a:rPr lang="ar-EG" b="1" dirty="0" err="1"/>
              <a:t>إحسب</a:t>
            </a:r>
            <a:r>
              <a:rPr lang="ar-EG" b="1" dirty="0"/>
              <a:t> كمية الحرارة التي تستقبلها من المستودع الساخن</a:t>
            </a:r>
            <a:endParaRPr lang="en-US" dirty="0"/>
          </a:p>
          <a:p>
            <a:pPr marL="0" lvl="0" indent="0" algn="r" rtl="1">
              <a:buNone/>
            </a:pPr>
            <a:r>
              <a:rPr lang="ar-EG" b="1" dirty="0"/>
              <a:t>	ت-إذا كانت درجة حرارة المستودع الساخن عند 100 درجة مئوية </a:t>
            </a:r>
            <a:r>
              <a:rPr lang="ar-EG" b="1" dirty="0" err="1"/>
              <a:t>إحسب</a:t>
            </a:r>
            <a:r>
              <a:rPr lang="ar-EG" b="1" dirty="0"/>
              <a:t> درجة 	  	   المستودع البارد.</a:t>
            </a:r>
            <a:endParaRPr lang="en-US" dirty="0"/>
          </a:p>
          <a:p>
            <a:pPr marL="0" indent="0" algn="r">
              <a:buNone/>
            </a:pPr>
            <a:endParaRPr lang="en-US" dirty="0"/>
          </a:p>
        </p:txBody>
      </p:sp>
    </p:spTree>
    <p:extLst>
      <p:ext uri="{BB962C8B-B14F-4D97-AF65-F5344CB8AC3E}">
        <p14:creationId xmlns:p14="http://schemas.microsoft.com/office/powerpoint/2010/main" val="3489896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FB6FFC-4E90-4B8D-AD91-2C3C8B9D20CA}"/>
              </a:ext>
            </a:extLst>
          </p:cNvPr>
          <p:cNvSpPr>
            <a:spLocks noGrp="1"/>
          </p:cNvSpPr>
          <p:nvPr>
            <p:ph idx="1"/>
          </p:nvPr>
        </p:nvSpPr>
        <p:spPr>
          <a:xfrm>
            <a:off x="838200" y="568036"/>
            <a:ext cx="9206344" cy="6054437"/>
          </a:xfrm>
        </p:spPr>
        <p:txBody>
          <a:bodyPr>
            <a:normAutofit fontScale="77500" lnSpcReduction="20000"/>
          </a:bodyPr>
          <a:lstStyle/>
          <a:p>
            <a:pPr marL="0" indent="0" algn="r">
              <a:buNone/>
            </a:pPr>
            <a:r>
              <a:rPr lang="ar-EG" b="1" dirty="0"/>
              <a:t>5. يمثل الشكل دورة جول الحرارية</a:t>
            </a:r>
          </a:p>
          <a:p>
            <a:pPr marL="0" indent="0" algn="r">
              <a:buNone/>
            </a:pPr>
            <a:endParaRPr lang="ar-EG" b="1" dirty="0"/>
          </a:p>
          <a:p>
            <a:pPr marL="0" indent="0" algn="r">
              <a:buNone/>
            </a:pPr>
            <a:endParaRPr lang="ar-EG" b="1" dirty="0"/>
          </a:p>
          <a:p>
            <a:pPr marL="0" indent="0" algn="r">
              <a:buNone/>
            </a:pPr>
            <a:endParaRPr lang="ar-EG" b="1" dirty="0"/>
          </a:p>
          <a:p>
            <a:pPr marL="0" indent="0" algn="r">
              <a:buNone/>
            </a:pPr>
            <a:endParaRPr lang="ar-EG" b="1" dirty="0"/>
          </a:p>
          <a:p>
            <a:pPr marL="0" indent="0" algn="r">
              <a:buNone/>
            </a:pPr>
            <a:endParaRPr lang="ar-EG" b="1" dirty="0"/>
          </a:p>
          <a:p>
            <a:pPr marL="0" indent="0" algn="r">
              <a:buNone/>
            </a:pPr>
            <a:endParaRPr lang="ar-EG" b="1" dirty="0"/>
          </a:p>
          <a:p>
            <a:pPr marL="0" indent="0" algn="r">
              <a:buNone/>
            </a:pPr>
            <a:endParaRPr lang="ar-EG" b="1" dirty="0"/>
          </a:p>
          <a:p>
            <a:pPr marL="0" indent="0" algn="r">
              <a:buNone/>
            </a:pPr>
            <a:endParaRPr lang="ar-EG" b="1" dirty="0"/>
          </a:p>
          <a:p>
            <a:pPr marL="0" indent="0" algn="r">
              <a:buNone/>
            </a:pPr>
            <a:endParaRPr lang="ar-EG" b="1" dirty="0"/>
          </a:p>
          <a:p>
            <a:pPr marL="0" indent="0" algn="r">
              <a:buNone/>
            </a:pPr>
            <a:endParaRPr lang="ar-EG" b="1" dirty="0"/>
          </a:p>
          <a:p>
            <a:pPr marL="0" indent="0" algn="r">
              <a:buNone/>
            </a:pPr>
            <a:endParaRPr lang="ar-EG" b="1" dirty="0"/>
          </a:p>
          <a:p>
            <a:pPr marL="0" indent="0" algn="r">
              <a:buNone/>
            </a:pPr>
            <a:endParaRPr lang="ar-EG" b="1" dirty="0"/>
          </a:p>
          <a:p>
            <a:pPr marL="0" indent="0" algn="r">
              <a:buNone/>
            </a:pPr>
            <a:endParaRPr lang="ar-EG" b="1" dirty="0"/>
          </a:p>
          <a:p>
            <a:pPr marL="0" indent="0" algn="r" rtl="1">
              <a:buNone/>
            </a:pPr>
            <a:r>
              <a:rPr lang="ar-EG" b="1" dirty="0"/>
              <a:t>أثبت أن كفاءة الآلة تعطى بالعلاقة:</a:t>
            </a:r>
            <a:endParaRPr lang="en-US" dirty="0"/>
          </a:p>
          <a:p>
            <a:pPr marL="0" indent="0" algn="ctr" rtl="1">
              <a:buNone/>
            </a:pPr>
            <a:r>
              <a:rPr lang="en-US" b="1" dirty="0"/>
              <a:t>=1-(P</a:t>
            </a:r>
            <a:r>
              <a:rPr lang="en-US" b="1" baseline="-25000" dirty="0"/>
              <a:t>1</a:t>
            </a:r>
            <a:r>
              <a:rPr lang="en-US" b="1" dirty="0"/>
              <a:t>/P</a:t>
            </a:r>
            <a:r>
              <a:rPr lang="en-US" b="1" baseline="-25000" dirty="0"/>
              <a:t>2</a:t>
            </a:r>
            <a:r>
              <a:rPr lang="en-US" b="1" dirty="0"/>
              <a:t>)</a:t>
            </a:r>
            <a:r>
              <a:rPr lang="en-US" b="1" baseline="30000" dirty="0"/>
              <a:t>(γ-1)/γ</a:t>
            </a:r>
            <a:r>
              <a:rPr lang="ar-EG" b="1" dirty="0"/>
              <a:t>Ƞ</a:t>
            </a:r>
            <a:endParaRPr lang="en-US" dirty="0"/>
          </a:p>
          <a:p>
            <a:pPr marL="0" indent="0" algn="ctr">
              <a:buNone/>
            </a:pPr>
            <a:endParaRPr lang="ar-EG" b="1" baseline="30000" dirty="0"/>
          </a:p>
          <a:p>
            <a:endParaRPr lang="ar-EG" b="1" dirty="0"/>
          </a:p>
          <a:p>
            <a:pPr marL="0" indent="0" algn="r">
              <a:buNone/>
            </a:pPr>
            <a:endParaRPr lang="en-US" dirty="0"/>
          </a:p>
        </p:txBody>
      </p:sp>
      <p:pic>
        <p:nvPicPr>
          <p:cNvPr id="4" name="Picture 3">
            <a:extLst>
              <a:ext uri="{FF2B5EF4-FFF2-40B4-BE49-F238E27FC236}">
                <a16:creationId xmlns:a16="http://schemas.microsoft.com/office/drawing/2014/main" id="{650FA733-A12D-48D6-A1E0-828374E93D8C}"/>
              </a:ext>
            </a:extLst>
          </p:cNvPr>
          <p:cNvPicPr/>
          <p:nvPr/>
        </p:nvPicPr>
        <p:blipFill>
          <a:blip r:embed="rId2">
            <a:extLst>
              <a:ext uri="{28A0092B-C50C-407E-A947-70E740481C1C}">
                <a14:useLocalDpi xmlns:a14="http://schemas.microsoft.com/office/drawing/2010/main" val="0"/>
              </a:ext>
            </a:extLst>
          </a:blip>
          <a:stretch>
            <a:fillRect/>
          </a:stretch>
        </p:blipFill>
        <p:spPr>
          <a:xfrm>
            <a:off x="2687782" y="1646872"/>
            <a:ext cx="7356762" cy="3714837"/>
          </a:xfrm>
          <a:prstGeom prst="rect">
            <a:avLst/>
          </a:prstGeom>
        </p:spPr>
      </p:pic>
    </p:spTree>
    <p:extLst>
      <p:ext uri="{BB962C8B-B14F-4D97-AF65-F5344CB8AC3E}">
        <p14:creationId xmlns:p14="http://schemas.microsoft.com/office/powerpoint/2010/main" val="165124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13E57F-860B-4399-8C1B-F674675C30E4}"/>
              </a:ext>
            </a:extLst>
          </p:cNvPr>
          <p:cNvSpPr>
            <a:spLocks noGrp="1"/>
          </p:cNvSpPr>
          <p:nvPr>
            <p:ph idx="1"/>
          </p:nvPr>
        </p:nvSpPr>
        <p:spPr>
          <a:xfrm>
            <a:off x="838200" y="304800"/>
            <a:ext cx="10515600" cy="5872163"/>
          </a:xfrm>
        </p:spPr>
        <p:txBody>
          <a:bodyPr/>
          <a:lstStyle/>
          <a:p>
            <a:pPr marL="0" indent="0" algn="r" rtl="1">
              <a:buNone/>
            </a:pPr>
            <a:r>
              <a:rPr lang="ar-EG" b="1" dirty="0"/>
              <a:t>6. يمثل الشكل دورة </a:t>
            </a:r>
            <a:r>
              <a:rPr lang="ar-EG" b="1" dirty="0" err="1"/>
              <a:t>أوتو</a:t>
            </a:r>
            <a:r>
              <a:rPr lang="ar-EG" b="1" dirty="0"/>
              <a:t> الحرارية (محرك الديزل)</a:t>
            </a:r>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r>
              <a:rPr lang="ar-EG" b="1" dirty="0"/>
              <a:t>أثبت أن كفاءة الآلة تعطى بالعلاقة:</a:t>
            </a:r>
            <a:endParaRPr lang="en-US" dirty="0"/>
          </a:p>
          <a:p>
            <a:pPr marL="0" indent="0" algn="ctr" rtl="1">
              <a:buNone/>
            </a:pPr>
            <a:r>
              <a:rPr lang="en-US" b="1" dirty="0"/>
              <a:t>=1-(r)</a:t>
            </a:r>
            <a:r>
              <a:rPr lang="en-US" b="1" baseline="30000" dirty="0"/>
              <a:t>(γ-1)</a:t>
            </a:r>
            <a:r>
              <a:rPr lang="en-US" b="1" dirty="0"/>
              <a:t>   ,    r=V2/V1</a:t>
            </a:r>
            <a:r>
              <a:rPr lang="ar-EG" b="1" dirty="0"/>
              <a:t>Ƞ</a:t>
            </a:r>
            <a:endParaRPr lang="en-US" dirty="0"/>
          </a:p>
          <a:p>
            <a:pPr marL="0" indent="0" algn="r" rtl="1">
              <a:buNone/>
            </a:pPr>
            <a:endParaRPr lang="ar-EG" b="1" dirty="0"/>
          </a:p>
          <a:p>
            <a:pPr marL="0" indent="0" algn="r" rtl="1">
              <a:buNone/>
            </a:pPr>
            <a:endParaRPr lang="en-US" dirty="0"/>
          </a:p>
        </p:txBody>
      </p:sp>
      <p:pic>
        <p:nvPicPr>
          <p:cNvPr id="4" name="Picture 3">
            <a:extLst>
              <a:ext uri="{FF2B5EF4-FFF2-40B4-BE49-F238E27FC236}">
                <a16:creationId xmlns:a16="http://schemas.microsoft.com/office/drawing/2014/main" id="{2935795B-F3C1-4E97-81DE-DE583A7C0C42}"/>
              </a:ext>
            </a:extLst>
          </p:cNvPr>
          <p:cNvPicPr/>
          <p:nvPr/>
        </p:nvPicPr>
        <p:blipFill>
          <a:blip r:embed="rId2">
            <a:extLst>
              <a:ext uri="{28A0092B-C50C-407E-A947-70E740481C1C}">
                <a14:useLocalDpi xmlns:a14="http://schemas.microsoft.com/office/drawing/2010/main" val="0"/>
              </a:ext>
            </a:extLst>
          </a:blip>
          <a:stretch>
            <a:fillRect/>
          </a:stretch>
        </p:blipFill>
        <p:spPr>
          <a:xfrm>
            <a:off x="2660072" y="1177463"/>
            <a:ext cx="6871855" cy="3463810"/>
          </a:xfrm>
          <a:prstGeom prst="rect">
            <a:avLst/>
          </a:prstGeom>
        </p:spPr>
      </p:pic>
    </p:spTree>
    <p:extLst>
      <p:ext uri="{BB962C8B-B14F-4D97-AF65-F5344CB8AC3E}">
        <p14:creationId xmlns:p14="http://schemas.microsoft.com/office/powerpoint/2010/main" val="3352881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D174150-E1C6-477F-B801-4F1FC0E8E258}"/>
                  </a:ext>
                </a:extLst>
              </p:cNvPr>
              <p:cNvSpPr>
                <a:spLocks noGrp="1"/>
              </p:cNvSpPr>
              <p:nvPr>
                <p:ph idx="1"/>
              </p:nvPr>
            </p:nvSpPr>
            <p:spPr>
              <a:xfrm>
                <a:off x="838200" y="249382"/>
                <a:ext cx="10515600" cy="6276109"/>
              </a:xfrm>
            </p:spPr>
            <p:txBody>
              <a:bodyPr>
                <a:normAutofit fontScale="62500" lnSpcReduction="20000"/>
              </a:bodyPr>
              <a:lstStyle/>
              <a:p>
                <a:pPr marL="0" indent="0" algn="r" rtl="1">
                  <a:buNone/>
                </a:pPr>
                <a:r>
                  <a:rPr lang="ar-EG" b="1" dirty="0"/>
                  <a:t>7. يمثل الشكل دورة </a:t>
                </a:r>
                <a:r>
                  <a:rPr lang="ar-EG" b="1" dirty="0" err="1"/>
                  <a:t>سارجنت</a:t>
                </a:r>
                <a:r>
                  <a:rPr lang="ar-EG" b="1" dirty="0"/>
                  <a:t> الحرارية </a:t>
                </a:r>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r>
                  <a:rPr lang="ar-EG" b="1" dirty="0"/>
                  <a:t>أثبت أن كفاءة الآلة تعطى بالعلاقة:</a:t>
                </a:r>
                <a:endParaRPr lang="en-US" dirty="0"/>
              </a:p>
              <a:p>
                <a:pPr marL="0" indent="0" rtl="1">
                  <a:buNone/>
                </a:pPr>
                <a14:m>
                  <m:oMathPara xmlns:m="http://schemas.openxmlformats.org/officeDocument/2006/math">
                    <m:oMathParaPr>
                      <m:jc m:val="center"/>
                    </m:oMathParaPr>
                    <m:oMath xmlns:m="http://schemas.openxmlformats.org/officeDocument/2006/math">
                      <m:r>
                        <a:rPr lang="ar-EG">
                          <a:latin typeface="Cambria Math" panose="02040503050406030204" pitchFamily="18" charset="0"/>
                        </a:rPr>
                        <m:t>Ƞ</m:t>
                      </m:r>
                      <m:r>
                        <a:rPr lang="en-US" b="1">
                          <a:latin typeface="Cambria Math" panose="02040503050406030204" pitchFamily="18" charset="0"/>
                        </a:rPr>
                        <m:t>=</m:t>
                      </m:r>
                      <m:r>
                        <a:rPr lang="en-US" b="1" i="1">
                          <a:latin typeface="Cambria Math" panose="02040503050406030204" pitchFamily="18" charset="0"/>
                        </a:rPr>
                        <m:t>𝟏</m:t>
                      </m:r>
                      <m:r>
                        <a:rPr lang="en-US" b="1" i="1">
                          <a:latin typeface="Cambria Math" panose="02040503050406030204" pitchFamily="18" charset="0"/>
                        </a:rPr>
                        <m:t>−</m:t>
                      </m:r>
                      <m:r>
                        <a:rPr lang="en-US" b="1" i="1">
                          <a:latin typeface="Cambria Math" panose="02040503050406030204" pitchFamily="18" charset="0"/>
                        </a:rPr>
                        <m:t>𝛄</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𝟒</m:t>
                              </m:r>
                            </m:sub>
                          </m:sSub>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𝟏</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𝟑</m:t>
                              </m:r>
                            </m:sub>
                          </m:sSub>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𝟐</m:t>
                              </m:r>
                            </m:sub>
                          </m:sSub>
                        </m:den>
                      </m:f>
                    </m:oMath>
                  </m:oMathPara>
                </a14:m>
                <a:endParaRPr lang="en-US" dirty="0"/>
              </a:p>
              <a:p>
                <a:pPr marL="0" indent="0" algn="r" rtl="1">
                  <a:buNone/>
                </a:pPr>
                <a:endParaRPr lang="ar-EG" b="1" dirty="0"/>
              </a:p>
              <a:p>
                <a:pPr marL="0" indent="0" algn="r" rtl="1">
                  <a:buNone/>
                </a:pPr>
                <a:endParaRPr lang="ar-EG" b="1"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9D174150-E1C6-477F-B801-4F1FC0E8E258}"/>
                  </a:ext>
                </a:extLst>
              </p:cNvPr>
              <p:cNvSpPr>
                <a:spLocks noGrp="1" noRot="1" noChangeAspect="1" noMove="1" noResize="1" noEditPoints="1" noAdjustHandles="1" noChangeArrowheads="1" noChangeShapeType="1" noTextEdit="1"/>
              </p:cNvSpPr>
              <p:nvPr>
                <p:ph idx="1"/>
              </p:nvPr>
            </p:nvSpPr>
            <p:spPr>
              <a:xfrm>
                <a:off x="838200" y="249382"/>
                <a:ext cx="10515600" cy="6276109"/>
              </a:xfrm>
              <a:blipFill>
                <a:blip r:embed="rId2"/>
                <a:stretch>
                  <a:fillRect t="-1749" r="-522"/>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4D2769B1-82C8-4706-88C9-CFE4DFC4A5E1}"/>
              </a:ext>
            </a:extLst>
          </p:cNvPr>
          <p:cNvPicPr/>
          <p:nvPr/>
        </p:nvPicPr>
        <p:blipFill>
          <a:blip r:embed="rId3">
            <a:extLst>
              <a:ext uri="{28A0092B-C50C-407E-A947-70E740481C1C}">
                <a14:useLocalDpi xmlns:a14="http://schemas.microsoft.com/office/drawing/2010/main" val="0"/>
              </a:ext>
            </a:extLst>
          </a:blip>
          <a:stretch>
            <a:fillRect/>
          </a:stretch>
        </p:blipFill>
        <p:spPr>
          <a:xfrm>
            <a:off x="1973320" y="595745"/>
            <a:ext cx="6436389" cy="4348595"/>
          </a:xfrm>
          <a:prstGeom prst="rect">
            <a:avLst/>
          </a:prstGeom>
        </p:spPr>
      </p:pic>
    </p:spTree>
    <p:extLst>
      <p:ext uri="{BB962C8B-B14F-4D97-AF65-F5344CB8AC3E}">
        <p14:creationId xmlns:p14="http://schemas.microsoft.com/office/powerpoint/2010/main" val="39853020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TotalTime>
  <Words>1598</Words>
  <Application>Microsoft Office PowerPoint</Application>
  <PresentationFormat>Widescreen</PresentationFormat>
  <Paragraphs>132</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Cambria Math</vt:lpstr>
      <vt:lpstr>Office Theme</vt:lpstr>
      <vt:lpstr>الباب الثالث القانون الثاني للديناميكا الحرارية  والآلات الحرارية</vt:lpstr>
      <vt:lpstr>PowerPoint Presentation</vt:lpstr>
      <vt:lpstr>PowerPoint Presentation</vt:lpstr>
      <vt:lpstr>آلة كارنوت الحرارية (Carnot):</vt:lpstr>
      <vt:lpstr>PowerPoint Presentation</vt:lpstr>
      <vt:lpstr>PowerPoint Presentation</vt:lpstr>
      <vt:lpstr>PowerPoint Presentation</vt:lpstr>
      <vt:lpstr>PowerPoint Presentation</vt:lpstr>
      <vt:lpstr>PowerPoint Presentation</vt:lpstr>
      <vt:lpstr>PowerPoint Presentation</vt:lpstr>
      <vt:lpstr> دورة آلة التبريد</vt:lpstr>
      <vt:lpstr>PowerPoint Presentation</vt:lpstr>
      <vt:lpstr>PowerPoint Presentation</vt:lpstr>
      <vt:lpstr>مسائل على الباب الثالث</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الباب الثالث القانون الثاني للديناميكا الحرارية  والآلات الحرارية</dc:title>
  <dc:creator>MOHAMED.ABDELWAHAB@fsc.bu.edu.eg</dc:creator>
  <cp:lastModifiedBy>MOHAMED.ABDELWAHAB@fsc.bu.edu.eg</cp:lastModifiedBy>
  <cp:revision>15</cp:revision>
  <dcterms:created xsi:type="dcterms:W3CDTF">2020-12-03T18:02:00Z</dcterms:created>
  <dcterms:modified xsi:type="dcterms:W3CDTF">2020-12-17T03:41:44Z</dcterms:modified>
</cp:coreProperties>
</file>