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6847" autoAdjust="0"/>
  </p:normalViewPr>
  <p:slideViewPr>
    <p:cSldViewPr snapToGrid="0">
      <p:cViewPr varScale="1">
        <p:scale>
          <a:sx n="54" d="100"/>
          <a:sy n="54" d="100"/>
        </p:scale>
        <p:origin x="1017"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0ED0EF-0F63-4AA3-B1B7-9A15F559E62A}" type="datetimeFigureOut">
              <a:rPr lang="en-US" smtClean="0"/>
              <a:t>12/17/20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B2EDAE-9F32-47C0-A2F2-50FB6FE7859B}" type="slidenum">
              <a:rPr lang="en-US" smtClean="0"/>
              <a:t>‹#›</a:t>
            </a:fld>
            <a:endParaRPr lang="en-US"/>
          </a:p>
        </p:txBody>
      </p:sp>
    </p:spTree>
    <p:extLst>
      <p:ext uri="{BB962C8B-B14F-4D97-AF65-F5344CB8AC3E}">
        <p14:creationId xmlns:p14="http://schemas.microsoft.com/office/powerpoint/2010/main" val="2882046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dirty="0"/>
              <a:t> </a:t>
            </a:r>
            <a:endParaRPr lang="en-US" dirty="0"/>
          </a:p>
        </p:txBody>
      </p:sp>
      <p:sp>
        <p:nvSpPr>
          <p:cNvPr id="4" name="Slide Number Placeholder 3"/>
          <p:cNvSpPr>
            <a:spLocks noGrp="1"/>
          </p:cNvSpPr>
          <p:nvPr>
            <p:ph type="sldNum" sz="quarter" idx="5"/>
          </p:nvPr>
        </p:nvSpPr>
        <p:spPr/>
        <p:txBody>
          <a:bodyPr/>
          <a:lstStyle/>
          <a:p>
            <a:fld id="{C8B2EDAE-9F32-47C0-A2F2-50FB6FE7859B}" type="slidenum">
              <a:rPr lang="en-US" smtClean="0"/>
              <a:t>5</a:t>
            </a:fld>
            <a:endParaRPr lang="en-US"/>
          </a:p>
        </p:txBody>
      </p:sp>
    </p:spTree>
    <p:extLst>
      <p:ext uri="{BB962C8B-B14F-4D97-AF65-F5344CB8AC3E}">
        <p14:creationId xmlns:p14="http://schemas.microsoft.com/office/powerpoint/2010/main" val="779748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B2EDAE-9F32-47C0-A2F2-50FB6FE7859B}" type="slidenum">
              <a:rPr lang="en-US" smtClean="0"/>
              <a:t>6</a:t>
            </a:fld>
            <a:endParaRPr lang="en-US"/>
          </a:p>
        </p:txBody>
      </p:sp>
    </p:spTree>
    <p:extLst>
      <p:ext uri="{BB962C8B-B14F-4D97-AF65-F5344CB8AC3E}">
        <p14:creationId xmlns:p14="http://schemas.microsoft.com/office/powerpoint/2010/main" val="3866838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1785B-2BBF-46B9-ABB3-701F3F332F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4B92EF-F18E-4F64-9969-26BADBF2EA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155A5B-B0FC-4CDC-8B36-E2EEBC2E35B5}"/>
              </a:ext>
            </a:extLst>
          </p:cNvPr>
          <p:cNvSpPr>
            <a:spLocks noGrp="1"/>
          </p:cNvSpPr>
          <p:nvPr>
            <p:ph type="dt" sz="half" idx="10"/>
          </p:nvPr>
        </p:nvSpPr>
        <p:spPr/>
        <p:txBody>
          <a:bodyPr/>
          <a:lstStyle/>
          <a:p>
            <a:fld id="{ED0FE0D9-6D77-4CF6-B715-5AD0679EAF4A}" type="datetimeFigureOut">
              <a:rPr lang="en-US" smtClean="0"/>
              <a:t>12/17/20</a:t>
            </a:fld>
            <a:endParaRPr lang="en-US"/>
          </a:p>
        </p:txBody>
      </p:sp>
      <p:sp>
        <p:nvSpPr>
          <p:cNvPr id="5" name="Footer Placeholder 4">
            <a:extLst>
              <a:ext uri="{FF2B5EF4-FFF2-40B4-BE49-F238E27FC236}">
                <a16:creationId xmlns:a16="http://schemas.microsoft.com/office/drawing/2014/main" id="{4A3DB59E-DFED-4FC5-B689-447848E4BA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EE1AB1-046D-4823-8B4F-3F0957C117B9}"/>
              </a:ext>
            </a:extLst>
          </p:cNvPr>
          <p:cNvSpPr>
            <a:spLocks noGrp="1"/>
          </p:cNvSpPr>
          <p:nvPr>
            <p:ph type="sldNum" sz="quarter" idx="12"/>
          </p:nvPr>
        </p:nvSpPr>
        <p:spPr/>
        <p:txBody>
          <a:bodyPr/>
          <a:lstStyle/>
          <a:p>
            <a:fld id="{58DA0A24-8EC1-40C5-9893-EF70F604CD73}" type="slidenum">
              <a:rPr lang="en-US" smtClean="0"/>
              <a:t>‹#›</a:t>
            </a:fld>
            <a:endParaRPr lang="en-US"/>
          </a:p>
        </p:txBody>
      </p:sp>
    </p:spTree>
    <p:extLst>
      <p:ext uri="{BB962C8B-B14F-4D97-AF65-F5344CB8AC3E}">
        <p14:creationId xmlns:p14="http://schemas.microsoft.com/office/powerpoint/2010/main" val="2927711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DD2CD-329B-42ED-8845-0504A5E08E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972BAF-9A6A-41DB-8E19-CF478E5B10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F94CB3-404A-499D-B22E-34CDD3847DB2}"/>
              </a:ext>
            </a:extLst>
          </p:cNvPr>
          <p:cNvSpPr>
            <a:spLocks noGrp="1"/>
          </p:cNvSpPr>
          <p:nvPr>
            <p:ph type="dt" sz="half" idx="10"/>
          </p:nvPr>
        </p:nvSpPr>
        <p:spPr/>
        <p:txBody>
          <a:bodyPr/>
          <a:lstStyle/>
          <a:p>
            <a:fld id="{ED0FE0D9-6D77-4CF6-B715-5AD0679EAF4A}" type="datetimeFigureOut">
              <a:rPr lang="en-US" smtClean="0"/>
              <a:t>12/17/20</a:t>
            </a:fld>
            <a:endParaRPr lang="en-US"/>
          </a:p>
        </p:txBody>
      </p:sp>
      <p:sp>
        <p:nvSpPr>
          <p:cNvPr id="5" name="Footer Placeholder 4">
            <a:extLst>
              <a:ext uri="{FF2B5EF4-FFF2-40B4-BE49-F238E27FC236}">
                <a16:creationId xmlns:a16="http://schemas.microsoft.com/office/drawing/2014/main" id="{6D70BED9-30E4-4097-BAC4-6CDC8B1F60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742ACA-A36C-403C-8D7E-5A2CC61F177F}"/>
              </a:ext>
            </a:extLst>
          </p:cNvPr>
          <p:cNvSpPr>
            <a:spLocks noGrp="1"/>
          </p:cNvSpPr>
          <p:nvPr>
            <p:ph type="sldNum" sz="quarter" idx="12"/>
          </p:nvPr>
        </p:nvSpPr>
        <p:spPr/>
        <p:txBody>
          <a:bodyPr/>
          <a:lstStyle/>
          <a:p>
            <a:fld id="{58DA0A24-8EC1-40C5-9893-EF70F604CD73}" type="slidenum">
              <a:rPr lang="en-US" smtClean="0"/>
              <a:t>‹#›</a:t>
            </a:fld>
            <a:endParaRPr lang="en-US"/>
          </a:p>
        </p:txBody>
      </p:sp>
    </p:spTree>
    <p:extLst>
      <p:ext uri="{BB962C8B-B14F-4D97-AF65-F5344CB8AC3E}">
        <p14:creationId xmlns:p14="http://schemas.microsoft.com/office/powerpoint/2010/main" val="691330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3E084-2418-4D02-9957-8B54D8A1F8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253F75-A26E-42BD-87A3-08683977CD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6FF0FC-498C-4EA2-AF53-E6ACC4A3AADE}"/>
              </a:ext>
            </a:extLst>
          </p:cNvPr>
          <p:cNvSpPr>
            <a:spLocks noGrp="1"/>
          </p:cNvSpPr>
          <p:nvPr>
            <p:ph type="dt" sz="half" idx="10"/>
          </p:nvPr>
        </p:nvSpPr>
        <p:spPr/>
        <p:txBody>
          <a:bodyPr/>
          <a:lstStyle/>
          <a:p>
            <a:fld id="{ED0FE0D9-6D77-4CF6-B715-5AD0679EAF4A}" type="datetimeFigureOut">
              <a:rPr lang="en-US" smtClean="0"/>
              <a:t>12/17/20</a:t>
            </a:fld>
            <a:endParaRPr lang="en-US"/>
          </a:p>
        </p:txBody>
      </p:sp>
      <p:sp>
        <p:nvSpPr>
          <p:cNvPr id="5" name="Footer Placeholder 4">
            <a:extLst>
              <a:ext uri="{FF2B5EF4-FFF2-40B4-BE49-F238E27FC236}">
                <a16:creationId xmlns:a16="http://schemas.microsoft.com/office/drawing/2014/main" id="{B861776A-7643-443D-84E9-E72CB19DA0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CE5183-E53A-4726-8131-6CE510A69204}"/>
              </a:ext>
            </a:extLst>
          </p:cNvPr>
          <p:cNvSpPr>
            <a:spLocks noGrp="1"/>
          </p:cNvSpPr>
          <p:nvPr>
            <p:ph type="sldNum" sz="quarter" idx="12"/>
          </p:nvPr>
        </p:nvSpPr>
        <p:spPr/>
        <p:txBody>
          <a:bodyPr/>
          <a:lstStyle/>
          <a:p>
            <a:fld id="{58DA0A24-8EC1-40C5-9893-EF70F604CD73}" type="slidenum">
              <a:rPr lang="en-US" smtClean="0"/>
              <a:t>‹#›</a:t>
            </a:fld>
            <a:endParaRPr lang="en-US"/>
          </a:p>
        </p:txBody>
      </p:sp>
    </p:spTree>
    <p:extLst>
      <p:ext uri="{BB962C8B-B14F-4D97-AF65-F5344CB8AC3E}">
        <p14:creationId xmlns:p14="http://schemas.microsoft.com/office/powerpoint/2010/main" val="3511685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1297D-961A-4FF7-ADD0-E10D734590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C50BB5-F2B0-4E23-847B-B6EC6040FB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677D2B-5F82-4DEC-A100-102A5C385E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E179544-1D6C-4284-BF81-22153BB8BC07}"/>
              </a:ext>
            </a:extLst>
          </p:cNvPr>
          <p:cNvSpPr>
            <a:spLocks noGrp="1"/>
          </p:cNvSpPr>
          <p:nvPr>
            <p:ph type="dt" sz="half" idx="10"/>
          </p:nvPr>
        </p:nvSpPr>
        <p:spPr/>
        <p:txBody>
          <a:bodyPr/>
          <a:lstStyle/>
          <a:p>
            <a:fld id="{ED0FE0D9-6D77-4CF6-B715-5AD0679EAF4A}" type="datetimeFigureOut">
              <a:rPr lang="en-US" smtClean="0"/>
              <a:t>12/17/20</a:t>
            </a:fld>
            <a:endParaRPr lang="en-US"/>
          </a:p>
        </p:txBody>
      </p:sp>
      <p:sp>
        <p:nvSpPr>
          <p:cNvPr id="6" name="Footer Placeholder 5">
            <a:extLst>
              <a:ext uri="{FF2B5EF4-FFF2-40B4-BE49-F238E27FC236}">
                <a16:creationId xmlns:a16="http://schemas.microsoft.com/office/drawing/2014/main" id="{F742CC9F-B6F9-4FEE-952E-4D8F23448E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0F4663-D0D7-443D-B8F2-FE6AF40A5EC7}"/>
              </a:ext>
            </a:extLst>
          </p:cNvPr>
          <p:cNvSpPr>
            <a:spLocks noGrp="1"/>
          </p:cNvSpPr>
          <p:nvPr>
            <p:ph type="sldNum" sz="quarter" idx="12"/>
          </p:nvPr>
        </p:nvSpPr>
        <p:spPr/>
        <p:txBody>
          <a:bodyPr/>
          <a:lstStyle/>
          <a:p>
            <a:fld id="{58DA0A24-8EC1-40C5-9893-EF70F604CD73}" type="slidenum">
              <a:rPr lang="en-US" smtClean="0"/>
              <a:t>‹#›</a:t>
            </a:fld>
            <a:endParaRPr lang="en-US"/>
          </a:p>
        </p:txBody>
      </p:sp>
    </p:spTree>
    <p:extLst>
      <p:ext uri="{BB962C8B-B14F-4D97-AF65-F5344CB8AC3E}">
        <p14:creationId xmlns:p14="http://schemas.microsoft.com/office/powerpoint/2010/main" val="2053734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56C93-8EA9-463D-AF44-D603DC70DE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FB1C74-B7C6-43B2-9F9C-B20A38C66D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58B0FF-4107-4D68-B45C-1D3D2A1D56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B419A8-CC33-4929-ACDC-F9B1C692EB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992092-F545-4071-A421-8C984247BC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8C1E9D-2275-4F0F-9D8A-F0224C4C6BA2}"/>
              </a:ext>
            </a:extLst>
          </p:cNvPr>
          <p:cNvSpPr>
            <a:spLocks noGrp="1"/>
          </p:cNvSpPr>
          <p:nvPr>
            <p:ph type="dt" sz="half" idx="10"/>
          </p:nvPr>
        </p:nvSpPr>
        <p:spPr/>
        <p:txBody>
          <a:bodyPr/>
          <a:lstStyle/>
          <a:p>
            <a:fld id="{ED0FE0D9-6D77-4CF6-B715-5AD0679EAF4A}" type="datetimeFigureOut">
              <a:rPr lang="en-US" smtClean="0"/>
              <a:t>12/17/20</a:t>
            </a:fld>
            <a:endParaRPr lang="en-US"/>
          </a:p>
        </p:txBody>
      </p:sp>
      <p:sp>
        <p:nvSpPr>
          <p:cNvPr id="8" name="Footer Placeholder 7">
            <a:extLst>
              <a:ext uri="{FF2B5EF4-FFF2-40B4-BE49-F238E27FC236}">
                <a16:creationId xmlns:a16="http://schemas.microsoft.com/office/drawing/2014/main" id="{C85FB7E6-3E3E-41B8-9CE6-B8C3AB31575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2A1C90-EE68-4E3A-921D-17A91C1ACE47}"/>
              </a:ext>
            </a:extLst>
          </p:cNvPr>
          <p:cNvSpPr>
            <a:spLocks noGrp="1"/>
          </p:cNvSpPr>
          <p:nvPr>
            <p:ph type="sldNum" sz="quarter" idx="12"/>
          </p:nvPr>
        </p:nvSpPr>
        <p:spPr/>
        <p:txBody>
          <a:bodyPr/>
          <a:lstStyle/>
          <a:p>
            <a:fld id="{58DA0A24-8EC1-40C5-9893-EF70F604CD73}" type="slidenum">
              <a:rPr lang="en-US" smtClean="0"/>
              <a:t>‹#›</a:t>
            </a:fld>
            <a:endParaRPr lang="en-US"/>
          </a:p>
        </p:txBody>
      </p:sp>
    </p:spTree>
    <p:extLst>
      <p:ext uri="{BB962C8B-B14F-4D97-AF65-F5344CB8AC3E}">
        <p14:creationId xmlns:p14="http://schemas.microsoft.com/office/powerpoint/2010/main" val="2440988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B86AC-9981-4848-B2D2-FC82F9C9BF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665FE9-3612-452D-88F3-51DEDF70E88E}"/>
              </a:ext>
            </a:extLst>
          </p:cNvPr>
          <p:cNvSpPr>
            <a:spLocks noGrp="1"/>
          </p:cNvSpPr>
          <p:nvPr>
            <p:ph type="dt" sz="half" idx="10"/>
          </p:nvPr>
        </p:nvSpPr>
        <p:spPr/>
        <p:txBody>
          <a:bodyPr/>
          <a:lstStyle/>
          <a:p>
            <a:fld id="{ED0FE0D9-6D77-4CF6-B715-5AD0679EAF4A}" type="datetimeFigureOut">
              <a:rPr lang="en-US" smtClean="0"/>
              <a:t>12/17/20</a:t>
            </a:fld>
            <a:endParaRPr lang="en-US"/>
          </a:p>
        </p:txBody>
      </p:sp>
      <p:sp>
        <p:nvSpPr>
          <p:cNvPr id="4" name="Footer Placeholder 3">
            <a:extLst>
              <a:ext uri="{FF2B5EF4-FFF2-40B4-BE49-F238E27FC236}">
                <a16:creationId xmlns:a16="http://schemas.microsoft.com/office/drawing/2014/main" id="{A44AC335-7557-44E1-B6B6-EE56730033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1AFECB-3CDB-4B23-B2CB-4B155512E262}"/>
              </a:ext>
            </a:extLst>
          </p:cNvPr>
          <p:cNvSpPr>
            <a:spLocks noGrp="1"/>
          </p:cNvSpPr>
          <p:nvPr>
            <p:ph type="sldNum" sz="quarter" idx="12"/>
          </p:nvPr>
        </p:nvSpPr>
        <p:spPr/>
        <p:txBody>
          <a:bodyPr/>
          <a:lstStyle/>
          <a:p>
            <a:fld id="{58DA0A24-8EC1-40C5-9893-EF70F604CD73}" type="slidenum">
              <a:rPr lang="en-US" smtClean="0"/>
              <a:t>‹#›</a:t>
            </a:fld>
            <a:endParaRPr lang="en-US"/>
          </a:p>
        </p:txBody>
      </p:sp>
    </p:spTree>
    <p:extLst>
      <p:ext uri="{BB962C8B-B14F-4D97-AF65-F5344CB8AC3E}">
        <p14:creationId xmlns:p14="http://schemas.microsoft.com/office/powerpoint/2010/main" val="951714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88836B-A431-4FB9-B587-7B988C0F83E8}"/>
              </a:ext>
            </a:extLst>
          </p:cNvPr>
          <p:cNvSpPr>
            <a:spLocks noGrp="1"/>
          </p:cNvSpPr>
          <p:nvPr>
            <p:ph type="dt" sz="half" idx="10"/>
          </p:nvPr>
        </p:nvSpPr>
        <p:spPr/>
        <p:txBody>
          <a:bodyPr/>
          <a:lstStyle/>
          <a:p>
            <a:fld id="{ED0FE0D9-6D77-4CF6-B715-5AD0679EAF4A}" type="datetimeFigureOut">
              <a:rPr lang="en-US" smtClean="0"/>
              <a:t>12/17/20</a:t>
            </a:fld>
            <a:endParaRPr lang="en-US"/>
          </a:p>
        </p:txBody>
      </p:sp>
      <p:sp>
        <p:nvSpPr>
          <p:cNvPr id="3" name="Footer Placeholder 2">
            <a:extLst>
              <a:ext uri="{FF2B5EF4-FFF2-40B4-BE49-F238E27FC236}">
                <a16:creationId xmlns:a16="http://schemas.microsoft.com/office/drawing/2014/main" id="{6EFCCCF5-31EE-4B78-BBF6-F993297B49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6288BE-FC6E-423B-8407-26E24C4F24A7}"/>
              </a:ext>
            </a:extLst>
          </p:cNvPr>
          <p:cNvSpPr>
            <a:spLocks noGrp="1"/>
          </p:cNvSpPr>
          <p:nvPr>
            <p:ph type="sldNum" sz="quarter" idx="12"/>
          </p:nvPr>
        </p:nvSpPr>
        <p:spPr/>
        <p:txBody>
          <a:bodyPr/>
          <a:lstStyle/>
          <a:p>
            <a:fld id="{58DA0A24-8EC1-40C5-9893-EF70F604CD73}" type="slidenum">
              <a:rPr lang="en-US" smtClean="0"/>
              <a:t>‹#›</a:t>
            </a:fld>
            <a:endParaRPr lang="en-US"/>
          </a:p>
        </p:txBody>
      </p:sp>
    </p:spTree>
    <p:extLst>
      <p:ext uri="{BB962C8B-B14F-4D97-AF65-F5344CB8AC3E}">
        <p14:creationId xmlns:p14="http://schemas.microsoft.com/office/powerpoint/2010/main" val="1541653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953ED-6A99-4865-A008-8D8E6C0C55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887B5A-CC8C-4DAC-BDB6-E6248DF489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E3F38A4-F0C0-4D7B-BC6C-69E05FB8D3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67F035-21E3-438B-ADD0-0BC18940E38F}"/>
              </a:ext>
            </a:extLst>
          </p:cNvPr>
          <p:cNvSpPr>
            <a:spLocks noGrp="1"/>
          </p:cNvSpPr>
          <p:nvPr>
            <p:ph type="dt" sz="half" idx="10"/>
          </p:nvPr>
        </p:nvSpPr>
        <p:spPr/>
        <p:txBody>
          <a:bodyPr/>
          <a:lstStyle/>
          <a:p>
            <a:fld id="{ED0FE0D9-6D77-4CF6-B715-5AD0679EAF4A}" type="datetimeFigureOut">
              <a:rPr lang="en-US" smtClean="0"/>
              <a:t>12/17/20</a:t>
            </a:fld>
            <a:endParaRPr lang="en-US"/>
          </a:p>
        </p:txBody>
      </p:sp>
      <p:sp>
        <p:nvSpPr>
          <p:cNvPr id="6" name="Footer Placeholder 5">
            <a:extLst>
              <a:ext uri="{FF2B5EF4-FFF2-40B4-BE49-F238E27FC236}">
                <a16:creationId xmlns:a16="http://schemas.microsoft.com/office/drawing/2014/main" id="{D07D29CA-6D7A-4245-A6EE-82204FC230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1CAF81-EB18-46CC-97F0-D1DABCC8BEA9}"/>
              </a:ext>
            </a:extLst>
          </p:cNvPr>
          <p:cNvSpPr>
            <a:spLocks noGrp="1"/>
          </p:cNvSpPr>
          <p:nvPr>
            <p:ph type="sldNum" sz="quarter" idx="12"/>
          </p:nvPr>
        </p:nvSpPr>
        <p:spPr/>
        <p:txBody>
          <a:bodyPr/>
          <a:lstStyle/>
          <a:p>
            <a:fld id="{58DA0A24-8EC1-40C5-9893-EF70F604CD73}" type="slidenum">
              <a:rPr lang="en-US" smtClean="0"/>
              <a:t>‹#›</a:t>
            </a:fld>
            <a:endParaRPr lang="en-US"/>
          </a:p>
        </p:txBody>
      </p:sp>
    </p:spTree>
    <p:extLst>
      <p:ext uri="{BB962C8B-B14F-4D97-AF65-F5344CB8AC3E}">
        <p14:creationId xmlns:p14="http://schemas.microsoft.com/office/powerpoint/2010/main" val="3892151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435EA-F204-49FE-820F-A8B4C2AB93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23BB49-650C-4808-A50F-01DB2E2502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168777B-88B6-48A7-85DF-191EFD0236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F3CE9D-92BC-42EF-A5D3-577026EA5E87}"/>
              </a:ext>
            </a:extLst>
          </p:cNvPr>
          <p:cNvSpPr>
            <a:spLocks noGrp="1"/>
          </p:cNvSpPr>
          <p:nvPr>
            <p:ph type="dt" sz="half" idx="10"/>
          </p:nvPr>
        </p:nvSpPr>
        <p:spPr/>
        <p:txBody>
          <a:bodyPr/>
          <a:lstStyle/>
          <a:p>
            <a:fld id="{ED0FE0D9-6D77-4CF6-B715-5AD0679EAF4A}" type="datetimeFigureOut">
              <a:rPr lang="en-US" smtClean="0"/>
              <a:t>12/17/20</a:t>
            </a:fld>
            <a:endParaRPr lang="en-US"/>
          </a:p>
        </p:txBody>
      </p:sp>
      <p:sp>
        <p:nvSpPr>
          <p:cNvPr id="6" name="Footer Placeholder 5">
            <a:extLst>
              <a:ext uri="{FF2B5EF4-FFF2-40B4-BE49-F238E27FC236}">
                <a16:creationId xmlns:a16="http://schemas.microsoft.com/office/drawing/2014/main" id="{59EF519A-AD14-4757-8EB1-FDC20CE088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D3B9A2-3179-4B19-8D8C-38B657CE6F59}"/>
              </a:ext>
            </a:extLst>
          </p:cNvPr>
          <p:cNvSpPr>
            <a:spLocks noGrp="1"/>
          </p:cNvSpPr>
          <p:nvPr>
            <p:ph type="sldNum" sz="quarter" idx="12"/>
          </p:nvPr>
        </p:nvSpPr>
        <p:spPr/>
        <p:txBody>
          <a:bodyPr/>
          <a:lstStyle/>
          <a:p>
            <a:fld id="{58DA0A24-8EC1-40C5-9893-EF70F604CD73}" type="slidenum">
              <a:rPr lang="en-US" smtClean="0"/>
              <a:t>‹#›</a:t>
            </a:fld>
            <a:endParaRPr lang="en-US"/>
          </a:p>
        </p:txBody>
      </p:sp>
    </p:spTree>
    <p:extLst>
      <p:ext uri="{BB962C8B-B14F-4D97-AF65-F5344CB8AC3E}">
        <p14:creationId xmlns:p14="http://schemas.microsoft.com/office/powerpoint/2010/main" val="3433319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72489-8287-4B08-83FB-1FA7BC2E1B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E043C3-EBE0-423B-8AE6-58979019C0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E9C2AE-69D0-4BCA-9790-79E089B41344}"/>
              </a:ext>
            </a:extLst>
          </p:cNvPr>
          <p:cNvSpPr>
            <a:spLocks noGrp="1"/>
          </p:cNvSpPr>
          <p:nvPr>
            <p:ph type="dt" sz="half" idx="10"/>
          </p:nvPr>
        </p:nvSpPr>
        <p:spPr/>
        <p:txBody>
          <a:bodyPr/>
          <a:lstStyle/>
          <a:p>
            <a:fld id="{ED0FE0D9-6D77-4CF6-B715-5AD0679EAF4A}" type="datetimeFigureOut">
              <a:rPr lang="en-US" smtClean="0"/>
              <a:t>12/17/20</a:t>
            </a:fld>
            <a:endParaRPr lang="en-US"/>
          </a:p>
        </p:txBody>
      </p:sp>
      <p:sp>
        <p:nvSpPr>
          <p:cNvPr id="5" name="Footer Placeholder 4">
            <a:extLst>
              <a:ext uri="{FF2B5EF4-FFF2-40B4-BE49-F238E27FC236}">
                <a16:creationId xmlns:a16="http://schemas.microsoft.com/office/drawing/2014/main" id="{4B1B31C3-D8E2-4959-A572-70A7C248DE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1CEFC9-4286-431E-8548-21FB4271F6F1}"/>
              </a:ext>
            </a:extLst>
          </p:cNvPr>
          <p:cNvSpPr>
            <a:spLocks noGrp="1"/>
          </p:cNvSpPr>
          <p:nvPr>
            <p:ph type="sldNum" sz="quarter" idx="12"/>
          </p:nvPr>
        </p:nvSpPr>
        <p:spPr/>
        <p:txBody>
          <a:bodyPr/>
          <a:lstStyle/>
          <a:p>
            <a:fld id="{58DA0A24-8EC1-40C5-9893-EF70F604CD73}" type="slidenum">
              <a:rPr lang="en-US" smtClean="0"/>
              <a:t>‹#›</a:t>
            </a:fld>
            <a:endParaRPr lang="en-US"/>
          </a:p>
        </p:txBody>
      </p:sp>
    </p:spTree>
    <p:extLst>
      <p:ext uri="{BB962C8B-B14F-4D97-AF65-F5344CB8AC3E}">
        <p14:creationId xmlns:p14="http://schemas.microsoft.com/office/powerpoint/2010/main" val="2456450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DBBE73-9FDC-4E02-802A-DAFDF58D8F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1C0CA4-33F3-4B0A-9ACB-64158DE2CF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797156-205F-4C5E-B890-6DDB18FC6D8B}"/>
              </a:ext>
            </a:extLst>
          </p:cNvPr>
          <p:cNvSpPr>
            <a:spLocks noGrp="1"/>
          </p:cNvSpPr>
          <p:nvPr>
            <p:ph type="dt" sz="half" idx="10"/>
          </p:nvPr>
        </p:nvSpPr>
        <p:spPr/>
        <p:txBody>
          <a:bodyPr/>
          <a:lstStyle/>
          <a:p>
            <a:fld id="{ED0FE0D9-6D77-4CF6-B715-5AD0679EAF4A}" type="datetimeFigureOut">
              <a:rPr lang="en-US" smtClean="0"/>
              <a:t>12/17/20</a:t>
            </a:fld>
            <a:endParaRPr lang="en-US"/>
          </a:p>
        </p:txBody>
      </p:sp>
      <p:sp>
        <p:nvSpPr>
          <p:cNvPr id="5" name="Footer Placeholder 4">
            <a:extLst>
              <a:ext uri="{FF2B5EF4-FFF2-40B4-BE49-F238E27FC236}">
                <a16:creationId xmlns:a16="http://schemas.microsoft.com/office/drawing/2014/main" id="{B79008A3-FF15-4650-9EC9-91B4597B71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3C60CB-5A19-4BD7-9B3A-997A59BFEECC}"/>
              </a:ext>
            </a:extLst>
          </p:cNvPr>
          <p:cNvSpPr>
            <a:spLocks noGrp="1"/>
          </p:cNvSpPr>
          <p:nvPr>
            <p:ph type="sldNum" sz="quarter" idx="12"/>
          </p:nvPr>
        </p:nvSpPr>
        <p:spPr/>
        <p:txBody>
          <a:bodyPr/>
          <a:lstStyle/>
          <a:p>
            <a:fld id="{58DA0A24-8EC1-40C5-9893-EF70F604CD73}" type="slidenum">
              <a:rPr lang="en-US" smtClean="0"/>
              <a:t>‹#›</a:t>
            </a:fld>
            <a:endParaRPr lang="en-US"/>
          </a:p>
        </p:txBody>
      </p:sp>
    </p:spTree>
    <p:extLst>
      <p:ext uri="{BB962C8B-B14F-4D97-AF65-F5344CB8AC3E}">
        <p14:creationId xmlns:p14="http://schemas.microsoft.com/office/powerpoint/2010/main" val="1655353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B5F03A-DD8A-46D1-923A-75181AF965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3EB14E-221C-4010-92F7-A578DE99CC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EF702D-9DA8-462C-8F3A-ECE887B2C5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0FE0D9-6D77-4CF6-B715-5AD0679EAF4A}" type="datetimeFigureOut">
              <a:rPr lang="en-US" smtClean="0"/>
              <a:t>12/17/20</a:t>
            </a:fld>
            <a:endParaRPr lang="en-US"/>
          </a:p>
        </p:txBody>
      </p:sp>
      <p:sp>
        <p:nvSpPr>
          <p:cNvPr id="5" name="Footer Placeholder 4">
            <a:extLst>
              <a:ext uri="{FF2B5EF4-FFF2-40B4-BE49-F238E27FC236}">
                <a16:creationId xmlns:a16="http://schemas.microsoft.com/office/drawing/2014/main" id="{ED26677E-B8FF-4412-9059-B5417BFB01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1B0D7E9-C187-4C41-AA63-5F451B180C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DA0A24-8EC1-40C5-9893-EF70F604CD73}" type="slidenum">
              <a:rPr lang="en-US" smtClean="0"/>
              <a:t>‹#›</a:t>
            </a:fld>
            <a:endParaRPr lang="en-US"/>
          </a:p>
        </p:txBody>
      </p:sp>
    </p:spTree>
    <p:extLst>
      <p:ext uri="{BB962C8B-B14F-4D97-AF65-F5344CB8AC3E}">
        <p14:creationId xmlns:p14="http://schemas.microsoft.com/office/powerpoint/2010/main" val="3146365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4D3C1-9CA7-4045-96B0-641E2AC160A6}"/>
              </a:ext>
            </a:extLst>
          </p:cNvPr>
          <p:cNvSpPr>
            <a:spLocks noGrp="1"/>
          </p:cNvSpPr>
          <p:nvPr>
            <p:ph type="ctrTitle"/>
          </p:nvPr>
        </p:nvSpPr>
        <p:spPr>
          <a:xfrm>
            <a:off x="498764" y="346364"/>
            <a:ext cx="11125200" cy="1620981"/>
          </a:xfrm>
        </p:spPr>
        <p:txBody>
          <a:bodyPr>
            <a:normAutofit/>
          </a:bodyPr>
          <a:lstStyle/>
          <a:p>
            <a:pPr rtl="1"/>
            <a:r>
              <a:rPr lang="ar-EG" sz="3600" b="1" dirty="0"/>
              <a:t>الباب الرابع</a:t>
            </a:r>
            <a:br>
              <a:rPr lang="en-US" sz="3600" b="1" dirty="0"/>
            </a:br>
            <a:r>
              <a:rPr lang="ar-EG" sz="3600" b="1" dirty="0"/>
              <a:t>الانتروبي ومعادلات ماكسويل للديناميكا الحرارية</a:t>
            </a:r>
            <a:br>
              <a:rPr lang="en-US" sz="3600" b="1" dirty="0"/>
            </a:br>
            <a:r>
              <a:rPr lang="en-US" sz="3600" b="1" dirty="0"/>
              <a:t>The Entropy and Maxwell’s Equations of Thermodynamics </a:t>
            </a:r>
          </a:p>
        </p:txBody>
      </p:sp>
      <mc:AlternateContent xmlns:mc="http://schemas.openxmlformats.org/markup-compatibility/2006">
        <mc:Choice xmlns:a14="http://schemas.microsoft.com/office/drawing/2010/main" Requires="a14">
          <p:sp>
            <p:nvSpPr>
              <p:cNvPr id="3" name="Subtitle 2">
                <a:extLst>
                  <a:ext uri="{FF2B5EF4-FFF2-40B4-BE49-F238E27FC236}">
                    <a16:creationId xmlns:a16="http://schemas.microsoft.com/office/drawing/2014/main" id="{8032B4DF-D008-433F-91B8-AD8F9A19E2AD}"/>
                  </a:ext>
                </a:extLst>
              </p:cNvPr>
              <p:cNvSpPr>
                <a:spLocks noGrp="1"/>
              </p:cNvSpPr>
              <p:nvPr>
                <p:ph type="subTitle" idx="1"/>
              </p:nvPr>
            </p:nvSpPr>
            <p:spPr>
              <a:xfrm>
                <a:off x="1524000" y="2078182"/>
                <a:ext cx="9144000" cy="4433454"/>
              </a:xfrm>
            </p:spPr>
            <p:txBody>
              <a:bodyPr>
                <a:normAutofit/>
              </a:bodyPr>
              <a:lstStyle/>
              <a:p>
                <a:pPr algn="r" rtl="1"/>
                <a:r>
                  <a:rPr lang="ar-EG" b="1" dirty="0"/>
                  <a:t>مقدمة:</a:t>
                </a:r>
                <a:endParaRPr lang="en-US" dirty="0"/>
              </a:p>
              <a:p>
                <a:pPr algn="r" rtl="1"/>
                <a:r>
                  <a:rPr lang="ar-EG" b="1" dirty="0"/>
                  <a:t>أول من ادخل داله الأنتروبي فى علم الديناميكا الحرارية هو العالم كلاوزيوس وقد زادت أهمية داله الأنتروبي بتطور علم الميكانيكا الاحصائيه.</a:t>
                </a:r>
                <a:endParaRPr lang="en-US" dirty="0"/>
              </a:p>
              <a:p>
                <a:pPr algn="r" rtl="1"/>
                <a:r>
                  <a:rPr lang="ar-EG" b="1" dirty="0"/>
                  <a:t> أضاف علم الميكانيكا الاحصائيه مفهوم جديد للأنتروبي ألا وهو أن " الأنظمة المعزولة تميل إلى عدم الانتظام (الفوضى) ويعتبر الأنتروبي مقياس لهذه الفوضى وتشير الفوضى إلى الطاقة التي لا يمكن الإستفادة منها في بذل شغل .وفى عام </a:t>
                </a:r>
                <a:r>
                  <a:rPr lang="en-US" b="1" dirty="0"/>
                  <a:t>2002</a:t>
                </a:r>
                <a:r>
                  <a:rPr lang="ar-EG" b="1" dirty="0"/>
                  <a:t> اثبت</a:t>
                </a:r>
                <a:r>
                  <a:rPr lang="ar-SA" b="1" dirty="0"/>
                  <a:t> العالم</a:t>
                </a:r>
                <a:r>
                  <a:rPr lang="ar-EG" b="1" dirty="0"/>
                  <a:t> لامبرت </a:t>
                </a:r>
                <a:r>
                  <a:rPr lang="en-US" b="1" dirty="0"/>
                  <a:t> frank lambert </a:t>
                </a:r>
                <a:r>
                  <a:rPr lang="ar-EG" b="1" dirty="0"/>
                  <a:t>ان التعريف الأدق للأنتروبي هو " كمية الطاقة المفقودة مقسوماً على درجة الحرارة "</a:t>
                </a:r>
                <a:endParaRPr lang="en-US" dirty="0"/>
              </a:p>
              <a:p>
                <a:pPr algn="r" rtl="1"/>
                <a:r>
                  <a:rPr lang="ar-EG" b="1" dirty="0"/>
                  <a:t>ويعطى بالعلاقة:</a:t>
                </a:r>
                <a:endParaRPr lang="en-US" dirty="0"/>
              </a:p>
              <a:p>
                <a:pPr algn="r" rtl="1"/>
                <a14:m>
                  <m:oMathPara xmlns:m="http://schemas.openxmlformats.org/officeDocument/2006/math">
                    <m:oMathParaPr>
                      <m:jc m:val="centerGroup"/>
                    </m:oMathParaPr>
                    <m:oMath xmlns:m="http://schemas.openxmlformats.org/officeDocument/2006/math">
                      <m:r>
                        <a:rPr lang="ar-EG"/>
                        <m:t>∆</m:t>
                      </m:r>
                      <m:r>
                        <a:rPr lang="en-US" b="1" i="1"/>
                        <m:t>𝐒</m:t>
                      </m:r>
                      <m:r>
                        <a:rPr lang="en-US" b="1"/>
                        <m:t>=</m:t>
                      </m:r>
                      <m:f>
                        <m:fPr>
                          <m:ctrlPr>
                            <a:rPr lang="en-US" b="1" i="1"/>
                          </m:ctrlPr>
                        </m:fPr>
                        <m:num>
                          <m:r>
                            <a:rPr lang="en-US" b="1"/>
                            <m:t>∆</m:t>
                          </m:r>
                          <m:r>
                            <a:rPr lang="en-US" b="1" i="1"/>
                            <m:t>𝐐</m:t>
                          </m:r>
                        </m:num>
                        <m:den>
                          <m:r>
                            <a:rPr lang="en-US" b="1" i="1"/>
                            <m:t>𝐓</m:t>
                          </m:r>
                        </m:den>
                      </m:f>
                    </m:oMath>
                  </m:oMathPara>
                </a14:m>
                <a:endParaRPr lang="en-US" dirty="0"/>
              </a:p>
              <a:p>
                <a:pPr algn="r"/>
                <a:endParaRPr lang="en-US" dirty="0"/>
              </a:p>
            </p:txBody>
          </p:sp>
        </mc:Choice>
        <mc:Fallback>
          <p:sp>
            <p:nvSpPr>
              <p:cNvPr id="3" name="Subtitle 2">
                <a:extLst>
                  <a:ext uri="{FF2B5EF4-FFF2-40B4-BE49-F238E27FC236}">
                    <a16:creationId xmlns:a16="http://schemas.microsoft.com/office/drawing/2014/main" id="{8032B4DF-D008-433F-91B8-AD8F9A19E2AD}"/>
                  </a:ext>
                </a:extLst>
              </p:cNvPr>
              <p:cNvSpPr>
                <a:spLocks noGrp="1" noRot="1" noChangeAspect="1" noMove="1" noResize="1" noEditPoints="1" noAdjustHandles="1" noChangeArrowheads="1" noChangeShapeType="1" noTextEdit="1"/>
              </p:cNvSpPr>
              <p:nvPr>
                <p:ph type="subTitle" idx="1"/>
              </p:nvPr>
            </p:nvSpPr>
            <p:spPr>
              <a:xfrm>
                <a:off x="1524000" y="2078182"/>
                <a:ext cx="9144000" cy="4433454"/>
              </a:xfrm>
              <a:blipFill>
                <a:blip r:embed="rId2"/>
                <a:stretch>
                  <a:fillRect l="-1467" t="-2063" r="-1067"/>
                </a:stretch>
              </a:blipFill>
            </p:spPr>
            <p:txBody>
              <a:bodyPr/>
              <a:lstStyle/>
              <a:p>
                <a:r>
                  <a:rPr lang="en-US">
                    <a:noFill/>
                  </a:rPr>
                  <a:t> </a:t>
                </a:r>
              </a:p>
            </p:txBody>
          </p:sp>
        </mc:Fallback>
      </mc:AlternateContent>
    </p:spTree>
    <p:extLst>
      <p:ext uri="{BB962C8B-B14F-4D97-AF65-F5344CB8AC3E}">
        <p14:creationId xmlns:p14="http://schemas.microsoft.com/office/powerpoint/2010/main" val="1093461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B019E3B-F295-4DB7-9463-B60481A8FB8B}"/>
                  </a:ext>
                </a:extLst>
              </p:cNvPr>
              <p:cNvSpPr>
                <a:spLocks noGrp="1"/>
              </p:cNvSpPr>
              <p:nvPr>
                <p:ph idx="1"/>
              </p:nvPr>
            </p:nvSpPr>
            <p:spPr>
              <a:xfrm>
                <a:off x="872836" y="498764"/>
                <a:ext cx="10480964" cy="6012873"/>
              </a:xfrm>
            </p:spPr>
            <p:txBody>
              <a:bodyPr>
                <a:normAutofit fontScale="70000" lnSpcReduction="20000"/>
              </a:bodyPr>
              <a:lstStyle/>
              <a:p>
                <a:pPr marL="0" indent="0" algn="r" rtl="1">
                  <a:lnSpc>
                    <a:spcPct val="160000"/>
                  </a:lnSpc>
                  <a:buNone/>
                </a:pPr>
                <a:r>
                  <a:rPr lang="ar-SA" b="1" dirty="0"/>
                  <a:t>ووحدة الانتروبي هي </a:t>
                </a:r>
                <a14:m>
                  <m:oMath xmlns:m="http://schemas.openxmlformats.org/officeDocument/2006/math">
                    <m:r>
                      <a:rPr lang="en-US" b="1" i="1"/>
                      <m:t>𝐉</m:t>
                    </m:r>
                    <m:r>
                      <a:rPr lang="en-US" b="1"/>
                      <m:t>/</m:t>
                    </m:r>
                    <m:r>
                      <a:rPr lang="en-US" b="1" i="1"/>
                      <m:t>𝐊</m:t>
                    </m:r>
                  </m:oMath>
                </a14:m>
                <a:r>
                  <a:rPr lang="ar-SA" b="1" dirty="0"/>
                  <a:t> . </a:t>
                </a:r>
                <a:r>
                  <a:rPr lang="ar-EG" b="1" dirty="0"/>
                  <a:t>فمثلاً عند تبريد أي نظام حراري فإن الطاقة الحركية للجزيئات تنخفض وبالتالي فإن طاقته الحرارية تقل مما يؤدى إلى إنخفاض العشوائية فى ترتيب الجزيئات ويقال أن الأنتروبي لهذا النظام قد انخفضت قيمته وعند تبريد سائل يتحول إلى مادة صلبه قصورها الحراري (الأنتروبي ) أقل من السائل وهكذا تناقص درجة الفوضى بانخفاض درجة الحرارة حتى تقترب من الصفر المطلق حيث تسكن جميع أنواع الحركة وتصل إلى أقصى درجات الترتيب أي أن الأنتروبي يؤول إلى الصفر .</a:t>
                </a:r>
                <a:endParaRPr lang="en-US" dirty="0"/>
              </a:p>
              <a:p>
                <a:pPr marL="0" indent="0" algn="r" rtl="1">
                  <a:lnSpc>
                    <a:spcPct val="160000"/>
                  </a:lnSpc>
                  <a:buNone/>
                </a:pPr>
                <a:r>
                  <a:rPr lang="ar-EG" b="1" dirty="0"/>
                  <a:t>مما سبق يتضح أن الأنتروبي يكون له قيمه منخفضة في الحالة الصلبة وقيمه مرتفعه فى الحالة الغازية وذلك لأنه:</a:t>
                </a:r>
                <a:endParaRPr lang="en-US" dirty="0"/>
              </a:p>
              <a:p>
                <a:pPr marL="0" indent="0" algn="r" rtl="1">
                  <a:lnSpc>
                    <a:spcPct val="160000"/>
                  </a:lnSpc>
                  <a:buNone/>
                </a:pPr>
                <a:r>
                  <a:rPr lang="ar-EG" b="1" dirty="0"/>
                  <a:t>1- لأن الجزيئات في الحالة الصلبة تكون مرتبة في الشبيكة بشكل منتظم ويمكن تحديد موقعها بدقه فى أى لحظه وبالتالي يكون  الأنتروبي فى هذه الحالة منخفض .</a:t>
                </a:r>
                <a:endParaRPr lang="en-US" dirty="0"/>
              </a:p>
              <a:p>
                <a:pPr marL="0" indent="0" algn="r" rtl="1">
                  <a:lnSpc>
                    <a:spcPct val="160000"/>
                  </a:lnSpc>
                  <a:buNone/>
                </a:pPr>
                <a:r>
                  <a:rPr lang="ar-EG" b="1" dirty="0"/>
                  <a:t>2- في الحالة الغازية تتحرك الجزيئات حركه عشوائية وتتصادم مع بعضها وتغير اتجاهها وبالتالي يصعب تحديد الميكروسكوبيه لهذا النظام بدقه عند إي لحظه ويصاحب هذه الصورة قيمه مرتفعه الأنتروبي .</a:t>
                </a:r>
                <a:endParaRPr lang="en-US" dirty="0"/>
              </a:p>
              <a:p>
                <a:pPr marL="0" indent="0" algn="r" rtl="1">
                  <a:lnSpc>
                    <a:spcPct val="160000"/>
                  </a:lnSpc>
                  <a:buNone/>
                </a:pPr>
                <a:r>
                  <a:rPr lang="ar-EG" b="1" dirty="0"/>
                  <a:t>3- أما في الحالة السائلة تكون قيمة الأنتروبي قيمه متوسطه بين الحالتين السابقتين .</a:t>
                </a:r>
                <a:endParaRPr lang="en-US" dirty="0"/>
              </a:p>
              <a:p>
                <a:pPr marL="0" indent="0" algn="r" rtl="1">
                  <a:lnSpc>
                    <a:spcPct val="160000"/>
                  </a:lnSpc>
                  <a:buNone/>
                </a:pPr>
                <a:r>
                  <a:rPr lang="ar-EG" b="1" dirty="0"/>
                  <a:t> </a:t>
                </a:r>
                <a:endParaRPr lang="en-US" dirty="0"/>
              </a:p>
              <a:p>
                <a:pPr marL="0" indent="0" algn="r">
                  <a:lnSpc>
                    <a:spcPct val="160000"/>
                  </a:lnSpc>
                  <a:buNone/>
                </a:pPr>
                <a:endParaRPr lang="en-US" dirty="0"/>
              </a:p>
            </p:txBody>
          </p:sp>
        </mc:Choice>
        <mc:Fallback>
          <p:sp>
            <p:nvSpPr>
              <p:cNvPr id="3" name="Content Placeholder 2">
                <a:extLst>
                  <a:ext uri="{FF2B5EF4-FFF2-40B4-BE49-F238E27FC236}">
                    <a16:creationId xmlns:a16="http://schemas.microsoft.com/office/drawing/2014/main" id="{9B019E3B-F295-4DB7-9463-B60481A8FB8B}"/>
                  </a:ext>
                </a:extLst>
              </p:cNvPr>
              <p:cNvSpPr>
                <a:spLocks noGrp="1" noRot="1" noChangeAspect="1" noMove="1" noResize="1" noEditPoints="1" noAdjustHandles="1" noChangeArrowheads="1" noChangeShapeType="1" noTextEdit="1"/>
              </p:cNvSpPr>
              <p:nvPr>
                <p:ph idx="1"/>
              </p:nvPr>
            </p:nvSpPr>
            <p:spPr>
              <a:xfrm>
                <a:off x="872836" y="498764"/>
                <a:ext cx="10480964" cy="6012873"/>
              </a:xfrm>
              <a:blipFill>
                <a:blip r:embed="rId2"/>
                <a:stretch>
                  <a:fillRect l="-1221" r="-640"/>
                </a:stretch>
              </a:blipFill>
            </p:spPr>
            <p:txBody>
              <a:bodyPr/>
              <a:lstStyle/>
              <a:p>
                <a:r>
                  <a:rPr lang="en-US">
                    <a:noFill/>
                  </a:rPr>
                  <a:t> </a:t>
                </a:r>
              </a:p>
            </p:txBody>
          </p:sp>
        </mc:Fallback>
      </mc:AlternateContent>
    </p:spTree>
    <p:extLst>
      <p:ext uri="{BB962C8B-B14F-4D97-AF65-F5344CB8AC3E}">
        <p14:creationId xmlns:p14="http://schemas.microsoft.com/office/powerpoint/2010/main" val="1603910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784C136-0DD1-4025-B45D-AE19143422BB}"/>
                  </a:ext>
                </a:extLst>
              </p:cNvPr>
              <p:cNvSpPr>
                <a:spLocks noGrp="1"/>
              </p:cNvSpPr>
              <p:nvPr>
                <p:ph idx="1"/>
              </p:nvPr>
            </p:nvSpPr>
            <p:spPr>
              <a:xfrm>
                <a:off x="900544" y="443345"/>
                <a:ext cx="10453255" cy="6096000"/>
              </a:xfrm>
            </p:spPr>
            <p:txBody>
              <a:bodyPr>
                <a:normAutofit fontScale="62500" lnSpcReduction="20000"/>
              </a:bodyPr>
              <a:lstStyle/>
              <a:p>
                <a:pPr marL="0" indent="0" algn="r" rtl="1">
                  <a:buNone/>
                </a:pPr>
                <a:r>
                  <a:rPr lang="ar-EG" b="1" dirty="0"/>
                  <a:t> </a:t>
                </a:r>
                <a:endParaRPr lang="en-US" b="1" dirty="0"/>
              </a:p>
              <a:p>
                <a:pPr marL="0" indent="0" algn="r" rtl="1">
                  <a:buNone/>
                </a:pPr>
                <a:r>
                  <a:rPr lang="en-US" sz="5100" b="1" u="sng" dirty="0"/>
                  <a:t>4.1</a:t>
                </a:r>
                <a:r>
                  <a:rPr lang="ar-EG" sz="5100" b="1" u="sng" dirty="0"/>
                  <a:t>الأنتروبي لدورة كارنوت</a:t>
                </a:r>
                <a:r>
                  <a:rPr lang="en-US" sz="5100" b="1" u="sng" dirty="0"/>
                  <a:t>Entropy in Carnot Cycle</a:t>
                </a:r>
              </a:p>
              <a:p>
                <a:pPr marL="0" indent="0" algn="r" rtl="1">
                  <a:buNone/>
                </a:pPr>
                <a:r>
                  <a:rPr lang="ar-EG" b="1" dirty="0"/>
                  <a:t> </a:t>
                </a:r>
                <a:endParaRPr lang="en-US" b="1" dirty="0"/>
              </a:p>
              <a:p>
                <a:pPr marL="0" indent="0" algn="r" rtl="1">
                  <a:buNone/>
                </a:pPr>
                <a:r>
                  <a:rPr lang="ar-EG" b="1" dirty="0"/>
                  <a:t>أثبتنا في دورة كارنوت أن معامل الكفاءة يعطى بالعلاقة</a:t>
                </a:r>
                <a:endParaRPr lang="en-US" b="1" dirty="0"/>
              </a:p>
              <a:p>
                <a:pPr marL="0" indent="0" algn="r" rtl="1">
                  <a:buNone/>
                </a:pPr>
                <a14:m>
                  <m:oMathPara xmlns:m="http://schemas.openxmlformats.org/officeDocument/2006/math">
                    <m:oMathParaPr>
                      <m:jc m:val="centerGroup"/>
                    </m:oMathParaPr>
                    <m:oMath xmlns:m="http://schemas.openxmlformats.org/officeDocument/2006/math">
                      <m:sSub>
                        <m:sSubPr>
                          <m:ctrlPr>
                            <a:rPr lang="en-US" b="1" i="1"/>
                          </m:ctrlPr>
                        </m:sSubPr>
                        <m:e>
                          <m:r>
                            <a:rPr lang="ar-EG" b="1" i="1" smtClean="0">
                              <a:latin typeface="Cambria Math" panose="02040503050406030204" pitchFamily="18" charset="0"/>
                            </a:rPr>
                            <m:t>𝜼</m:t>
                          </m:r>
                        </m:e>
                        <m:sub>
                          <m:r>
                            <a:rPr lang="en-US" b="1" i="1" smtClean="0">
                              <a:latin typeface="Cambria Math" panose="02040503050406030204" pitchFamily="18" charset="0"/>
                            </a:rPr>
                            <m:t>𝒄𝒂𝒓</m:t>
                          </m:r>
                        </m:sub>
                      </m:sSub>
                      <m:r>
                        <a:rPr lang="en-US" b="1" smtClean="0">
                          <a:latin typeface="Cambria Math" panose="02040503050406030204" pitchFamily="18" charset="0"/>
                        </a:rPr>
                        <m:t>=</m:t>
                      </m:r>
                      <m:r>
                        <a:rPr lang="en-US" b="1" i="1" smtClean="0">
                          <a:latin typeface="Cambria Math" panose="02040503050406030204" pitchFamily="18" charset="0"/>
                        </a:rPr>
                        <m:t>𝟏</m:t>
                      </m:r>
                      <m:r>
                        <a:rPr lang="en-US" b="1" i="1" smtClean="0">
                          <a:latin typeface="Cambria Math" panose="02040503050406030204" pitchFamily="18" charset="0"/>
                        </a:rPr>
                        <m:t>−</m:t>
                      </m:r>
                      <m:f>
                        <m:fPr>
                          <m:ctrlPr>
                            <a:rPr lang="en-US" b="1" i="1"/>
                          </m:ctrlPr>
                        </m:fPr>
                        <m:num>
                          <m:sSub>
                            <m:sSubPr>
                              <m:ctrlPr>
                                <a:rPr lang="en-US" b="1" i="1"/>
                              </m:ctrlPr>
                            </m:sSubPr>
                            <m:e>
                              <m:r>
                                <a:rPr lang="en-US" b="1" i="1" smtClean="0">
                                  <a:latin typeface="Cambria Math" panose="02040503050406030204" pitchFamily="18" charset="0"/>
                                </a:rPr>
                                <m:t>𝑸</m:t>
                              </m:r>
                            </m:e>
                            <m:sub>
                              <m:r>
                                <a:rPr lang="en-US" b="1" i="1" smtClean="0">
                                  <a:latin typeface="Cambria Math" panose="02040503050406030204" pitchFamily="18" charset="0"/>
                                </a:rPr>
                                <m:t>𝟐</m:t>
                              </m:r>
                            </m:sub>
                          </m:sSub>
                        </m:num>
                        <m:den>
                          <m:sSub>
                            <m:sSubPr>
                              <m:ctrlPr>
                                <a:rPr lang="en-US" b="1" i="1"/>
                              </m:ctrlPr>
                            </m:sSubPr>
                            <m:e>
                              <m:r>
                                <a:rPr lang="en-US" b="1" i="1" smtClean="0">
                                  <a:latin typeface="Cambria Math" panose="02040503050406030204" pitchFamily="18" charset="0"/>
                                </a:rPr>
                                <m:t>𝑸</m:t>
                              </m:r>
                            </m:e>
                            <m:sub>
                              <m:r>
                                <a:rPr lang="en-US" b="1" i="1" smtClean="0">
                                  <a:latin typeface="Cambria Math" panose="02040503050406030204" pitchFamily="18" charset="0"/>
                                </a:rPr>
                                <m:t>𝟏</m:t>
                              </m:r>
                            </m:sub>
                          </m:sSub>
                        </m:den>
                      </m:f>
                      <m:r>
                        <a:rPr lang="en-US" b="1" smtClean="0">
                          <a:latin typeface="Cambria Math" panose="02040503050406030204" pitchFamily="18" charset="0"/>
                        </a:rPr>
                        <m:t>=</m:t>
                      </m:r>
                      <m:r>
                        <a:rPr lang="en-US" b="1" i="1" smtClean="0">
                          <a:latin typeface="Cambria Math" panose="02040503050406030204" pitchFamily="18" charset="0"/>
                        </a:rPr>
                        <m:t>𝟏</m:t>
                      </m:r>
                      <m:r>
                        <a:rPr lang="en-US" b="1" i="1" smtClean="0">
                          <a:latin typeface="Cambria Math" panose="02040503050406030204" pitchFamily="18" charset="0"/>
                        </a:rPr>
                        <m:t>−</m:t>
                      </m:r>
                      <m:f>
                        <m:fPr>
                          <m:ctrlPr>
                            <a:rPr lang="en-US" b="1" i="1"/>
                          </m:ctrlPr>
                        </m:fPr>
                        <m:num>
                          <m:sSub>
                            <m:sSubPr>
                              <m:ctrlPr>
                                <a:rPr lang="en-US" b="1" i="1"/>
                              </m:ctrlPr>
                            </m:sSubPr>
                            <m:e>
                              <m:r>
                                <a:rPr lang="en-US" b="1" i="1" smtClean="0">
                                  <a:latin typeface="Cambria Math" panose="02040503050406030204" pitchFamily="18" charset="0"/>
                                </a:rPr>
                                <m:t>𝑻</m:t>
                              </m:r>
                            </m:e>
                            <m:sub>
                              <m:r>
                                <a:rPr lang="en-US" b="1" i="1" smtClean="0">
                                  <a:latin typeface="Cambria Math" panose="02040503050406030204" pitchFamily="18" charset="0"/>
                                </a:rPr>
                                <m:t>𝟐</m:t>
                              </m:r>
                            </m:sub>
                          </m:sSub>
                        </m:num>
                        <m:den>
                          <m:sSub>
                            <m:sSubPr>
                              <m:ctrlPr>
                                <a:rPr lang="en-US" b="1" i="1"/>
                              </m:ctrlPr>
                            </m:sSubPr>
                            <m:e>
                              <m:r>
                                <a:rPr lang="en-US" b="1" i="1" smtClean="0">
                                  <a:latin typeface="Cambria Math" panose="02040503050406030204" pitchFamily="18" charset="0"/>
                                </a:rPr>
                                <m:t>𝑻</m:t>
                              </m:r>
                            </m:e>
                            <m:sub>
                              <m:r>
                                <a:rPr lang="en-US" b="1" i="1" smtClean="0">
                                  <a:latin typeface="Cambria Math" panose="02040503050406030204" pitchFamily="18" charset="0"/>
                                </a:rPr>
                                <m:t>𝟏</m:t>
                              </m:r>
                            </m:sub>
                          </m:sSub>
                        </m:den>
                      </m:f>
                      <m:r>
                        <a:rPr lang="en-US" b="1" smtClean="0">
                          <a:latin typeface="Cambria Math" panose="02040503050406030204" pitchFamily="18" charset="0"/>
                        </a:rPr>
                        <m:t>        </m:t>
                      </m:r>
                      <m:r>
                        <a:rPr lang="en-US" b="1" i="1" smtClean="0">
                          <a:latin typeface="Cambria Math" panose="02040503050406030204" pitchFamily="18" charset="0"/>
                        </a:rPr>
                        <m:t>𝟏</m:t>
                      </m:r>
                    </m:oMath>
                  </m:oMathPara>
                </a14:m>
                <a:endParaRPr lang="en-US" b="1" dirty="0"/>
              </a:p>
              <a:p>
                <a:pPr marL="0" indent="0" algn="r" rtl="1">
                  <a:buNone/>
                </a:pPr>
                <a:r>
                  <a:rPr lang="ar-EG" b="1" dirty="0"/>
                  <a:t>من المعادلة السابقة نجد أن :</a:t>
                </a:r>
                <a:endParaRPr lang="en-US" b="1" dirty="0"/>
              </a:p>
              <a:p>
                <a:pPr marL="0" indent="0" algn="r" rtl="1">
                  <a:buNone/>
                </a:pPr>
                <a14:m>
                  <m:oMathPara xmlns:m="http://schemas.openxmlformats.org/officeDocument/2006/math">
                    <m:oMathParaPr>
                      <m:jc m:val="centerGroup"/>
                    </m:oMathParaPr>
                    <m:oMath xmlns:m="http://schemas.openxmlformats.org/officeDocument/2006/math">
                      <m:f>
                        <m:fPr>
                          <m:ctrlPr>
                            <a:rPr lang="en-US" b="1" i="1"/>
                          </m:ctrlPr>
                        </m:fPr>
                        <m:num>
                          <m:sSub>
                            <m:sSubPr>
                              <m:ctrlPr>
                                <a:rPr lang="en-US" b="1" i="1"/>
                              </m:ctrlPr>
                            </m:sSubPr>
                            <m:e>
                              <m:r>
                                <a:rPr lang="en-US" b="1" i="1" smtClean="0">
                                  <a:latin typeface="Cambria Math" panose="02040503050406030204" pitchFamily="18" charset="0"/>
                                </a:rPr>
                                <m:t>𝑸</m:t>
                              </m:r>
                            </m:e>
                            <m:sub>
                              <m:r>
                                <a:rPr lang="en-US" b="1" i="1" smtClean="0">
                                  <a:latin typeface="Cambria Math" panose="02040503050406030204" pitchFamily="18" charset="0"/>
                                </a:rPr>
                                <m:t>𝟐</m:t>
                              </m:r>
                            </m:sub>
                          </m:sSub>
                        </m:num>
                        <m:den>
                          <m:sSub>
                            <m:sSubPr>
                              <m:ctrlPr>
                                <a:rPr lang="en-US" b="1" i="1"/>
                              </m:ctrlPr>
                            </m:sSubPr>
                            <m:e>
                              <m:r>
                                <a:rPr lang="en-US" b="1" i="1" smtClean="0">
                                  <a:latin typeface="Cambria Math" panose="02040503050406030204" pitchFamily="18" charset="0"/>
                                </a:rPr>
                                <m:t>𝑸</m:t>
                              </m:r>
                            </m:e>
                            <m:sub>
                              <m:r>
                                <a:rPr lang="en-US" b="1" i="1" smtClean="0">
                                  <a:latin typeface="Cambria Math" panose="02040503050406030204" pitchFamily="18" charset="0"/>
                                </a:rPr>
                                <m:t>𝟏</m:t>
                              </m:r>
                            </m:sub>
                          </m:sSub>
                        </m:den>
                      </m:f>
                      <m:r>
                        <a:rPr lang="en-US" b="1" smtClean="0">
                          <a:latin typeface="Cambria Math" panose="02040503050406030204" pitchFamily="18" charset="0"/>
                        </a:rPr>
                        <m:t>=</m:t>
                      </m:r>
                      <m:f>
                        <m:fPr>
                          <m:ctrlPr>
                            <a:rPr lang="en-US" b="1" i="1"/>
                          </m:ctrlPr>
                        </m:fPr>
                        <m:num>
                          <m:sSub>
                            <m:sSubPr>
                              <m:ctrlPr>
                                <a:rPr lang="en-US" b="1" i="1"/>
                              </m:ctrlPr>
                            </m:sSubPr>
                            <m:e>
                              <m:r>
                                <a:rPr lang="en-US" b="1" i="1" smtClean="0">
                                  <a:latin typeface="Cambria Math" panose="02040503050406030204" pitchFamily="18" charset="0"/>
                                </a:rPr>
                                <m:t>𝑻</m:t>
                              </m:r>
                            </m:e>
                            <m:sub>
                              <m:r>
                                <a:rPr lang="en-US" b="1" i="1" smtClean="0">
                                  <a:latin typeface="Cambria Math" panose="02040503050406030204" pitchFamily="18" charset="0"/>
                                </a:rPr>
                                <m:t>𝟐</m:t>
                              </m:r>
                            </m:sub>
                          </m:sSub>
                        </m:num>
                        <m:den>
                          <m:sSub>
                            <m:sSubPr>
                              <m:ctrlPr>
                                <a:rPr lang="en-US" b="1" i="1"/>
                              </m:ctrlPr>
                            </m:sSubPr>
                            <m:e>
                              <m:r>
                                <a:rPr lang="en-US" b="1" i="1" smtClean="0">
                                  <a:latin typeface="Cambria Math" panose="02040503050406030204" pitchFamily="18" charset="0"/>
                                </a:rPr>
                                <m:t>𝑻</m:t>
                              </m:r>
                            </m:e>
                            <m:sub>
                              <m:r>
                                <a:rPr lang="en-US" b="1" i="1" smtClean="0">
                                  <a:latin typeface="Cambria Math" panose="02040503050406030204" pitchFamily="18" charset="0"/>
                                </a:rPr>
                                <m:t>𝟏</m:t>
                              </m:r>
                            </m:sub>
                          </m:sSub>
                        </m:den>
                      </m:f>
                    </m:oMath>
                  </m:oMathPara>
                </a14:m>
                <a:endParaRPr lang="en-US" b="1" dirty="0"/>
              </a:p>
              <a:p>
                <a:pPr marL="0" indent="0" algn="r" rtl="1">
                  <a:buNone/>
                </a:pPr>
                <a:endParaRPr lang="en-US" b="1" dirty="0"/>
              </a:p>
              <a:p>
                <a:pPr marL="0" indent="0" algn="r" rtl="1">
                  <a:buNone/>
                </a:pPr>
                <a14:m>
                  <m:oMathPara xmlns:m="http://schemas.openxmlformats.org/officeDocument/2006/math">
                    <m:oMathParaPr>
                      <m:jc m:val="centerGroup"/>
                    </m:oMathParaPr>
                    <m:oMath xmlns:m="http://schemas.openxmlformats.org/officeDocument/2006/math">
                      <m:f>
                        <m:fPr>
                          <m:ctrlPr>
                            <a:rPr lang="en-US" b="1" i="1"/>
                          </m:ctrlPr>
                        </m:fPr>
                        <m:num>
                          <m:sSub>
                            <m:sSubPr>
                              <m:ctrlPr>
                                <a:rPr lang="en-US" b="1" i="1"/>
                              </m:ctrlPr>
                            </m:sSubPr>
                            <m:e>
                              <m:r>
                                <a:rPr lang="en-US" b="1" i="1" smtClean="0">
                                  <a:latin typeface="Cambria Math" panose="02040503050406030204" pitchFamily="18" charset="0"/>
                                </a:rPr>
                                <m:t>𝑸</m:t>
                              </m:r>
                            </m:e>
                            <m:sub>
                              <m:r>
                                <a:rPr lang="en-US" b="1" i="1" smtClean="0">
                                  <a:latin typeface="Cambria Math" panose="02040503050406030204" pitchFamily="18" charset="0"/>
                                </a:rPr>
                                <m:t>𝟐</m:t>
                              </m:r>
                            </m:sub>
                          </m:sSub>
                        </m:num>
                        <m:den>
                          <m:sSub>
                            <m:sSubPr>
                              <m:ctrlPr>
                                <a:rPr lang="en-US" b="1" i="1"/>
                              </m:ctrlPr>
                            </m:sSubPr>
                            <m:e>
                              <m:r>
                                <a:rPr lang="en-US" b="1" i="1" smtClean="0">
                                  <a:latin typeface="Cambria Math" panose="02040503050406030204" pitchFamily="18" charset="0"/>
                                </a:rPr>
                                <m:t>𝑻</m:t>
                              </m:r>
                            </m:e>
                            <m:sub>
                              <m:r>
                                <a:rPr lang="en-US" b="1" i="1" smtClean="0">
                                  <a:latin typeface="Cambria Math" panose="02040503050406030204" pitchFamily="18" charset="0"/>
                                </a:rPr>
                                <m:t>𝟐</m:t>
                              </m:r>
                            </m:sub>
                          </m:sSub>
                        </m:den>
                      </m:f>
                      <m:r>
                        <a:rPr lang="en-US" b="1" smtClean="0">
                          <a:latin typeface="Cambria Math" panose="02040503050406030204" pitchFamily="18" charset="0"/>
                        </a:rPr>
                        <m:t>=</m:t>
                      </m:r>
                      <m:f>
                        <m:fPr>
                          <m:ctrlPr>
                            <a:rPr lang="en-US" b="1" i="1"/>
                          </m:ctrlPr>
                        </m:fPr>
                        <m:num>
                          <m:sSub>
                            <m:sSubPr>
                              <m:ctrlPr>
                                <a:rPr lang="en-US" b="1" i="1"/>
                              </m:ctrlPr>
                            </m:sSubPr>
                            <m:e>
                              <m:r>
                                <a:rPr lang="en-US" b="1" i="1" smtClean="0">
                                  <a:latin typeface="Cambria Math" panose="02040503050406030204" pitchFamily="18" charset="0"/>
                                </a:rPr>
                                <m:t>𝑸</m:t>
                              </m:r>
                            </m:e>
                            <m:sub>
                              <m:r>
                                <a:rPr lang="en-US" b="1" i="1" smtClean="0">
                                  <a:latin typeface="Cambria Math" panose="02040503050406030204" pitchFamily="18" charset="0"/>
                                </a:rPr>
                                <m:t>𝟏</m:t>
                              </m:r>
                            </m:sub>
                          </m:sSub>
                        </m:num>
                        <m:den>
                          <m:sSub>
                            <m:sSubPr>
                              <m:ctrlPr>
                                <a:rPr lang="en-US" b="1" i="1"/>
                              </m:ctrlPr>
                            </m:sSubPr>
                            <m:e>
                              <m:r>
                                <a:rPr lang="en-US" b="1" i="1" smtClean="0">
                                  <a:latin typeface="Cambria Math" panose="02040503050406030204" pitchFamily="18" charset="0"/>
                                </a:rPr>
                                <m:t>𝑻</m:t>
                              </m:r>
                            </m:e>
                            <m:sub>
                              <m:r>
                                <a:rPr lang="en-US" b="1" i="1" smtClean="0">
                                  <a:latin typeface="Cambria Math" panose="02040503050406030204" pitchFamily="18" charset="0"/>
                                </a:rPr>
                                <m:t>𝟏</m:t>
                              </m:r>
                            </m:sub>
                          </m:sSub>
                        </m:den>
                      </m:f>
                    </m:oMath>
                  </m:oMathPara>
                </a14:m>
                <a:endParaRPr lang="en-US" b="1" dirty="0"/>
              </a:p>
              <a:p>
                <a:pPr marL="0" indent="0" algn="r" rtl="1">
                  <a:buNone/>
                </a:pPr>
                <a:endParaRPr lang="en-US" b="1" dirty="0"/>
              </a:p>
              <a:p>
                <a:pPr marL="0" indent="0" algn="r" rtl="1">
                  <a:buNone/>
                </a:pPr>
                <a14:m>
                  <m:oMathPara xmlns:m="http://schemas.openxmlformats.org/officeDocument/2006/math">
                    <m:oMathParaPr>
                      <m:jc m:val="centerGroup"/>
                    </m:oMathParaPr>
                    <m:oMath xmlns:m="http://schemas.openxmlformats.org/officeDocument/2006/math">
                      <m:f>
                        <m:fPr>
                          <m:ctrlPr>
                            <a:rPr lang="en-US" b="1" i="1"/>
                          </m:ctrlPr>
                        </m:fPr>
                        <m:num>
                          <m:sSub>
                            <m:sSubPr>
                              <m:ctrlPr>
                                <a:rPr lang="en-US" b="1" i="1"/>
                              </m:ctrlPr>
                            </m:sSubPr>
                            <m:e>
                              <m:r>
                                <a:rPr lang="en-US" b="1" i="1" smtClean="0">
                                  <a:latin typeface="Cambria Math" panose="02040503050406030204" pitchFamily="18" charset="0"/>
                                </a:rPr>
                                <m:t>𝑸</m:t>
                              </m:r>
                            </m:e>
                            <m:sub>
                              <m:r>
                                <a:rPr lang="en-US" b="1" i="1" smtClean="0">
                                  <a:latin typeface="Cambria Math" panose="02040503050406030204" pitchFamily="18" charset="0"/>
                                </a:rPr>
                                <m:t>𝟐</m:t>
                              </m:r>
                            </m:sub>
                          </m:sSub>
                        </m:num>
                        <m:den>
                          <m:sSub>
                            <m:sSubPr>
                              <m:ctrlPr>
                                <a:rPr lang="en-US" b="1" i="1"/>
                              </m:ctrlPr>
                            </m:sSubPr>
                            <m:e>
                              <m:r>
                                <a:rPr lang="en-US" b="1" i="1" smtClean="0">
                                  <a:latin typeface="Cambria Math" panose="02040503050406030204" pitchFamily="18" charset="0"/>
                                </a:rPr>
                                <m:t>𝑻</m:t>
                              </m:r>
                            </m:e>
                            <m:sub>
                              <m:r>
                                <a:rPr lang="en-US" b="1" i="1" smtClean="0">
                                  <a:latin typeface="Cambria Math" panose="02040503050406030204" pitchFamily="18" charset="0"/>
                                </a:rPr>
                                <m:t>𝟐</m:t>
                              </m:r>
                            </m:sub>
                          </m:sSub>
                        </m:den>
                      </m:f>
                      <m:r>
                        <a:rPr lang="en-US" b="1" i="1" smtClean="0">
                          <a:latin typeface="Cambria Math" panose="02040503050406030204" pitchFamily="18" charset="0"/>
                        </a:rPr>
                        <m:t>−</m:t>
                      </m:r>
                      <m:f>
                        <m:fPr>
                          <m:ctrlPr>
                            <a:rPr lang="en-US" b="1" i="1"/>
                          </m:ctrlPr>
                        </m:fPr>
                        <m:num>
                          <m:sSub>
                            <m:sSubPr>
                              <m:ctrlPr>
                                <a:rPr lang="en-US" b="1" i="1"/>
                              </m:ctrlPr>
                            </m:sSubPr>
                            <m:e>
                              <m:r>
                                <a:rPr lang="en-US" b="1" i="1" smtClean="0">
                                  <a:latin typeface="Cambria Math" panose="02040503050406030204" pitchFamily="18" charset="0"/>
                                </a:rPr>
                                <m:t>𝑸</m:t>
                              </m:r>
                            </m:e>
                            <m:sub>
                              <m:r>
                                <a:rPr lang="en-US" b="1" i="1" smtClean="0">
                                  <a:latin typeface="Cambria Math" panose="02040503050406030204" pitchFamily="18" charset="0"/>
                                </a:rPr>
                                <m:t>𝟏</m:t>
                              </m:r>
                            </m:sub>
                          </m:sSub>
                        </m:num>
                        <m:den>
                          <m:sSub>
                            <m:sSubPr>
                              <m:ctrlPr>
                                <a:rPr lang="en-US" b="1" i="1"/>
                              </m:ctrlPr>
                            </m:sSubPr>
                            <m:e>
                              <m:r>
                                <a:rPr lang="en-US" b="1" i="1" smtClean="0">
                                  <a:latin typeface="Cambria Math" panose="02040503050406030204" pitchFamily="18" charset="0"/>
                                </a:rPr>
                                <m:t>𝑻</m:t>
                              </m:r>
                            </m:e>
                            <m:sub>
                              <m:r>
                                <a:rPr lang="en-US" b="1" i="1" smtClean="0">
                                  <a:latin typeface="Cambria Math" panose="02040503050406030204" pitchFamily="18" charset="0"/>
                                </a:rPr>
                                <m:t>𝟏</m:t>
                              </m:r>
                            </m:sub>
                          </m:sSub>
                        </m:den>
                      </m:f>
                      <m:r>
                        <a:rPr lang="en-US" b="1" smtClean="0">
                          <a:latin typeface="Cambria Math" panose="02040503050406030204" pitchFamily="18" charset="0"/>
                        </a:rPr>
                        <m:t>=</m:t>
                      </m:r>
                      <m:r>
                        <a:rPr lang="en-US" b="1" i="1" smtClean="0">
                          <a:latin typeface="Cambria Math" panose="02040503050406030204" pitchFamily="18" charset="0"/>
                        </a:rPr>
                        <m:t>𝟎</m:t>
                      </m:r>
                      <m:r>
                        <a:rPr lang="en-US" b="1" smtClean="0">
                          <a:latin typeface="Cambria Math" panose="02040503050406030204" pitchFamily="18" charset="0"/>
                        </a:rPr>
                        <m:t>         </m:t>
                      </m:r>
                      <m:r>
                        <a:rPr lang="en-US" b="1" i="0" smtClean="0">
                          <a:latin typeface="Cambria Math" panose="02040503050406030204" pitchFamily="18" charset="0"/>
                        </a:rPr>
                        <m:t>          </m:t>
                      </m:r>
                      <m:r>
                        <a:rPr lang="en-US" b="1" smtClean="0">
                          <a:latin typeface="Cambria Math" panose="02040503050406030204" pitchFamily="18" charset="0"/>
                        </a:rPr>
                        <m:t> </m:t>
                      </m:r>
                      <m:r>
                        <a:rPr lang="en-US" b="1" i="1" smtClean="0">
                          <a:latin typeface="Cambria Math" panose="02040503050406030204" pitchFamily="18" charset="0"/>
                        </a:rPr>
                        <m:t>𝟐</m:t>
                      </m:r>
                    </m:oMath>
                  </m:oMathPara>
                </a14:m>
                <a:endParaRPr lang="en-US" b="1" dirty="0"/>
              </a:p>
              <a:p>
                <a:pPr marL="0" indent="0" algn="r" rtl="1">
                  <a:buNone/>
                </a:pPr>
                <a:r>
                  <a:rPr lang="ar-SA" b="1" dirty="0"/>
                  <a:t> </a:t>
                </a:r>
                <a:endParaRPr lang="en-US" b="1" dirty="0"/>
              </a:p>
              <a:p>
                <a:pPr marL="0" indent="0" algn="r" rtl="1">
                  <a:buNone/>
                </a:pPr>
                <a:r>
                  <a:rPr lang="ar-EG" b="1" dirty="0"/>
                  <a:t>ويمكن كتابه المعادلة السابقة على الشكل</a:t>
                </a:r>
                <a:endParaRPr lang="en-US" b="1" dirty="0"/>
              </a:p>
              <a:p>
                <a:pPr marL="0" indent="0" algn="r" rtl="1">
                  <a:buNone/>
                </a:pPr>
                <a14:m>
                  <m:oMathPara xmlns:m="http://schemas.openxmlformats.org/officeDocument/2006/math">
                    <m:oMathParaPr>
                      <m:jc m:val="centerGroup"/>
                    </m:oMathParaPr>
                    <m:oMath xmlns:m="http://schemas.openxmlformats.org/officeDocument/2006/math">
                      <m:nary>
                        <m:naryPr>
                          <m:chr m:val="∮"/>
                          <m:limLoc m:val="undOvr"/>
                          <m:subHide m:val="on"/>
                          <m:supHide m:val="on"/>
                          <m:ctrlPr>
                            <a:rPr lang="en-US" b="1" i="1"/>
                          </m:ctrlPr>
                        </m:naryPr>
                        <m:sub/>
                        <m:sup/>
                        <m:e>
                          <m:f>
                            <m:fPr>
                              <m:ctrlPr>
                                <a:rPr lang="en-US" b="1" i="1"/>
                              </m:ctrlPr>
                            </m:fPr>
                            <m:num>
                              <m:r>
                                <a:rPr lang="en-US" b="1" i="1" smtClean="0">
                                  <a:latin typeface="Cambria Math" panose="02040503050406030204" pitchFamily="18" charset="0"/>
                                </a:rPr>
                                <m:t>𝒅𝑸</m:t>
                              </m:r>
                            </m:num>
                            <m:den>
                              <m:r>
                                <a:rPr lang="en-US" b="1" i="1" smtClean="0">
                                  <a:latin typeface="Cambria Math" panose="02040503050406030204" pitchFamily="18" charset="0"/>
                                </a:rPr>
                                <m:t>𝑻</m:t>
                              </m:r>
                            </m:den>
                          </m:f>
                          <m:r>
                            <a:rPr lang="en-US" b="1" smtClean="0">
                              <a:latin typeface="Cambria Math" panose="02040503050406030204" pitchFamily="18" charset="0"/>
                            </a:rPr>
                            <m:t>=</m:t>
                          </m:r>
                          <m:r>
                            <a:rPr lang="en-US" b="1" i="1" smtClean="0">
                              <a:latin typeface="Cambria Math" panose="02040503050406030204" pitchFamily="18" charset="0"/>
                            </a:rPr>
                            <m:t>𝑶</m:t>
                          </m:r>
                        </m:e>
                      </m:nary>
                    </m:oMath>
                  </m:oMathPara>
                </a14:m>
                <a:endParaRPr lang="en-US" b="1" dirty="0"/>
              </a:p>
            </p:txBody>
          </p:sp>
        </mc:Choice>
        <mc:Fallback>
          <p:sp>
            <p:nvSpPr>
              <p:cNvPr id="3" name="Content Placeholder 2">
                <a:extLst>
                  <a:ext uri="{FF2B5EF4-FFF2-40B4-BE49-F238E27FC236}">
                    <a16:creationId xmlns:a16="http://schemas.microsoft.com/office/drawing/2014/main" id="{E784C136-0DD1-4025-B45D-AE19143422BB}"/>
                  </a:ext>
                </a:extLst>
              </p:cNvPr>
              <p:cNvSpPr>
                <a:spLocks noGrp="1" noRot="1" noChangeAspect="1" noMove="1" noResize="1" noEditPoints="1" noAdjustHandles="1" noChangeArrowheads="1" noChangeShapeType="1" noTextEdit="1"/>
              </p:cNvSpPr>
              <p:nvPr>
                <p:ph idx="1"/>
              </p:nvPr>
            </p:nvSpPr>
            <p:spPr>
              <a:xfrm>
                <a:off x="900544" y="443345"/>
                <a:ext cx="10453255" cy="6096000"/>
              </a:xfrm>
              <a:blipFill>
                <a:blip r:embed="rId2"/>
                <a:stretch>
                  <a:fillRect t="-1800" r="-1575"/>
                </a:stretch>
              </a:blipFill>
            </p:spPr>
            <p:txBody>
              <a:bodyPr/>
              <a:lstStyle/>
              <a:p>
                <a:r>
                  <a:rPr lang="en-US">
                    <a:noFill/>
                  </a:rPr>
                  <a:t> </a:t>
                </a:r>
              </a:p>
            </p:txBody>
          </p:sp>
        </mc:Fallback>
      </mc:AlternateContent>
    </p:spTree>
    <p:extLst>
      <p:ext uri="{BB962C8B-B14F-4D97-AF65-F5344CB8AC3E}">
        <p14:creationId xmlns:p14="http://schemas.microsoft.com/office/powerpoint/2010/main" val="2870532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CD6DF55-48C0-4738-BA0C-982B6F5B6469}"/>
                  </a:ext>
                </a:extLst>
              </p:cNvPr>
              <p:cNvSpPr>
                <a:spLocks noGrp="1"/>
              </p:cNvSpPr>
              <p:nvPr>
                <p:ph idx="1"/>
              </p:nvPr>
            </p:nvSpPr>
            <p:spPr>
              <a:xfrm>
                <a:off x="838200" y="554182"/>
                <a:ext cx="10515600" cy="5622781"/>
              </a:xfrm>
            </p:spPr>
            <p:txBody>
              <a:bodyPr>
                <a:normAutofit fontScale="62500" lnSpcReduction="20000"/>
              </a:bodyPr>
              <a:lstStyle/>
              <a:p>
                <a:pPr marL="0" indent="0" algn="r">
                  <a:buNone/>
                </a:pPr>
                <a:endParaRPr lang="ar-EG" b="1" dirty="0"/>
              </a:p>
              <a:p>
                <a:pPr marL="0" indent="0" algn="r" rtl="1">
                  <a:buNone/>
                </a:pPr>
                <a:r>
                  <a:rPr lang="ar-EG" b="1" dirty="0"/>
                  <a:t>والتكامل مأخوذ على دورة كاملة وسنطلق على المقدار</a:t>
                </a:r>
                <a14:m>
                  <m:oMath xmlns:m="http://schemas.openxmlformats.org/officeDocument/2006/math">
                    <m:f>
                      <m:fPr>
                        <m:ctrlPr>
                          <a:rPr lang="en-US" b="1" i="1">
                            <a:latin typeface="Cambria Math" panose="02040503050406030204" pitchFamily="18" charset="0"/>
                          </a:rPr>
                        </m:ctrlPr>
                      </m:fPr>
                      <m:num>
                        <m:r>
                          <a:rPr lang="en-US" b="1" i="1" smtClean="0">
                            <a:latin typeface="Cambria Math" panose="02040503050406030204" pitchFamily="18" charset="0"/>
                          </a:rPr>
                          <m:t>𝒅𝑸</m:t>
                        </m:r>
                      </m:num>
                      <m:den>
                        <m:r>
                          <a:rPr lang="en-US" b="1" i="1" smtClean="0">
                            <a:latin typeface="Cambria Math" panose="02040503050406030204" pitchFamily="18" charset="0"/>
                          </a:rPr>
                          <m:t>𝑻</m:t>
                        </m:r>
                      </m:den>
                    </m:f>
                  </m:oMath>
                </a14:m>
                <a:r>
                  <a:rPr lang="ar-EG" b="1" dirty="0"/>
                  <a:t> الأنتروبي</a:t>
                </a:r>
                <a:r>
                  <a:rPr lang="en-US" b="1" dirty="0"/>
                  <a:t>entropy</a:t>
                </a:r>
                <a:r>
                  <a:rPr lang="ar-EG" b="1" dirty="0"/>
                  <a:t> أو القصور الحراري  " </a:t>
                </a:r>
                <a:r>
                  <a:rPr lang="en-US" b="1" dirty="0"/>
                  <a:t>S</a:t>
                </a:r>
                <a:r>
                  <a:rPr lang="ar-EG" b="1" dirty="0"/>
                  <a:t> "</a:t>
                </a:r>
              </a:p>
              <a:p>
                <a:pPr marL="0" indent="0" algn="r" rtl="1">
                  <a:buNone/>
                </a:pPr>
                <a:endParaRPr lang="en-US" b="1" dirty="0"/>
              </a:p>
              <a:p>
                <a:pPr marL="0" indent="0" algn="r">
                  <a:buNone/>
                </a:pPr>
                <a14:m>
                  <m:oMathPara xmlns:m="http://schemas.openxmlformats.org/officeDocument/2006/math">
                    <m:oMathParaPr>
                      <m:jc m:val="centerGroup"/>
                    </m:oMathParaPr>
                    <m:oMath xmlns:m="http://schemas.openxmlformats.org/officeDocument/2006/math">
                      <m:nary>
                        <m:naryPr>
                          <m:chr m:val="∮"/>
                          <m:limLoc m:val="undOvr"/>
                          <m:subHide m:val="on"/>
                          <m:supHide m:val="on"/>
                          <m:ctrlPr>
                            <a:rPr lang="en-US" b="1" i="1">
                              <a:latin typeface="Cambria Math" panose="02040503050406030204" pitchFamily="18" charset="0"/>
                            </a:rPr>
                          </m:ctrlPr>
                        </m:naryPr>
                        <m:sub/>
                        <m:sup/>
                        <m:e>
                          <m:r>
                            <a:rPr lang="en-US" b="1" i="1" smtClean="0">
                              <a:latin typeface="Cambria Math" panose="02040503050406030204" pitchFamily="18" charset="0"/>
                            </a:rPr>
                            <m:t>𝒅𝒔</m:t>
                          </m:r>
                          <m:r>
                            <a:rPr lang="en-US" b="1" smtClean="0">
                              <a:latin typeface="Cambria Math" panose="02040503050406030204" pitchFamily="18" charset="0"/>
                            </a:rPr>
                            <m:t>=</m:t>
                          </m:r>
                          <m:nary>
                            <m:naryPr>
                              <m:chr m:val="∮"/>
                              <m:limLoc m:val="undOvr"/>
                              <m:subHide m:val="on"/>
                              <m:supHide m:val="on"/>
                              <m:ctrlPr>
                                <a:rPr lang="en-US" b="1" i="1">
                                  <a:latin typeface="Cambria Math" panose="02040503050406030204" pitchFamily="18" charset="0"/>
                                </a:rPr>
                              </m:ctrlPr>
                            </m:naryPr>
                            <m:sub/>
                            <m:sup/>
                            <m:e>
                              <m:f>
                                <m:fPr>
                                  <m:ctrlPr>
                                    <a:rPr lang="en-US" b="1" i="1">
                                      <a:latin typeface="Cambria Math" panose="02040503050406030204" pitchFamily="18" charset="0"/>
                                    </a:rPr>
                                  </m:ctrlPr>
                                </m:fPr>
                                <m:num>
                                  <m:r>
                                    <a:rPr lang="en-US" b="1" i="1" smtClean="0">
                                      <a:latin typeface="Cambria Math" panose="02040503050406030204" pitchFamily="18" charset="0"/>
                                    </a:rPr>
                                    <m:t>𝒅𝑸</m:t>
                                  </m:r>
                                </m:num>
                                <m:den>
                                  <m:r>
                                    <a:rPr lang="en-US" b="1" i="1" smtClean="0">
                                      <a:latin typeface="Cambria Math" panose="02040503050406030204" pitchFamily="18" charset="0"/>
                                    </a:rPr>
                                    <m:t>𝑻</m:t>
                                  </m:r>
                                </m:den>
                              </m:f>
                              <m:r>
                                <a:rPr lang="en-US" b="1" smtClean="0">
                                  <a:latin typeface="Cambria Math" panose="02040503050406030204" pitchFamily="18" charset="0"/>
                                </a:rPr>
                                <m:t>                       →  </m:t>
                              </m:r>
                              <m:d>
                                <m:dPr>
                                  <m:ctrlPr>
                                    <a:rPr lang="en-US" b="1" i="1">
                                      <a:latin typeface="Cambria Math" panose="02040503050406030204" pitchFamily="18" charset="0"/>
                                    </a:rPr>
                                  </m:ctrlPr>
                                </m:dPr>
                                <m:e>
                                  <m:r>
                                    <a:rPr lang="en-US" b="1" i="1" smtClean="0">
                                      <a:latin typeface="Cambria Math" panose="02040503050406030204" pitchFamily="18" charset="0"/>
                                    </a:rPr>
                                    <m:t>𝟑</m:t>
                                  </m:r>
                                </m:e>
                              </m:d>
                            </m:e>
                          </m:nary>
                        </m:e>
                      </m:nary>
                    </m:oMath>
                  </m:oMathPara>
                </a14:m>
                <a:endParaRPr lang="en-US" b="1" dirty="0"/>
              </a:p>
              <a:p>
                <a:pPr marL="0" indent="0" algn="r">
                  <a:buNone/>
                </a:pPr>
                <a:endParaRPr lang="en-US" b="1" dirty="0"/>
              </a:p>
              <a:p>
                <a:pPr marL="0" indent="0" algn="r" rtl="1">
                  <a:buNone/>
                </a:pPr>
                <a:r>
                  <a:rPr lang="ar-EG" b="1" dirty="0"/>
                  <a:t>من المعادلة السابقة نلاحظ أن "</a:t>
                </a:r>
                <a:r>
                  <a:rPr lang="en-US" b="1" dirty="0"/>
                  <a:t>S</a:t>
                </a:r>
                <a:r>
                  <a:rPr lang="ar-EG" b="1" dirty="0"/>
                  <a:t>" مقدار ثابت مما يدل على أن الأنتروبي يظل ثابت فى دورة كارنو ويمكن كتابه المعادلة (</a:t>
                </a:r>
                <a:r>
                  <a:rPr lang="en-US" b="1" dirty="0"/>
                  <a:t>3</a:t>
                </a:r>
                <a:r>
                  <a:rPr lang="ar-EG" b="1" dirty="0"/>
                  <a:t>) على الشكل</a:t>
                </a:r>
                <a:endParaRPr lang="en-US" b="1" dirty="0"/>
              </a:p>
              <a:p>
                <a:pPr marL="0" indent="0" algn="r" rtl="1">
                  <a:buNone/>
                </a:pP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rPr>
                        <m:t>𝑸</m:t>
                      </m:r>
                      <m:r>
                        <a:rPr lang="en-US" b="1" smtClean="0">
                          <a:latin typeface="Cambria Math" panose="02040503050406030204" pitchFamily="18" charset="0"/>
                        </a:rPr>
                        <m:t>=</m:t>
                      </m:r>
                      <m:nary>
                        <m:naryPr>
                          <m:chr m:val="∮"/>
                          <m:limLoc m:val="undOvr"/>
                          <m:subHide m:val="on"/>
                          <m:supHide m:val="on"/>
                          <m:ctrlPr>
                            <a:rPr lang="en-US" b="1" i="1"/>
                          </m:ctrlPr>
                        </m:naryPr>
                        <m:sub/>
                        <m:sup/>
                        <m:e>
                          <m:r>
                            <a:rPr lang="en-US" b="1" i="1" smtClean="0">
                              <a:latin typeface="Cambria Math" panose="02040503050406030204" pitchFamily="18" charset="0"/>
                            </a:rPr>
                            <m:t>𝑻</m:t>
                          </m:r>
                          <m:r>
                            <a:rPr lang="en-US" b="1" smtClean="0">
                              <a:latin typeface="Cambria Math" panose="02040503050406030204" pitchFamily="18" charset="0"/>
                            </a:rPr>
                            <m:t> </m:t>
                          </m:r>
                          <m:r>
                            <a:rPr lang="en-US" b="1" i="1" smtClean="0">
                              <a:latin typeface="Cambria Math" panose="02040503050406030204" pitchFamily="18" charset="0"/>
                            </a:rPr>
                            <m:t>𝒅𝒔</m:t>
                          </m:r>
                        </m:e>
                      </m:nary>
                    </m:oMath>
                  </m:oMathPara>
                </a14:m>
                <a:endParaRPr lang="en-US" b="1" dirty="0"/>
              </a:p>
              <a:p>
                <a:pPr marL="0" indent="0" algn="r" rtl="1">
                  <a:buNone/>
                </a:pPr>
                <a:r>
                  <a:rPr lang="ar-EG" b="1" dirty="0"/>
                  <a:t> </a:t>
                </a:r>
                <a:endParaRPr lang="en-US" b="1" dirty="0"/>
              </a:p>
              <a:p>
                <a:pPr marL="0" indent="0" algn="r" rtl="1">
                  <a:buNone/>
                </a:pPr>
                <a:r>
                  <a:rPr lang="ar-EG" b="1" dirty="0"/>
                  <a:t>المعادلة(3) السابقة تصف ثلاث حالات هي :</a:t>
                </a:r>
                <a:endParaRPr lang="en-US" b="1" dirty="0"/>
              </a:p>
              <a:p>
                <a:pPr marL="0" indent="0" algn="r" rtl="1">
                  <a:buNone/>
                </a:pPr>
                <a:r>
                  <a:rPr lang="ar-EG" b="1" dirty="0"/>
                  <a:t> </a:t>
                </a:r>
                <a:endParaRPr lang="en-US" b="1" dirty="0"/>
              </a:p>
              <a:p>
                <a:pPr marL="0" indent="0" algn="r" rtl="1">
                  <a:buNone/>
                </a:pPr>
                <a:r>
                  <a:rPr lang="ar-EG" b="1" dirty="0"/>
                  <a:t>(أ) </a:t>
                </a:r>
                <a14:m>
                  <m:oMath xmlns:m="http://schemas.openxmlformats.org/officeDocument/2006/math">
                    <m:r>
                      <a:rPr lang="en-US" b="1" i="1" smtClean="0">
                        <a:latin typeface="Cambria Math" panose="02040503050406030204" pitchFamily="18" charset="0"/>
                      </a:rPr>
                      <m:t>𝒅𝒔</m:t>
                    </m:r>
                    <m:r>
                      <a:rPr lang="en-US" b="1" i="1" smtClean="0">
                        <a:latin typeface="Cambria Math" panose="02040503050406030204" pitchFamily="18" charset="0"/>
                      </a:rPr>
                      <m:t>&gt;</m:t>
                    </m:r>
                    <m:f>
                      <m:fPr>
                        <m:ctrlPr>
                          <a:rPr lang="en-US" b="1" i="1"/>
                        </m:ctrlPr>
                      </m:fPr>
                      <m:num>
                        <m:r>
                          <a:rPr lang="en-US" b="1" i="1" smtClean="0">
                            <a:latin typeface="Cambria Math" panose="02040503050406030204" pitchFamily="18" charset="0"/>
                          </a:rPr>
                          <m:t>𝒅𝑸</m:t>
                        </m:r>
                      </m:num>
                      <m:den>
                        <m:r>
                          <a:rPr lang="en-US" b="1" i="1" smtClean="0">
                            <a:latin typeface="Cambria Math" panose="02040503050406030204" pitchFamily="18" charset="0"/>
                          </a:rPr>
                          <m:t>𝑻</m:t>
                        </m:r>
                      </m:den>
                    </m:f>
                  </m:oMath>
                </a14:m>
                <a:r>
                  <a:rPr lang="ar-EG" b="1" dirty="0"/>
                  <a:t>	في حالة عملية غير قابلة للعكس .</a:t>
                </a:r>
                <a:endParaRPr lang="en-US" b="1" dirty="0"/>
              </a:p>
              <a:p>
                <a:pPr marL="0" indent="0" algn="r" rtl="1">
                  <a:buNone/>
                </a:pPr>
                <a:r>
                  <a:rPr lang="ar-EG" b="1" dirty="0"/>
                  <a:t>(ب) </a:t>
                </a:r>
                <a14:m>
                  <m:oMath xmlns:m="http://schemas.openxmlformats.org/officeDocument/2006/math">
                    <m:r>
                      <a:rPr lang="en-US" b="1" i="1" smtClean="0">
                        <a:latin typeface="Cambria Math" panose="02040503050406030204" pitchFamily="18" charset="0"/>
                      </a:rPr>
                      <m:t>𝒅𝒔</m:t>
                    </m:r>
                    <m:r>
                      <a:rPr lang="en-US" b="1" smtClean="0">
                        <a:latin typeface="Cambria Math" panose="02040503050406030204" pitchFamily="18" charset="0"/>
                      </a:rPr>
                      <m:t>=</m:t>
                    </m:r>
                    <m:f>
                      <m:fPr>
                        <m:ctrlPr>
                          <a:rPr lang="en-US" b="1" i="1"/>
                        </m:ctrlPr>
                      </m:fPr>
                      <m:num>
                        <m:r>
                          <a:rPr lang="en-US" b="1" i="1" smtClean="0">
                            <a:latin typeface="Cambria Math" panose="02040503050406030204" pitchFamily="18" charset="0"/>
                          </a:rPr>
                          <m:t>𝒅𝑸</m:t>
                        </m:r>
                      </m:num>
                      <m:den>
                        <m:r>
                          <a:rPr lang="en-US" b="1" i="1" smtClean="0">
                            <a:latin typeface="Cambria Math" panose="02040503050406030204" pitchFamily="18" charset="0"/>
                          </a:rPr>
                          <m:t>𝑻</m:t>
                        </m:r>
                      </m:den>
                    </m:f>
                  </m:oMath>
                </a14:m>
                <a:r>
                  <a:rPr lang="ar-EG" b="1" dirty="0"/>
                  <a:t>	في حالة عملية قابلة للعكس .</a:t>
                </a:r>
                <a:endParaRPr lang="en-US" b="1" dirty="0"/>
              </a:p>
              <a:p>
                <a:pPr marL="0" indent="0" algn="r" rtl="1">
                  <a:buNone/>
                </a:pPr>
                <a:r>
                  <a:rPr lang="ar-EG" b="1" dirty="0"/>
                  <a:t>(جـ) </a:t>
                </a:r>
                <a14:m>
                  <m:oMath xmlns:m="http://schemas.openxmlformats.org/officeDocument/2006/math">
                    <m:r>
                      <a:rPr lang="en-US" b="1" i="1" smtClean="0">
                        <a:latin typeface="Cambria Math" panose="02040503050406030204" pitchFamily="18" charset="0"/>
                      </a:rPr>
                      <m:t>𝒅𝒔</m:t>
                    </m:r>
                    <m:r>
                      <a:rPr lang="en-US" b="1" i="1" smtClean="0">
                        <a:latin typeface="Cambria Math" panose="02040503050406030204" pitchFamily="18" charset="0"/>
                      </a:rPr>
                      <m:t>&lt;</m:t>
                    </m:r>
                    <m:f>
                      <m:fPr>
                        <m:ctrlPr>
                          <a:rPr lang="en-US" b="1" i="1"/>
                        </m:ctrlPr>
                      </m:fPr>
                      <m:num>
                        <m:r>
                          <a:rPr lang="en-US" b="1" i="1" smtClean="0">
                            <a:latin typeface="Cambria Math" panose="02040503050406030204" pitchFamily="18" charset="0"/>
                          </a:rPr>
                          <m:t>𝒅𝑸</m:t>
                        </m:r>
                      </m:num>
                      <m:den>
                        <m:r>
                          <a:rPr lang="en-US" b="1" i="1" smtClean="0">
                            <a:latin typeface="Cambria Math" panose="02040503050406030204" pitchFamily="18" charset="0"/>
                          </a:rPr>
                          <m:t>𝑻</m:t>
                        </m:r>
                      </m:den>
                    </m:f>
                  </m:oMath>
                </a14:m>
                <a:r>
                  <a:rPr lang="ar-EG" b="1" dirty="0"/>
                  <a:t>	في حالة العملية المستحيل حدوثها .</a:t>
                </a:r>
                <a:endParaRPr lang="en-US" b="1" dirty="0"/>
              </a:p>
              <a:p>
                <a:pPr marL="0" indent="0" algn="r" rtl="1">
                  <a:buNone/>
                </a:pPr>
                <a:r>
                  <a:rPr lang="ar-SA" b="1" dirty="0"/>
                  <a:t> </a:t>
                </a:r>
                <a:endParaRPr lang="en-US" b="1" dirty="0"/>
              </a:p>
              <a:p>
                <a:pPr marL="0" indent="0" algn="r">
                  <a:buNone/>
                </a:pPr>
                <a:endParaRPr lang="en-US" b="1" dirty="0"/>
              </a:p>
            </p:txBody>
          </p:sp>
        </mc:Choice>
        <mc:Fallback>
          <p:sp>
            <p:nvSpPr>
              <p:cNvPr id="3" name="Content Placeholder 2">
                <a:extLst>
                  <a:ext uri="{FF2B5EF4-FFF2-40B4-BE49-F238E27FC236}">
                    <a16:creationId xmlns:a16="http://schemas.microsoft.com/office/drawing/2014/main" id="{9CD6DF55-48C0-4738-BA0C-982B6F5B6469}"/>
                  </a:ext>
                </a:extLst>
              </p:cNvPr>
              <p:cNvSpPr>
                <a:spLocks noGrp="1" noRot="1" noChangeAspect="1" noMove="1" noResize="1" noEditPoints="1" noAdjustHandles="1" noChangeArrowheads="1" noChangeShapeType="1" noTextEdit="1"/>
              </p:cNvSpPr>
              <p:nvPr>
                <p:ph idx="1"/>
              </p:nvPr>
            </p:nvSpPr>
            <p:spPr>
              <a:xfrm>
                <a:off x="838200" y="554182"/>
                <a:ext cx="10515600" cy="5622781"/>
              </a:xfrm>
              <a:blipFill>
                <a:blip r:embed="rId2"/>
                <a:stretch>
                  <a:fillRect r="-464"/>
                </a:stretch>
              </a:blipFill>
            </p:spPr>
            <p:txBody>
              <a:bodyPr/>
              <a:lstStyle/>
              <a:p>
                <a:r>
                  <a:rPr lang="en-US">
                    <a:noFill/>
                  </a:rPr>
                  <a:t> </a:t>
                </a:r>
              </a:p>
            </p:txBody>
          </p:sp>
        </mc:Fallback>
      </mc:AlternateContent>
    </p:spTree>
    <p:extLst>
      <p:ext uri="{BB962C8B-B14F-4D97-AF65-F5344CB8AC3E}">
        <p14:creationId xmlns:p14="http://schemas.microsoft.com/office/powerpoint/2010/main" val="969419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C9E6D82-95EE-4073-BA68-82195FBB60C9}"/>
                  </a:ext>
                </a:extLst>
              </p:cNvPr>
              <p:cNvSpPr>
                <a:spLocks noGrp="1"/>
              </p:cNvSpPr>
              <p:nvPr>
                <p:ph idx="1"/>
              </p:nvPr>
            </p:nvSpPr>
            <p:spPr>
              <a:xfrm>
                <a:off x="529389" y="332508"/>
                <a:ext cx="11261557" cy="8250018"/>
              </a:xfrm>
            </p:spPr>
            <p:txBody>
              <a:bodyPr/>
              <a:lstStyle/>
              <a:p>
                <a:pPr marL="0" indent="0" algn="r" rtl="1">
                  <a:buNone/>
                </a:pPr>
                <a:r>
                  <a:rPr lang="ar-SA" b="1" dirty="0"/>
                  <a:t> </a:t>
                </a:r>
                <a:endParaRPr lang="en-US" sz="3200" u="sng" dirty="0"/>
              </a:p>
              <a:p>
                <a:pPr marL="0" indent="0" algn="r" rtl="1">
                  <a:buNone/>
                </a:pPr>
                <a:r>
                  <a:rPr lang="en-US" sz="3200" b="1" u="sng" dirty="0"/>
                  <a:t> 4.2</a:t>
                </a:r>
                <a:r>
                  <a:rPr lang="ar-EG" sz="3200" b="1" u="sng" dirty="0"/>
                  <a:t>الانتروبي للعمليات الانعكاسية واللاانعكاسية</a:t>
                </a:r>
                <a:endParaRPr lang="en-US" sz="3200" u="sng" dirty="0"/>
              </a:p>
              <a:p>
                <a:pPr marL="0" indent="0" algn="r" rtl="1">
                  <a:buNone/>
                </a:pPr>
                <a:r>
                  <a:rPr lang="en-US" sz="3200" b="1" u="sng" dirty="0"/>
                  <a:t>Entropy Changes for reversible and irreversible processes</a:t>
                </a:r>
                <a:endParaRPr lang="en-US" sz="3200" u="sng" dirty="0"/>
              </a:p>
              <a:p>
                <a:pPr marL="0" indent="0" algn="r" rtl="1">
                  <a:buNone/>
                </a:pPr>
                <a:r>
                  <a:rPr lang="ar-EG" b="1" dirty="0"/>
                  <a:t> </a:t>
                </a:r>
                <a:endParaRPr lang="en-US" dirty="0"/>
              </a:p>
              <a:p>
                <a:pPr marL="0" indent="0" algn="r" rtl="1">
                  <a:buNone/>
                </a:pPr>
                <a:r>
                  <a:rPr lang="ar-EG" b="1" dirty="0"/>
                  <a:t>بفرض نظام معين يقوم بعمل الدورة المبينة في الشكل ادناه حيث يكون الإجراء الانعكاسي </a:t>
                </a:r>
                <a14:m>
                  <m:oMath xmlns:m="http://schemas.openxmlformats.org/officeDocument/2006/math">
                    <m:r>
                      <a:rPr lang="en-US" b="1" i="1"/>
                      <m:t>𝐀</m:t>
                    </m:r>
                    <m:r>
                      <a:rPr lang="en-US" b="1"/>
                      <m:t>→</m:t>
                    </m:r>
                    <m:r>
                      <a:rPr lang="en-US" b="1" i="1"/>
                      <m:t>𝐁</m:t>
                    </m:r>
                  </m:oMath>
                </a14:m>
                <a:r>
                  <a:rPr lang="ar-EG" b="1" dirty="0"/>
                  <a:t> دورة إنعكاسية أي أن </a:t>
                </a:r>
                <a:r>
                  <a:rPr lang="ar-SA" b="1" dirty="0"/>
                  <a:t>:</a:t>
                </a:r>
                <a:endParaRPr lang="en-US" dirty="0"/>
              </a:p>
              <a:p>
                <a:pPr marL="0" indent="0" algn="ctr" rtl="1">
                  <a:buNone/>
                </a:pPr>
                <a:r>
                  <a:rPr lang="ar-EG" b="1" dirty="0"/>
                  <a:t> </a:t>
                </a:r>
                <a:r>
                  <a:rPr lang="en-US" b="1" dirty="0"/>
                  <a:t>ΔS=</a:t>
                </a:r>
                <a14:m>
                  <m:oMath xmlns:m="http://schemas.openxmlformats.org/officeDocument/2006/math">
                    <m:nary>
                      <m:naryPr>
                        <m:chr m:val="∮"/>
                        <m:limLoc m:val="undOvr"/>
                        <m:subHide m:val="on"/>
                        <m:supHide m:val="on"/>
                        <m:ctrlPr>
                          <a:rPr lang="en-US" b="1" i="1"/>
                        </m:ctrlPr>
                      </m:naryPr>
                      <m:sub/>
                      <m:sup/>
                      <m:e>
                        <m:f>
                          <m:fPr>
                            <m:ctrlPr>
                              <a:rPr lang="en-US" b="1" i="1"/>
                            </m:ctrlPr>
                          </m:fPr>
                          <m:num>
                            <m:r>
                              <a:rPr lang="en-US" b="1" i="1"/>
                              <m:t>𝐝𝐐</m:t>
                            </m:r>
                          </m:num>
                          <m:den>
                            <m:r>
                              <a:rPr lang="en-US" b="1" i="1"/>
                              <m:t>𝐓</m:t>
                            </m:r>
                          </m:den>
                        </m:f>
                        <m:r>
                          <a:rPr lang="en-US" b="1"/>
                          <m:t>=</m:t>
                        </m:r>
                        <m:nary>
                          <m:naryPr>
                            <m:limLoc m:val="undOvr"/>
                            <m:ctrlPr>
                              <a:rPr lang="en-US" b="1" i="1"/>
                            </m:ctrlPr>
                          </m:naryPr>
                          <m:sub>
                            <m:r>
                              <a:rPr lang="en-US" b="1" i="1"/>
                              <m:t>𝐀𝟏</m:t>
                            </m:r>
                          </m:sub>
                          <m:sup>
                            <m:r>
                              <a:rPr lang="en-US" b="1" i="1"/>
                              <m:t>𝐀𝟐</m:t>
                            </m:r>
                          </m:sup>
                          <m:e>
                            <m:f>
                              <m:fPr>
                                <m:ctrlPr>
                                  <a:rPr lang="en-US" b="1" i="1"/>
                                </m:ctrlPr>
                              </m:fPr>
                              <m:num>
                                <m:r>
                                  <a:rPr lang="en-US" b="1" i="1"/>
                                  <m:t>𝐝𝐐</m:t>
                                </m:r>
                              </m:num>
                              <m:den>
                                <m:r>
                                  <a:rPr lang="en-US" b="1" i="1"/>
                                  <m:t>𝐓</m:t>
                                </m:r>
                              </m:den>
                            </m:f>
                          </m:e>
                        </m:nary>
                      </m:e>
                    </m:nary>
                    <m:r>
                      <a:rPr lang="en-US" b="1"/>
                      <m:t>+</m:t>
                    </m:r>
                    <m:nary>
                      <m:naryPr>
                        <m:limLoc m:val="undOvr"/>
                        <m:ctrlPr>
                          <a:rPr lang="en-US" b="1" i="1"/>
                        </m:ctrlPr>
                      </m:naryPr>
                      <m:sub>
                        <m:r>
                          <a:rPr lang="en-US" b="1" i="1"/>
                          <m:t>𝐁𝟐</m:t>
                        </m:r>
                      </m:sub>
                      <m:sup>
                        <m:r>
                          <a:rPr lang="en-US" b="1" i="1"/>
                          <m:t>𝐁𝟏</m:t>
                        </m:r>
                      </m:sup>
                      <m:e>
                        <m:f>
                          <m:fPr>
                            <m:ctrlPr>
                              <a:rPr lang="en-US" b="1" i="1"/>
                            </m:ctrlPr>
                          </m:fPr>
                          <m:num>
                            <m:r>
                              <a:rPr lang="en-US" b="1" i="1"/>
                              <m:t>𝐝𝐐</m:t>
                            </m:r>
                          </m:num>
                          <m:den>
                            <m:r>
                              <a:rPr lang="en-US" b="1" i="1"/>
                              <m:t>𝐓</m:t>
                            </m:r>
                          </m:den>
                        </m:f>
                      </m:e>
                    </m:nary>
                    <m:r>
                      <a:rPr lang="en-US" b="1"/>
                      <m:t>=</m:t>
                    </m:r>
                    <m:r>
                      <a:rPr lang="en-US" b="1" i="1"/>
                      <m:t>𝐎</m:t>
                    </m:r>
                    <m:r>
                      <a:rPr lang="en-US" b="1"/>
                      <m:t>                        </m:t>
                    </m:r>
                    <m:r>
                      <a:rPr lang="en-US" b="1" i="1"/>
                      <m:t>𝟏</m:t>
                    </m:r>
                  </m:oMath>
                </a14:m>
                <a:endParaRPr lang="en-US" dirty="0"/>
              </a:p>
              <a:p>
                <a:pPr marL="0" indent="0" algn="r">
                  <a:buNone/>
                </a:pPr>
                <a:endParaRPr lang="en-US" dirty="0"/>
              </a:p>
            </p:txBody>
          </p:sp>
        </mc:Choice>
        <mc:Fallback>
          <p:sp>
            <p:nvSpPr>
              <p:cNvPr id="3" name="Content Placeholder 2">
                <a:extLst>
                  <a:ext uri="{FF2B5EF4-FFF2-40B4-BE49-F238E27FC236}">
                    <a16:creationId xmlns:a16="http://schemas.microsoft.com/office/drawing/2014/main" id="{7C9E6D82-95EE-4073-BA68-82195FBB60C9}"/>
                  </a:ext>
                </a:extLst>
              </p:cNvPr>
              <p:cNvSpPr>
                <a:spLocks noGrp="1" noRot="1" noChangeAspect="1" noMove="1" noResize="1" noEditPoints="1" noAdjustHandles="1" noChangeArrowheads="1" noChangeShapeType="1" noTextEdit="1"/>
              </p:cNvSpPr>
              <p:nvPr>
                <p:ph idx="1"/>
              </p:nvPr>
            </p:nvSpPr>
            <p:spPr>
              <a:xfrm>
                <a:off x="529389" y="332508"/>
                <a:ext cx="11261557" cy="8250018"/>
              </a:xfrm>
              <a:blipFill>
                <a:blip r:embed="rId3"/>
                <a:stretch>
                  <a:fillRect t="-1478" r="-1408"/>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9989B296-88C6-4AF6-BD2E-39970E6F59DB}"/>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149928" y="4714472"/>
            <a:ext cx="2895599" cy="1561637"/>
          </a:xfrm>
          <a:prstGeom prst="rect">
            <a:avLst/>
          </a:prstGeom>
          <a:noFill/>
          <a:ln>
            <a:noFill/>
          </a:ln>
        </p:spPr>
      </p:pic>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3E182DE5-D30F-41BF-A6A6-F86416BF911B}"/>
                  </a:ext>
                </a:extLst>
              </p:cNvPr>
              <p:cNvSpPr txBox="1"/>
              <p:nvPr/>
            </p:nvSpPr>
            <p:spPr>
              <a:xfrm>
                <a:off x="4459705" y="4122821"/>
                <a:ext cx="6582367" cy="2907719"/>
              </a:xfrm>
              <a:prstGeom prst="rect">
                <a:avLst/>
              </a:prstGeom>
              <a:noFill/>
            </p:spPr>
            <p:txBody>
              <a:bodyPr wrap="square" rtlCol="0">
                <a:spAutoFit/>
              </a:bodyPr>
              <a:lstStyle/>
              <a:p>
                <a:pPr algn="r" rtl="1"/>
                <a:r>
                  <a:rPr lang="ar-EG" sz="2400" b="1" dirty="0"/>
                  <a:t>والدورة المكونة من </a:t>
                </a:r>
                <a:r>
                  <a:rPr lang="ar-SA" sz="2400" b="1" dirty="0"/>
                  <a:t>الاجراءين </a:t>
                </a:r>
                <a14:m>
                  <m:oMath xmlns:m="http://schemas.openxmlformats.org/officeDocument/2006/math">
                    <m:r>
                      <a:rPr lang="en-US" sz="2400" b="1" i="1"/>
                      <m:t>𝐀</m:t>
                    </m:r>
                    <m:r>
                      <a:rPr lang="en-US" sz="2400" b="1"/>
                      <m:t>→</m:t>
                    </m:r>
                    <m:r>
                      <a:rPr lang="en-US" sz="2400" b="1" i="1"/>
                      <m:t>𝐂</m:t>
                    </m:r>
                  </m:oMath>
                </a14:m>
                <a:r>
                  <a:rPr lang="ar-EG" sz="2400" b="1" dirty="0"/>
                  <a:t>هى </a:t>
                </a:r>
                <a:endParaRPr lang="en-US" sz="2400" dirty="0"/>
              </a:p>
              <a:p>
                <a:pPr algn="r" rtl="1"/>
                <a:r>
                  <a:rPr lang="ar-EG" sz="2400" b="1" dirty="0"/>
                  <a:t>لا انعكاسيه وبتطبيق متباينة كلاؤزيوس للعمليات الانعكاسية واللانعكاسية:</a:t>
                </a:r>
                <a:endParaRPr lang="en-US" sz="2400" dirty="0"/>
              </a:p>
              <a:p>
                <a:pPr algn="r" rtl="1"/>
                <a14:m>
                  <m:oMathPara xmlns:m="http://schemas.openxmlformats.org/officeDocument/2006/math">
                    <m:oMathParaPr>
                      <m:jc m:val="centerGroup"/>
                    </m:oMathParaPr>
                    <m:oMath xmlns:m="http://schemas.openxmlformats.org/officeDocument/2006/math">
                      <m:nary>
                        <m:naryPr>
                          <m:chr m:val="∮"/>
                          <m:limLoc m:val="undOvr"/>
                          <m:subHide m:val="on"/>
                          <m:supHide m:val="on"/>
                          <m:ctrlPr>
                            <a:rPr lang="en-US" sz="2400" b="1" i="1"/>
                          </m:ctrlPr>
                        </m:naryPr>
                        <m:sub/>
                        <m:sup/>
                        <m:e>
                          <m:f>
                            <m:fPr>
                              <m:ctrlPr>
                                <a:rPr lang="en-US" sz="2400" b="1" i="1"/>
                              </m:ctrlPr>
                            </m:fPr>
                            <m:num>
                              <m:r>
                                <a:rPr lang="en-US" sz="2400" b="1" i="1"/>
                                <m:t>𝐝𝐐</m:t>
                              </m:r>
                            </m:num>
                            <m:den>
                              <m:r>
                                <a:rPr lang="en-US" sz="2400" b="1" i="1"/>
                                <m:t>𝐓</m:t>
                              </m:r>
                            </m:den>
                          </m:f>
                          <m:r>
                            <a:rPr lang="en-US" sz="2400" b="1"/>
                            <m:t>≤</m:t>
                          </m:r>
                          <m:r>
                            <a:rPr lang="en-US" sz="2400" b="1" i="1"/>
                            <m:t>𝟎</m:t>
                          </m:r>
                        </m:e>
                      </m:nary>
                    </m:oMath>
                  </m:oMathPara>
                </a14:m>
                <a:endParaRPr lang="en-US" sz="2400" dirty="0"/>
              </a:p>
              <a:p>
                <a:pPr algn="r" rtl="1"/>
                <a:r>
                  <a:rPr lang="ar-EG" sz="2400" b="1" dirty="0"/>
                  <a:t>نحصل على</a:t>
                </a:r>
                <a:endParaRPr lang="en-US" sz="2400" dirty="0"/>
              </a:p>
              <a:p>
                <a:pPr algn="r"/>
                <a:endParaRPr lang="en-US" sz="2400" dirty="0"/>
              </a:p>
            </p:txBody>
          </p:sp>
        </mc:Choice>
        <mc:Fallback>
          <p:sp>
            <p:nvSpPr>
              <p:cNvPr id="8" name="TextBox 7">
                <a:extLst>
                  <a:ext uri="{FF2B5EF4-FFF2-40B4-BE49-F238E27FC236}">
                    <a16:creationId xmlns:a16="http://schemas.microsoft.com/office/drawing/2014/main" id="{3E182DE5-D30F-41BF-A6A6-F86416BF911B}"/>
                  </a:ext>
                </a:extLst>
              </p:cNvPr>
              <p:cNvSpPr txBox="1">
                <a:spLocks noRot="1" noChangeAspect="1" noMove="1" noResize="1" noEditPoints="1" noAdjustHandles="1" noChangeArrowheads="1" noChangeShapeType="1" noTextEdit="1"/>
              </p:cNvSpPr>
              <p:nvPr/>
            </p:nvSpPr>
            <p:spPr>
              <a:xfrm>
                <a:off x="4459705" y="4122821"/>
                <a:ext cx="6582367" cy="2907719"/>
              </a:xfrm>
              <a:prstGeom prst="rect">
                <a:avLst/>
              </a:prstGeom>
              <a:blipFill>
                <a:blip r:embed="rId5"/>
                <a:stretch>
                  <a:fillRect t="-1887" r="-1483"/>
                </a:stretch>
              </a:blipFill>
            </p:spPr>
            <p:txBody>
              <a:bodyPr/>
              <a:lstStyle/>
              <a:p>
                <a:r>
                  <a:rPr lang="en-US">
                    <a:noFill/>
                  </a:rPr>
                  <a:t> </a:t>
                </a:r>
              </a:p>
            </p:txBody>
          </p:sp>
        </mc:Fallback>
      </mc:AlternateContent>
    </p:spTree>
    <p:extLst>
      <p:ext uri="{BB962C8B-B14F-4D97-AF65-F5344CB8AC3E}">
        <p14:creationId xmlns:p14="http://schemas.microsoft.com/office/powerpoint/2010/main" val="684426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2219FE0-89AE-426A-BB0F-C8A7ECAF2690}"/>
                  </a:ext>
                </a:extLst>
              </p:cNvPr>
              <p:cNvSpPr>
                <a:spLocks noGrp="1"/>
              </p:cNvSpPr>
              <p:nvPr>
                <p:ph idx="1"/>
              </p:nvPr>
            </p:nvSpPr>
            <p:spPr>
              <a:xfrm>
                <a:off x="838200" y="-112296"/>
                <a:ext cx="10515600" cy="6513096"/>
              </a:xfrm>
            </p:spPr>
            <p:txBody>
              <a:bodyPr>
                <a:noAutofit/>
              </a:bodyPr>
              <a:lstStyle/>
              <a:p>
                <a:pPr marL="0" indent="0" algn="ctr" rtl="1">
                  <a:lnSpc>
                    <a:spcPct val="150000"/>
                  </a:lnSpc>
                  <a:buNone/>
                </a:pPr>
                <a:r>
                  <a:rPr lang="ar-SA" b="1" dirty="0"/>
                  <a:t> </a:t>
                </a:r>
                <a14:m>
                  <m:oMath xmlns:m="http://schemas.openxmlformats.org/officeDocument/2006/math">
                    <m:r>
                      <a:rPr lang="en-US" sz="3200" b="1" i="1"/>
                      <m:t>𝜟</m:t>
                    </m:r>
                    <m:r>
                      <a:rPr lang="en-US" sz="3200" b="1" i="1"/>
                      <m:t>𝑺</m:t>
                    </m:r>
                    <m:r>
                      <a:rPr lang="en-US" sz="3200" b="1"/>
                      <m:t>=</m:t>
                    </m:r>
                    <m:nary>
                      <m:naryPr>
                        <m:chr m:val="∮"/>
                        <m:limLoc m:val="undOvr"/>
                        <m:subHide m:val="on"/>
                        <m:supHide m:val="on"/>
                        <m:ctrlPr>
                          <a:rPr lang="en-US" sz="3200" b="1" i="1"/>
                        </m:ctrlPr>
                      </m:naryPr>
                      <m:sub/>
                      <m:sup/>
                      <m:e>
                        <m:f>
                          <m:fPr>
                            <m:ctrlPr>
                              <a:rPr lang="en-US" sz="3200" b="1" i="1"/>
                            </m:ctrlPr>
                          </m:fPr>
                          <m:num>
                            <m:r>
                              <a:rPr lang="en-US" sz="3200" b="1" i="1"/>
                              <m:t>𝒅𝑸</m:t>
                            </m:r>
                          </m:num>
                          <m:den>
                            <m:r>
                              <a:rPr lang="en-US" sz="3200" b="1" i="1"/>
                              <m:t>𝑻</m:t>
                            </m:r>
                          </m:den>
                        </m:f>
                      </m:e>
                    </m:nary>
                    <m:r>
                      <a:rPr lang="en-US" sz="3200" b="1"/>
                      <m:t>=</m:t>
                    </m:r>
                    <m:nary>
                      <m:naryPr>
                        <m:limLoc m:val="undOvr"/>
                        <m:ctrlPr>
                          <a:rPr lang="en-US" sz="3200" b="1" i="1"/>
                        </m:ctrlPr>
                      </m:naryPr>
                      <m:sub>
                        <m:sSub>
                          <m:sSubPr>
                            <m:ctrlPr>
                              <a:rPr lang="en-US" sz="3200" b="1" i="1"/>
                            </m:ctrlPr>
                          </m:sSubPr>
                          <m:e>
                            <m:r>
                              <a:rPr lang="en-US" sz="3200" b="1" i="1"/>
                              <m:t>𝑨</m:t>
                            </m:r>
                          </m:e>
                          <m:sub>
                            <m:r>
                              <a:rPr lang="en-US" sz="3200" b="1" i="1"/>
                              <m:t>𝟏</m:t>
                            </m:r>
                          </m:sub>
                        </m:sSub>
                      </m:sub>
                      <m:sup>
                        <m:sSub>
                          <m:sSubPr>
                            <m:ctrlPr>
                              <a:rPr lang="en-US" sz="3200" b="1" i="1"/>
                            </m:ctrlPr>
                          </m:sSubPr>
                          <m:e>
                            <m:r>
                              <a:rPr lang="en-US" sz="3200" b="1" i="1"/>
                              <m:t>𝑨</m:t>
                            </m:r>
                          </m:e>
                          <m:sub>
                            <m:r>
                              <a:rPr lang="en-US" sz="3200" b="1" i="1"/>
                              <m:t>𝟐</m:t>
                            </m:r>
                          </m:sub>
                        </m:sSub>
                      </m:sup>
                      <m:e>
                        <m:f>
                          <m:fPr>
                            <m:ctrlPr>
                              <a:rPr lang="en-US" sz="3200" b="1" i="1"/>
                            </m:ctrlPr>
                          </m:fPr>
                          <m:num>
                            <m:r>
                              <a:rPr lang="en-US" sz="3200" b="1" i="1"/>
                              <m:t>𝒅𝑸</m:t>
                            </m:r>
                          </m:num>
                          <m:den>
                            <m:r>
                              <a:rPr lang="en-US" sz="3200" b="1" i="1"/>
                              <m:t>𝑻</m:t>
                            </m:r>
                          </m:den>
                        </m:f>
                      </m:e>
                    </m:nary>
                    <m:r>
                      <a:rPr lang="en-US" sz="3200" b="1"/>
                      <m:t>+</m:t>
                    </m:r>
                    <m:nary>
                      <m:naryPr>
                        <m:limLoc m:val="undOvr"/>
                        <m:ctrlPr>
                          <a:rPr lang="en-US" sz="3200" b="1" i="1"/>
                        </m:ctrlPr>
                      </m:naryPr>
                      <m:sub>
                        <m:sSub>
                          <m:sSubPr>
                            <m:ctrlPr>
                              <a:rPr lang="en-US" sz="3200" b="1" i="1"/>
                            </m:ctrlPr>
                          </m:sSubPr>
                          <m:e>
                            <m:r>
                              <a:rPr lang="en-US" sz="3200" b="1" i="1"/>
                              <m:t>𝑪</m:t>
                            </m:r>
                          </m:e>
                          <m:sub>
                            <m:r>
                              <a:rPr lang="en-US" sz="3200" b="1" i="1"/>
                              <m:t>𝟐</m:t>
                            </m:r>
                          </m:sub>
                        </m:sSub>
                      </m:sub>
                      <m:sup>
                        <m:sSub>
                          <m:sSubPr>
                            <m:ctrlPr>
                              <a:rPr lang="en-US" sz="3200" b="1" i="1"/>
                            </m:ctrlPr>
                          </m:sSubPr>
                          <m:e>
                            <m:r>
                              <a:rPr lang="en-US" sz="3200" b="1" i="1"/>
                              <m:t>𝑪</m:t>
                            </m:r>
                          </m:e>
                          <m:sub>
                            <m:r>
                              <a:rPr lang="en-US" sz="3200" b="1" i="1"/>
                              <m:t>𝟏</m:t>
                            </m:r>
                          </m:sub>
                        </m:sSub>
                      </m:sup>
                      <m:e>
                        <m:f>
                          <m:fPr>
                            <m:ctrlPr>
                              <a:rPr lang="en-US" sz="3200" b="1" i="1"/>
                            </m:ctrlPr>
                          </m:fPr>
                          <m:num>
                            <m:r>
                              <a:rPr lang="en-US" sz="3200" b="1" i="1"/>
                              <m:t>𝒅𝑸</m:t>
                            </m:r>
                          </m:num>
                          <m:den>
                            <m:r>
                              <a:rPr lang="en-US" sz="3200" b="1" i="1"/>
                              <m:t>𝑻</m:t>
                            </m:r>
                          </m:den>
                        </m:f>
                      </m:e>
                    </m:nary>
                    <m:r>
                      <a:rPr lang="en-US" sz="3200" b="1"/>
                      <m:t>&lt;</m:t>
                    </m:r>
                    <m:r>
                      <a:rPr lang="en-US" sz="3200" b="1" i="1"/>
                      <m:t>𝑶</m:t>
                    </m:r>
                    <m:r>
                      <a:rPr lang="en-US" sz="3200" b="1" i="1"/>
                      <m:t>               </m:t>
                    </m:r>
                    <m:r>
                      <a:rPr lang="en-US" sz="3200" b="1" i="1"/>
                      <m:t>𝟐</m:t>
                    </m:r>
                  </m:oMath>
                </a14:m>
                <a:endParaRPr lang="en-US" sz="3200" b="1" dirty="0"/>
              </a:p>
              <a:p>
                <a:pPr marL="0" indent="0" algn="r" rtl="1">
                  <a:lnSpc>
                    <a:spcPct val="150000"/>
                  </a:lnSpc>
                  <a:buNone/>
                </a:pPr>
                <a:r>
                  <a:rPr lang="ar-EG" b="1" dirty="0"/>
                  <a:t>بطرح المعادلة</a:t>
                </a:r>
                <a:r>
                  <a:rPr lang="en-US" b="1" dirty="0"/>
                  <a:t>2</a:t>
                </a:r>
                <a:r>
                  <a:rPr lang="ar-EG" b="1" dirty="0"/>
                  <a:t> من </a:t>
                </a:r>
                <a:r>
                  <a:rPr lang="en-US" b="1" dirty="0"/>
                  <a:t>1</a:t>
                </a:r>
                <a:r>
                  <a:rPr lang="ar-SA" b="1" dirty="0"/>
                  <a:t> :</a:t>
                </a:r>
                <a:endParaRPr lang="en-US" b="1" dirty="0"/>
              </a:p>
              <a:p>
                <a:pPr marL="0" indent="0" algn="ctr" rtl="1">
                  <a:lnSpc>
                    <a:spcPct val="150000"/>
                  </a:lnSpc>
                  <a:buNone/>
                </a:pPr>
                <a:r>
                  <a:rPr lang="ar-SA" b="1" dirty="0"/>
                  <a:t>  </a:t>
                </a:r>
                <a14:m>
                  <m:oMath xmlns:m="http://schemas.openxmlformats.org/officeDocument/2006/math">
                    <m:nary>
                      <m:naryPr>
                        <m:limLoc m:val="undOvr"/>
                        <m:ctrlPr>
                          <a:rPr lang="en-US" sz="3200" b="1"/>
                        </m:ctrlPr>
                      </m:naryPr>
                      <m:sub>
                        <m:sSub>
                          <m:sSubPr>
                            <m:ctrlPr>
                              <a:rPr lang="en-US" sz="3200" b="1"/>
                            </m:ctrlPr>
                          </m:sSubPr>
                          <m:e>
                            <m:r>
                              <a:rPr lang="en-US" sz="3200" b="1" i="0"/>
                              <m:t>𝐁</m:t>
                            </m:r>
                          </m:e>
                          <m:sub>
                            <m:r>
                              <a:rPr lang="en-US" sz="3200" b="1" i="0"/>
                              <m:t>𝟐</m:t>
                            </m:r>
                          </m:sub>
                        </m:sSub>
                      </m:sub>
                      <m:sup>
                        <m:sSub>
                          <m:sSubPr>
                            <m:ctrlPr>
                              <a:rPr lang="en-US" sz="3200" b="1"/>
                            </m:ctrlPr>
                          </m:sSubPr>
                          <m:e>
                            <m:r>
                              <a:rPr lang="en-US" sz="3200" b="1" i="0"/>
                              <m:t>𝐁</m:t>
                            </m:r>
                          </m:e>
                          <m:sub>
                            <m:r>
                              <a:rPr lang="en-US" sz="3200" b="1" i="0"/>
                              <m:t>𝟏</m:t>
                            </m:r>
                          </m:sub>
                        </m:sSub>
                      </m:sup>
                      <m:e>
                        <m:f>
                          <m:fPr>
                            <m:ctrlPr>
                              <a:rPr lang="en-US" sz="3200" b="1"/>
                            </m:ctrlPr>
                          </m:fPr>
                          <m:num>
                            <m:r>
                              <a:rPr lang="en-US" sz="3200" b="1" i="0"/>
                              <m:t>𝐝𝐐</m:t>
                            </m:r>
                          </m:num>
                          <m:den>
                            <m:r>
                              <a:rPr lang="en-US" sz="3200" b="1" i="0"/>
                              <m:t>𝐓</m:t>
                            </m:r>
                          </m:den>
                        </m:f>
                      </m:e>
                    </m:nary>
                    <m:r>
                      <a:rPr lang="en-US" sz="3200" b="1" i="0"/>
                      <m:t>&gt;</m:t>
                    </m:r>
                    <m:nary>
                      <m:naryPr>
                        <m:limLoc m:val="undOvr"/>
                        <m:ctrlPr>
                          <a:rPr lang="en-US" sz="3200" b="1"/>
                        </m:ctrlPr>
                      </m:naryPr>
                      <m:sub>
                        <m:sSub>
                          <m:sSubPr>
                            <m:ctrlPr>
                              <a:rPr lang="en-US" sz="3200" b="1"/>
                            </m:ctrlPr>
                          </m:sSubPr>
                          <m:e>
                            <m:r>
                              <a:rPr lang="en-US" sz="3200" b="1" i="0"/>
                              <m:t>𝐂</m:t>
                            </m:r>
                          </m:e>
                          <m:sub>
                            <m:r>
                              <a:rPr lang="en-US" sz="3200" b="1" i="0"/>
                              <m:t>𝟐</m:t>
                            </m:r>
                          </m:sub>
                        </m:sSub>
                      </m:sub>
                      <m:sup>
                        <m:sSub>
                          <m:sSubPr>
                            <m:ctrlPr>
                              <a:rPr lang="en-US" sz="3200" b="1"/>
                            </m:ctrlPr>
                          </m:sSubPr>
                          <m:e>
                            <m:r>
                              <a:rPr lang="en-US" sz="3200" b="1" i="0"/>
                              <m:t>𝐂</m:t>
                            </m:r>
                          </m:e>
                          <m:sub>
                            <m:r>
                              <a:rPr lang="en-US" sz="3200" b="1" i="0"/>
                              <m:t>𝟏</m:t>
                            </m:r>
                          </m:sub>
                        </m:sSub>
                      </m:sup>
                      <m:e>
                        <m:f>
                          <m:fPr>
                            <m:ctrlPr>
                              <a:rPr lang="en-US" sz="3200" b="1"/>
                            </m:ctrlPr>
                          </m:fPr>
                          <m:num>
                            <m:r>
                              <a:rPr lang="en-US" sz="3200" b="1" i="0"/>
                              <m:t>𝐝𝐐</m:t>
                            </m:r>
                          </m:num>
                          <m:den>
                            <m:r>
                              <a:rPr lang="en-US" sz="3200" b="1" i="0"/>
                              <m:t>𝐓</m:t>
                            </m:r>
                          </m:den>
                        </m:f>
                      </m:e>
                    </m:nary>
                    <m:r>
                      <a:rPr lang="en-US" sz="3200" b="1" i="0"/>
                      <m:t>                              </m:t>
                    </m:r>
                    <m:r>
                      <a:rPr lang="en-US" sz="3200" b="1" i="0"/>
                      <m:t>𝟑</m:t>
                    </m:r>
                  </m:oMath>
                </a14:m>
                <a:endParaRPr lang="en-US" sz="3200" b="1" dirty="0"/>
              </a:p>
              <a:p>
                <a:pPr marL="0" indent="0" algn="r" rtl="1">
                  <a:lnSpc>
                    <a:spcPct val="150000"/>
                  </a:lnSpc>
                  <a:buNone/>
                </a:pPr>
                <a:r>
                  <a:rPr lang="ar-SA" b="1" dirty="0"/>
                  <a:t>  </a:t>
                </a:r>
                <a:r>
                  <a:rPr lang="ar-EG" b="1" dirty="0"/>
                  <a:t>ولأن المسار </a:t>
                </a:r>
                <a:r>
                  <a:rPr lang="en-US" b="1" dirty="0"/>
                  <a:t>B</a:t>
                </a:r>
                <a:r>
                  <a:rPr lang="ar-EG" b="1" dirty="0"/>
                  <a:t> قابل للانعكاس يمكن كتابة:</a:t>
                </a:r>
                <a:endParaRPr lang="en-US" b="1" dirty="0"/>
              </a:p>
              <a:p>
                <a:pPr marL="0" indent="0" algn="r" rtl="1">
                  <a:lnSpc>
                    <a:spcPct val="150000"/>
                  </a:lnSpc>
                  <a:buNone/>
                </a:pPr>
                <a14:m>
                  <m:oMathPara xmlns:m="http://schemas.openxmlformats.org/officeDocument/2006/math">
                    <m:oMathParaPr>
                      <m:jc m:val="centerGroup"/>
                    </m:oMathParaPr>
                    <m:oMath xmlns:m="http://schemas.openxmlformats.org/officeDocument/2006/math">
                      <m:nary>
                        <m:naryPr>
                          <m:limLoc m:val="undOvr"/>
                          <m:ctrlPr>
                            <a:rPr lang="en-US" b="1"/>
                          </m:ctrlPr>
                        </m:naryPr>
                        <m:sub>
                          <m:sSub>
                            <m:sSubPr>
                              <m:ctrlPr>
                                <a:rPr lang="en-US" b="1"/>
                              </m:ctrlPr>
                            </m:sSubPr>
                            <m:e>
                              <m:r>
                                <a:rPr lang="en-US" b="1" i="0"/>
                                <m:t>𝐁</m:t>
                              </m:r>
                            </m:e>
                            <m:sub>
                              <m:r>
                                <a:rPr lang="en-US" b="1" i="0"/>
                                <m:t>𝟐</m:t>
                              </m:r>
                            </m:sub>
                          </m:sSub>
                        </m:sub>
                        <m:sup>
                          <m:sSub>
                            <m:sSubPr>
                              <m:ctrlPr>
                                <a:rPr lang="en-US" b="1"/>
                              </m:ctrlPr>
                            </m:sSubPr>
                            <m:e>
                              <m:r>
                                <a:rPr lang="en-US" b="1" i="0"/>
                                <m:t>𝐁</m:t>
                              </m:r>
                            </m:e>
                            <m:sub>
                              <m:r>
                                <a:rPr lang="en-US" b="1" i="0"/>
                                <m:t>𝟏</m:t>
                              </m:r>
                            </m:sub>
                          </m:sSub>
                        </m:sup>
                        <m:e>
                          <m:f>
                            <m:fPr>
                              <m:ctrlPr>
                                <a:rPr lang="en-US" b="1"/>
                              </m:ctrlPr>
                            </m:fPr>
                            <m:num>
                              <m:r>
                                <a:rPr lang="en-US" b="1" i="0"/>
                                <m:t>𝐝𝐐</m:t>
                              </m:r>
                            </m:num>
                            <m:den>
                              <m:r>
                                <a:rPr lang="en-US" b="1" i="0"/>
                                <m:t>𝐓</m:t>
                              </m:r>
                            </m:den>
                          </m:f>
                        </m:e>
                      </m:nary>
                      <m:r>
                        <a:rPr lang="en-US" b="1" i="0"/>
                        <m:t>=</m:t>
                      </m:r>
                      <m:nary>
                        <m:naryPr>
                          <m:limLoc m:val="undOvr"/>
                          <m:ctrlPr>
                            <a:rPr lang="en-US" b="1"/>
                          </m:ctrlPr>
                        </m:naryPr>
                        <m:sub>
                          <m:sSub>
                            <m:sSubPr>
                              <m:ctrlPr>
                                <a:rPr lang="en-US" b="1"/>
                              </m:ctrlPr>
                            </m:sSubPr>
                            <m:e>
                              <m:r>
                                <a:rPr lang="en-US" b="1" i="0"/>
                                <m:t>𝐁</m:t>
                              </m:r>
                            </m:e>
                            <m:sub>
                              <m:r>
                                <a:rPr lang="en-US" b="1" i="0"/>
                                <m:t>𝟐</m:t>
                              </m:r>
                            </m:sub>
                          </m:sSub>
                        </m:sub>
                        <m:sup>
                          <m:sSub>
                            <m:sSubPr>
                              <m:ctrlPr>
                                <a:rPr lang="en-US" b="1"/>
                              </m:ctrlPr>
                            </m:sSubPr>
                            <m:e>
                              <m:r>
                                <a:rPr lang="en-US" b="1" i="0"/>
                                <m:t>𝐁</m:t>
                              </m:r>
                            </m:e>
                            <m:sub>
                              <m:r>
                                <a:rPr lang="en-US" b="1" i="0"/>
                                <m:t>𝟏</m:t>
                              </m:r>
                            </m:sub>
                          </m:sSub>
                        </m:sup>
                        <m:e>
                          <m:r>
                            <a:rPr lang="en-US" b="1" i="0"/>
                            <m:t>𝐝𝐒</m:t>
                          </m:r>
                        </m:e>
                      </m:nary>
                      <m:r>
                        <a:rPr lang="en-US" b="1" i="0"/>
                        <m:t>=</m:t>
                      </m:r>
                      <m:nary>
                        <m:naryPr>
                          <m:limLoc m:val="undOvr"/>
                          <m:ctrlPr>
                            <a:rPr lang="en-US" b="1"/>
                          </m:ctrlPr>
                        </m:naryPr>
                        <m:sub>
                          <m:sSub>
                            <m:sSubPr>
                              <m:ctrlPr>
                                <a:rPr lang="en-US" b="1"/>
                              </m:ctrlPr>
                            </m:sSubPr>
                            <m:e>
                              <m:r>
                                <a:rPr lang="en-US" b="1" i="0"/>
                                <m:t>𝐂</m:t>
                              </m:r>
                            </m:e>
                            <m:sub>
                              <m:r>
                                <a:rPr lang="en-US" b="1" i="0"/>
                                <m:t>𝟐</m:t>
                              </m:r>
                            </m:sub>
                          </m:sSub>
                        </m:sub>
                        <m:sup>
                          <m:sSub>
                            <m:sSubPr>
                              <m:ctrlPr>
                                <a:rPr lang="en-US" b="1"/>
                              </m:ctrlPr>
                            </m:sSubPr>
                            <m:e>
                              <m:r>
                                <a:rPr lang="en-US" b="1" i="0"/>
                                <m:t>𝐂</m:t>
                              </m:r>
                            </m:e>
                            <m:sub>
                              <m:r>
                                <a:rPr lang="en-US" b="1" i="0"/>
                                <m:t>𝟏</m:t>
                              </m:r>
                            </m:sub>
                          </m:sSub>
                        </m:sup>
                        <m:e>
                          <m:r>
                            <a:rPr lang="en-US" b="1" i="0"/>
                            <m:t>𝐝𝐒</m:t>
                          </m:r>
                        </m:e>
                      </m:nary>
                      <m:r>
                        <a:rPr lang="en-US" b="1" i="0"/>
                        <m:t>                       </m:t>
                      </m:r>
                      <m:r>
                        <a:rPr lang="en-US" b="1" i="0"/>
                        <m:t>𝟒</m:t>
                      </m:r>
                    </m:oMath>
                  </m:oMathPara>
                </a14:m>
                <a:endParaRPr lang="en-US" b="1" dirty="0"/>
              </a:p>
            </p:txBody>
          </p:sp>
        </mc:Choice>
        <mc:Fallback>
          <p:sp>
            <p:nvSpPr>
              <p:cNvPr id="3" name="Content Placeholder 2">
                <a:extLst>
                  <a:ext uri="{FF2B5EF4-FFF2-40B4-BE49-F238E27FC236}">
                    <a16:creationId xmlns:a16="http://schemas.microsoft.com/office/drawing/2014/main" id="{42219FE0-89AE-426A-BB0F-C8A7ECAF2690}"/>
                  </a:ext>
                </a:extLst>
              </p:cNvPr>
              <p:cNvSpPr>
                <a:spLocks noGrp="1" noRot="1" noChangeAspect="1" noMove="1" noResize="1" noEditPoints="1" noAdjustHandles="1" noChangeArrowheads="1" noChangeShapeType="1" noTextEdit="1"/>
              </p:cNvSpPr>
              <p:nvPr>
                <p:ph idx="1"/>
              </p:nvPr>
            </p:nvSpPr>
            <p:spPr>
              <a:xfrm>
                <a:off x="838200" y="-112296"/>
                <a:ext cx="10515600" cy="6513096"/>
              </a:xfrm>
              <a:blipFill>
                <a:blip r:embed="rId3"/>
                <a:stretch>
                  <a:fillRect r="-1159"/>
                </a:stretch>
              </a:blipFill>
            </p:spPr>
            <p:txBody>
              <a:bodyPr/>
              <a:lstStyle/>
              <a:p>
                <a:r>
                  <a:rPr lang="en-US">
                    <a:noFill/>
                  </a:rPr>
                  <a:t> </a:t>
                </a:r>
              </a:p>
            </p:txBody>
          </p:sp>
        </mc:Fallback>
      </mc:AlternateContent>
    </p:spTree>
    <p:extLst>
      <p:ext uri="{BB962C8B-B14F-4D97-AF65-F5344CB8AC3E}">
        <p14:creationId xmlns:p14="http://schemas.microsoft.com/office/powerpoint/2010/main" val="1152725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6C1821F-F675-466E-ABD1-1A3181E0D184}"/>
                  </a:ext>
                </a:extLst>
              </p:cNvPr>
              <p:cNvSpPr>
                <a:spLocks noGrp="1"/>
              </p:cNvSpPr>
              <p:nvPr>
                <p:ph idx="1"/>
              </p:nvPr>
            </p:nvSpPr>
            <p:spPr>
              <a:xfrm>
                <a:off x="838200" y="224589"/>
                <a:ext cx="10515600" cy="5952374"/>
              </a:xfrm>
            </p:spPr>
            <p:txBody>
              <a:bodyPr>
                <a:normAutofit fontScale="92500" lnSpcReduction="10000"/>
              </a:bodyPr>
              <a:lstStyle/>
              <a:p>
                <a:pPr marL="0" indent="0" algn="r" rtl="1">
                  <a:lnSpc>
                    <a:spcPct val="120000"/>
                  </a:lnSpc>
                  <a:buNone/>
                </a:pPr>
                <a:r>
                  <a:rPr lang="ar-EG" b="1" dirty="0"/>
                  <a:t>من المعادلة (</a:t>
                </a:r>
                <a:r>
                  <a:rPr lang="en-US" b="1" dirty="0"/>
                  <a:t>4</a:t>
                </a:r>
                <a:r>
                  <a:rPr lang="ar-EG" b="1" dirty="0"/>
                  <a:t>,</a:t>
                </a:r>
                <a:r>
                  <a:rPr lang="en-US" b="1" dirty="0"/>
                  <a:t>3</a:t>
                </a:r>
                <a:r>
                  <a:rPr lang="ar-EG" b="1" dirty="0"/>
                  <a:t>) نجد أن </a:t>
                </a:r>
                <a:endParaRPr lang="en-US" b="1" dirty="0"/>
              </a:p>
              <a:p>
                <a:pPr marL="0" indent="0" algn="r" rtl="1">
                  <a:lnSpc>
                    <a:spcPct val="120000"/>
                  </a:lnSpc>
                  <a:buNone/>
                </a:pPr>
                <a14:m>
                  <m:oMathPara xmlns:m="http://schemas.openxmlformats.org/officeDocument/2006/math">
                    <m:oMathParaPr>
                      <m:jc m:val="centerGroup"/>
                    </m:oMathParaPr>
                    <m:oMath xmlns:m="http://schemas.openxmlformats.org/officeDocument/2006/math">
                      <m:nary>
                        <m:naryPr>
                          <m:limLoc m:val="undOvr"/>
                          <m:ctrlPr>
                            <a:rPr lang="en-US" b="1" i="1">
                              <a:latin typeface="Cambria Math" panose="02040503050406030204" pitchFamily="18" charset="0"/>
                            </a:rPr>
                          </m:ctrlPr>
                        </m:naryPr>
                        <m:sub>
                          <m:sSub>
                            <m:sSubPr>
                              <m:ctrlPr>
                                <a:rPr lang="en-US" b="1" i="1">
                                  <a:latin typeface="Cambria Math" panose="02040503050406030204" pitchFamily="18" charset="0"/>
                                </a:rPr>
                              </m:ctrlPr>
                            </m:sSubPr>
                            <m:e>
                              <m:r>
                                <a:rPr lang="en-US" b="1" i="1">
                                  <a:latin typeface="Cambria Math" panose="02040503050406030204" pitchFamily="18" charset="0"/>
                                </a:rPr>
                                <m:t>𝑪</m:t>
                              </m:r>
                            </m:e>
                            <m:sub>
                              <m:r>
                                <a:rPr lang="en-US" b="1" i="1">
                                  <a:latin typeface="Cambria Math" panose="02040503050406030204" pitchFamily="18" charset="0"/>
                                </a:rPr>
                                <m:t>𝟐</m:t>
                              </m:r>
                            </m:sub>
                          </m:sSub>
                        </m:sub>
                        <m:sup>
                          <m:sSub>
                            <m:sSubPr>
                              <m:ctrlPr>
                                <a:rPr lang="en-US" b="1" i="1">
                                  <a:latin typeface="Cambria Math" panose="02040503050406030204" pitchFamily="18" charset="0"/>
                                </a:rPr>
                              </m:ctrlPr>
                            </m:sSubPr>
                            <m:e>
                              <m:r>
                                <a:rPr lang="en-US" b="1" i="1">
                                  <a:latin typeface="Cambria Math" panose="02040503050406030204" pitchFamily="18" charset="0"/>
                                </a:rPr>
                                <m:t>𝑪</m:t>
                              </m:r>
                            </m:e>
                            <m:sub>
                              <m:r>
                                <a:rPr lang="en-US" b="1" i="1">
                                  <a:latin typeface="Cambria Math" panose="02040503050406030204" pitchFamily="18" charset="0"/>
                                </a:rPr>
                                <m:t>𝟏</m:t>
                              </m:r>
                            </m:sub>
                          </m:sSub>
                        </m:sup>
                        <m:e>
                          <m:r>
                            <a:rPr lang="en-US" b="1" i="1">
                              <a:latin typeface="Cambria Math" panose="02040503050406030204" pitchFamily="18" charset="0"/>
                            </a:rPr>
                            <m:t>𝒅𝑺</m:t>
                          </m:r>
                        </m:e>
                      </m:nary>
                      <m:r>
                        <a:rPr lang="en-US" b="1">
                          <a:latin typeface="Cambria Math" panose="02040503050406030204" pitchFamily="18" charset="0"/>
                        </a:rPr>
                        <m:t>&gt;</m:t>
                      </m:r>
                      <m:nary>
                        <m:naryPr>
                          <m:limLoc m:val="undOvr"/>
                          <m:ctrlPr>
                            <a:rPr lang="en-US" b="1" i="1">
                              <a:latin typeface="Cambria Math" panose="02040503050406030204" pitchFamily="18" charset="0"/>
                            </a:rPr>
                          </m:ctrlPr>
                        </m:naryPr>
                        <m:sub>
                          <m:sSub>
                            <m:sSubPr>
                              <m:ctrlPr>
                                <a:rPr lang="en-US" b="1" i="1">
                                  <a:latin typeface="Cambria Math" panose="02040503050406030204" pitchFamily="18" charset="0"/>
                                </a:rPr>
                              </m:ctrlPr>
                            </m:sSubPr>
                            <m:e>
                              <m:r>
                                <a:rPr lang="en-US" b="1" i="1">
                                  <a:latin typeface="Cambria Math" panose="02040503050406030204" pitchFamily="18" charset="0"/>
                                </a:rPr>
                                <m:t>𝑪</m:t>
                              </m:r>
                            </m:e>
                            <m:sub>
                              <m:r>
                                <a:rPr lang="en-US" b="1" i="1">
                                  <a:latin typeface="Cambria Math" panose="02040503050406030204" pitchFamily="18" charset="0"/>
                                </a:rPr>
                                <m:t>𝟐</m:t>
                              </m:r>
                            </m:sub>
                          </m:sSub>
                        </m:sub>
                        <m:sup>
                          <m:sSub>
                            <m:sSubPr>
                              <m:ctrlPr>
                                <a:rPr lang="en-US" b="1" i="1">
                                  <a:latin typeface="Cambria Math" panose="02040503050406030204" pitchFamily="18" charset="0"/>
                                </a:rPr>
                              </m:ctrlPr>
                            </m:sSubPr>
                            <m:e>
                              <m:r>
                                <a:rPr lang="en-US" b="1" i="1">
                                  <a:latin typeface="Cambria Math" panose="02040503050406030204" pitchFamily="18" charset="0"/>
                                </a:rPr>
                                <m:t>𝑪</m:t>
                              </m:r>
                            </m:e>
                            <m:sub>
                              <m:r>
                                <a:rPr lang="en-US" b="1" i="1">
                                  <a:latin typeface="Cambria Math" panose="02040503050406030204" pitchFamily="18" charset="0"/>
                                </a:rPr>
                                <m:t>𝟏</m:t>
                              </m:r>
                            </m:sub>
                          </m:sSub>
                        </m:sup>
                        <m:e>
                          <m:f>
                            <m:fPr>
                              <m:ctrlPr>
                                <a:rPr lang="en-US" b="1" i="1">
                                  <a:latin typeface="Cambria Math" panose="02040503050406030204" pitchFamily="18" charset="0"/>
                                </a:rPr>
                              </m:ctrlPr>
                            </m:fPr>
                            <m:num>
                              <m:r>
                                <a:rPr lang="en-US" b="1" i="1">
                                  <a:latin typeface="Cambria Math" panose="02040503050406030204" pitchFamily="18" charset="0"/>
                                </a:rPr>
                                <m:t>𝒅𝑸</m:t>
                              </m:r>
                            </m:num>
                            <m:den>
                              <m:r>
                                <a:rPr lang="en-US" b="1" i="1">
                                  <a:latin typeface="Cambria Math" panose="02040503050406030204" pitchFamily="18" charset="0"/>
                                </a:rPr>
                                <m:t>𝑻</m:t>
                              </m:r>
                            </m:den>
                          </m:f>
                        </m:e>
                      </m:nary>
                    </m:oMath>
                  </m:oMathPara>
                </a14:m>
                <a:endParaRPr lang="en-US" b="1" dirty="0"/>
              </a:p>
              <a:p>
                <a:pPr marL="0" indent="0" algn="r" rtl="1">
                  <a:lnSpc>
                    <a:spcPct val="120000"/>
                  </a:lnSpc>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𝒅𝑺</m:t>
                      </m:r>
                      <m:r>
                        <a:rPr lang="en-US" b="1">
                          <a:latin typeface="Cambria Math" panose="02040503050406030204" pitchFamily="18" charset="0"/>
                        </a:rPr>
                        <m:t> ≥</m:t>
                      </m:r>
                      <m:f>
                        <m:fPr>
                          <m:ctrlPr>
                            <a:rPr lang="en-US" b="1" i="1">
                              <a:latin typeface="Cambria Math" panose="02040503050406030204" pitchFamily="18" charset="0"/>
                            </a:rPr>
                          </m:ctrlPr>
                        </m:fPr>
                        <m:num>
                          <m:r>
                            <a:rPr lang="en-US" b="1" i="1">
                              <a:latin typeface="Cambria Math" panose="02040503050406030204" pitchFamily="18" charset="0"/>
                            </a:rPr>
                            <m:t>𝒅𝑸</m:t>
                          </m:r>
                        </m:num>
                        <m:den>
                          <m:r>
                            <a:rPr lang="en-US" b="1" i="1">
                              <a:latin typeface="Cambria Math" panose="02040503050406030204" pitchFamily="18" charset="0"/>
                            </a:rPr>
                            <m:t>𝑻</m:t>
                          </m:r>
                        </m:den>
                      </m:f>
                    </m:oMath>
                  </m:oMathPara>
                </a14:m>
                <a:endParaRPr lang="en-US" b="1" dirty="0"/>
              </a:p>
              <a:p>
                <a:pPr marL="0" indent="0" algn="r" rtl="1">
                  <a:lnSpc>
                    <a:spcPct val="120000"/>
                  </a:lnSpc>
                  <a:buNone/>
                </a:pPr>
                <a:endParaRPr lang="en-US" dirty="0"/>
              </a:p>
              <a:p>
                <a:pPr marL="0" indent="0" algn="r" rtl="1">
                  <a:lnSpc>
                    <a:spcPct val="120000"/>
                  </a:lnSpc>
                  <a:buNone/>
                </a:pPr>
                <a14:m>
                  <m:oMathPara xmlns:m="http://schemas.openxmlformats.org/officeDocument/2006/math">
                    <m:oMathParaPr>
                      <m:jc m:val="centerGroup"/>
                    </m:oMathParaPr>
                    <m:oMath xmlns:m="http://schemas.openxmlformats.org/officeDocument/2006/math">
                      <m:r>
                        <a:rPr lang="ar-EG">
                          <a:latin typeface="Cambria Math" panose="02040503050406030204" pitchFamily="18" charset="0"/>
                        </a:rPr>
                        <m:t>∆</m:t>
                      </m:r>
                      <m:r>
                        <a:rPr lang="en-US" b="1" i="1">
                          <a:latin typeface="Cambria Math" panose="02040503050406030204" pitchFamily="18" charset="0"/>
                        </a:rPr>
                        <m:t>𝐒</m:t>
                      </m:r>
                      <m:r>
                        <a:rPr lang="en-US" b="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𝐒</m:t>
                          </m:r>
                        </m:e>
                        <m:sub>
                          <m:r>
                            <a:rPr lang="en-US" b="1" i="1">
                              <a:latin typeface="Cambria Math" panose="02040503050406030204" pitchFamily="18" charset="0"/>
                            </a:rPr>
                            <m:t>𝟐</m:t>
                          </m:r>
                        </m:sub>
                      </m:sSub>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𝐒</m:t>
                          </m:r>
                        </m:e>
                        <m:sub>
                          <m:r>
                            <a:rPr lang="en-US" b="1" i="1">
                              <a:latin typeface="Cambria Math" panose="02040503050406030204" pitchFamily="18" charset="0"/>
                            </a:rPr>
                            <m:t>𝟏</m:t>
                          </m:r>
                        </m:sub>
                      </m:sSub>
                      <m:r>
                        <a:rPr lang="en-US" b="1">
                          <a:latin typeface="Cambria Math" panose="02040503050406030204" pitchFamily="18" charset="0"/>
                        </a:rPr>
                        <m:t>≥ </m:t>
                      </m:r>
                      <m:nary>
                        <m:naryPr>
                          <m:limLoc m:val="undOvr"/>
                          <m:subHide m:val="on"/>
                          <m:supHide m:val="on"/>
                          <m:ctrlPr>
                            <a:rPr lang="en-US" b="1" i="1">
                              <a:latin typeface="Cambria Math" panose="02040503050406030204" pitchFamily="18" charset="0"/>
                            </a:rPr>
                          </m:ctrlPr>
                        </m:naryPr>
                        <m:sub/>
                        <m:sup/>
                        <m:e>
                          <m:f>
                            <m:fPr>
                              <m:ctrlPr>
                                <a:rPr lang="en-US" b="1" i="1">
                                  <a:latin typeface="Cambria Math" panose="02040503050406030204" pitchFamily="18" charset="0"/>
                                </a:rPr>
                              </m:ctrlPr>
                            </m:fPr>
                            <m:num>
                              <m:r>
                                <a:rPr lang="en-US" b="1" i="1">
                                  <a:latin typeface="Cambria Math" panose="02040503050406030204" pitchFamily="18" charset="0"/>
                                </a:rPr>
                                <m:t>𝐝𝐐</m:t>
                              </m:r>
                            </m:num>
                            <m:den>
                              <m:r>
                                <a:rPr lang="en-US" b="1" i="1">
                                  <a:latin typeface="Cambria Math" panose="02040503050406030204" pitchFamily="18" charset="0"/>
                                </a:rPr>
                                <m:t>𝐓</m:t>
                              </m:r>
                            </m:den>
                          </m:f>
                        </m:e>
                      </m:nary>
                    </m:oMath>
                  </m:oMathPara>
                </a14:m>
                <a:endParaRPr lang="en-US" dirty="0"/>
              </a:p>
              <a:p>
                <a:pPr marL="0" indent="0" algn="r" rtl="1">
                  <a:lnSpc>
                    <a:spcPct val="120000"/>
                  </a:lnSpc>
                  <a:buNone/>
                </a:pPr>
                <a:r>
                  <a:rPr lang="ar-EG" b="1" dirty="0"/>
                  <a:t>ويلاحظ أن التساوي فى العمليات العكسية و التباين في الحالات الغير عكسية .</a:t>
                </a:r>
                <a:endParaRPr lang="en-US" dirty="0"/>
              </a:p>
              <a:p>
                <a:pPr marL="0" indent="0" algn="r" rtl="1">
                  <a:lnSpc>
                    <a:spcPct val="120000"/>
                  </a:lnSpc>
                  <a:buNone/>
                </a:pPr>
                <a:r>
                  <a:rPr lang="ar-EG" b="1" dirty="0"/>
                  <a:t> </a:t>
                </a:r>
                <a:endParaRPr lang="en-US" dirty="0"/>
              </a:p>
              <a:p>
                <a:pPr marL="0" indent="0">
                  <a:lnSpc>
                    <a:spcPct val="120000"/>
                  </a:lnSpc>
                  <a:buNone/>
                </a:pPr>
                <a:endParaRPr lang="en-US" dirty="0"/>
              </a:p>
            </p:txBody>
          </p:sp>
        </mc:Choice>
        <mc:Fallback>
          <p:sp>
            <p:nvSpPr>
              <p:cNvPr id="3" name="Content Placeholder 2">
                <a:extLst>
                  <a:ext uri="{FF2B5EF4-FFF2-40B4-BE49-F238E27FC236}">
                    <a16:creationId xmlns:a16="http://schemas.microsoft.com/office/drawing/2014/main" id="{06C1821F-F675-466E-ABD1-1A3181E0D184}"/>
                  </a:ext>
                </a:extLst>
              </p:cNvPr>
              <p:cNvSpPr>
                <a:spLocks noGrp="1" noRot="1" noChangeAspect="1" noMove="1" noResize="1" noEditPoints="1" noAdjustHandles="1" noChangeArrowheads="1" noChangeShapeType="1" noTextEdit="1"/>
              </p:cNvSpPr>
              <p:nvPr>
                <p:ph idx="1"/>
              </p:nvPr>
            </p:nvSpPr>
            <p:spPr>
              <a:xfrm>
                <a:off x="838200" y="224589"/>
                <a:ext cx="10515600" cy="5952374"/>
              </a:xfrm>
              <a:blipFill>
                <a:blip r:embed="rId2"/>
                <a:stretch>
                  <a:fillRect t="-820" r="-986" b="-512"/>
                </a:stretch>
              </a:blipFill>
            </p:spPr>
            <p:txBody>
              <a:bodyPr/>
              <a:lstStyle/>
              <a:p>
                <a:r>
                  <a:rPr lang="en-US">
                    <a:noFill/>
                  </a:rPr>
                  <a:t> </a:t>
                </a:r>
              </a:p>
            </p:txBody>
          </p:sp>
        </mc:Fallback>
      </mc:AlternateContent>
    </p:spTree>
    <p:extLst>
      <p:ext uri="{BB962C8B-B14F-4D97-AF65-F5344CB8AC3E}">
        <p14:creationId xmlns:p14="http://schemas.microsoft.com/office/powerpoint/2010/main" val="3049717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76ADC23-F225-4BA2-BC1B-2D9829025770}"/>
                  </a:ext>
                </a:extLst>
              </p:cNvPr>
              <p:cNvSpPr>
                <a:spLocks noGrp="1"/>
              </p:cNvSpPr>
              <p:nvPr>
                <p:ph idx="1"/>
              </p:nvPr>
            </p:nvSpPr>
            <p:spPr>
              <a:xfrm>
                <a:off x="838200" y="208547"/>
                <a:ext cx="10515600" cy="5968416"/>
              </a:xfrm>
            </p:spPr>
            <p:txBody>
              <a:bodyPr>
                <a:normAutofit fontScale="92500" lnSpcReduction="20000"/>
              </a:bodyPr>
              <a:lstStyle/>
              <a:p>
                <a:pPr marL="0" indent="0" algn="r" rtl="1">
                  <a:buNone/>
                </a:pPr>
                <a:endParaRPr lang="en-US" sz="3500" b="1" u="sng" dirty="0"/>
              </a:p>
              <a:p>
                <a:pPr marL="0" indent="0" algn="r" rtl="1">
                  <a:buNone/>
                </a:pPr>
                <a:r>
                  <a:rPr lang="en-US" sz="3500" b="1" u="sng" dirty="0"/>
                  <a:t>4.3</a:t>
                </a:r>
                <a:r>
                  <a:rPr lang="ar-SA" sz="3500" b="1" u="sng" dirty="0"/>
                  <a:t> حساب الانتروبي لغاز مثالي كدالة في </a:t>
                </a:r>
                <a:r>
                  <a:rPr lang="en-US" sz="3500" b="1" u="sng" dirty="0"/>
                  <a:t>P-V</a:t>
                </a:r>
                <a:endParaRPr lang="en-US" sz="3500" u="sng" dirty="0"/>
              </a:p>
              <a:p>
                <a:pPr marL="0" indent="0" algn="r" rtl="1">
                  <a:buNone/>
                </a:pPr>
                <a:r>
                  <a:rPr lang="ar-SA" b="1" dirty="0"/>
                  <a:t> </a:t>
                </a:r>
                <a:endParaRPr lang="en-US" dirty="0"/>
              </a:p>
              <a:p>
                <a:pPr marL="0" indent="0" algn="r" rtl="1">
                  <a:buNone/>
                </a:pPr>
                <a:r>
                  <a:rPr lang="ar-EG" b="1" dirty="0"/>
                  <a:t>من القانون الأول للديناميكا الحرارية : إذا أعطي النظام كمية من الحرارة فانها تستغل في رفع الطاقة الداخلية وبذل شغل:</a:t>
                </a:r>
                <a:endParaRPr lang="en-US" dirty="0"/>
              </a:p>
              <a:p>
                <a:pPr marL="0" indent="0" algn="r" rtl="1">
                  <a:buNone/>
                </a:pPr>
                <a14:m>
                  <m:oMathPara xmlns:m="http://schemas.openxmlformats.org/officeDocument/2006/math">
                    <m:oMathParaPr>
                      <m:jc m:val="centerGroup"/>
                    </m:oMathParaPr>
                    <m:oMath xmlns:m="http://schemas.openxmlformats.org/officeDocument/2006/math">
                      <m:r>
                        <a:rPr lang="ar-EG"/>
                        <m:t>∆</m:t>
                      </m:r>
                      <m:r>
                        <a:rPr lang="en-US" b="1" i="1"/>
                        <m:t>𝐐</m:t>
                      </m:r>
                      <m:r>
                        <a:rPr lang="en-US" b="1"/>
                        <m:t>=∆</m:t>
                      </m:r>
                      <m:r>
                        <a:rPr lang="en-US" b="1" i="1"/>
                        <m:t>𝐔</m:t>
                      </m:r>
                      <m:r>
                        <a:rPr lang="en-US" b="1"/>
                        <m:t>+∆</m:t>
                      </m:r>
                      <m:r>
                        <a:rPr lang="en-US" b="1" i="1"/>
                        <m:t>𝐖</m:t>
                      </m:r>
                    </m:oMath>
                  </m:oMathPara>
                </a14:m>
                <a:endParaRPr lang="en-US" dirty="0"/>
              </a:p>
              <a:p>
                <a:pPr marL="0" indent="0" algn="r" rtl="1">
                  <a:buNone/>
                </a:pPr>
                <a:r>
                  <a:rPr lang="ar-SA" b="1" dirty="0"/>
                  <a:t> </a:t>
                </a:r>
                <a:endParaRPr lang="en-US" dirty="0"/>
              </a:p>
              <a:p>
                <a:pPr marL="0" indent="0" algn="r" rtl="1">
                  <a:buNone/>
                </a:pPr>
                <a:r>
                  <a:rPr lang="ar-SA" b="1" dirty="0"/>
                  <a:t>بالتعويض عن قيمة الشغل: </a:t>
                </a:r>
                <a14:m>
                  <m:oMath xmlns:m="http://schemas.openxmlformats.org/officeDocument/2006/math">
                    <m:r>
                      <a:rPr lang="en-US" b="1"/>
                      <m:t>∆</m:t>
                    </m:r>
                    <m:r>
                      <a:rPr lang="en-US" b="1" i="1"/>
                      <m:t>𝐖</m:t>
                    </m:r>
                    <m:r>
                      <a:rPr lang="en-US" b="1"/>
                      <m:t>=</m:t>
                    </m:r>
                    <m:r>
                      <a:rPr lang="en-US" b="1" i="1"/>
                      <m:t>𝐏</m:t>
                    </m:r>
                    <m:r>
                      <a:rPr lang="en-US" b="1"/>
                      <m:t>∆</m:t>
                    </m:r>
                    <m:r>
                      <a:rPr lang="en-US" b="1" i="1"/>
                      <m:t>𝐕</m:t>
                    </m:r>
                  </m:oMath>
                </a14:m>
                <a:endParaRPr lang="en-US" dirty="0"/>
              </a:p>
              <a:p>
                <a:pPr marL="0" indent="0" algn="r" rtl="1">
                  <a:buNone/>
                </a:pPr>
                <a:r>
                  <a:rPr lang="ar-EG" b="1" dirty="0"/>
                  <a:t>يمكن كتابة:</a:t>
                </a:r>
                <a:endParaRPr lang="en-US" dirty="0"/>
              </a:p>
              <a:p>
                <a:pPr marL="0" indent="0" algn="r" rtl="1">
                  <a:buNone/>
                </a:pPr>
                <a14:m>
                  <m:oMathPara xmlns:m="http://schemas.openxmlformats.org/officeDocument/2006/math">
                    <m:oMathParaPr>
                      <m:jc m:val="centerGroup"/>
                    </m:oMathParaPr>
                    <m:oMath xmlns:m="http://schemas.openxmlformats.org/officeDocument/2006/math">
                      <m:sSub>
                        <m:sSubPr>
                          <m:ctrlPr>
                            <a:rPr lang="en-US" b="1" i="1"/>
                          </m:ctrlPr>
                        </m:sSubPr>
                        <m:e>
                          <m:r>
                            <a:rPr lang="en-US" b="1" i="1"/>
                            <m:t>𝐂</m:t>
                          </m:r>
                        </m:e>
                        <m:sub>
                          <m:r>
                            <a:rPr lang="en-US" b="1" i="1"/>
                            <m:t>𝐕</m:t>
                          </m:r>
                        </m:sub>
                      </m:sSub>
                      <m:r>
                        <a:rPr lang="en-US" b="1"/>
                        <m:t>=</m:t>
                      </m:r>
                      <m:f>
                        <m:fPr>
                          <m:ctrlPr>
                            <a:rPr lang="en-US" b="1" i="1"/>
                          </m:ctrlPr>
                        </m:fPr>
                        <m:num>
                          <m:r>
                            <a:rPr lang="en-US" b="1"/>
                            <m:t>∆</m:t>
                          </m:r>
                          <m:r>
                            <a:rPr lang="en-US" b="1" i="1"/>
                            <m:t>𝐔</m:t>
                          </m:r>
                        </m:num>
                        <m:den>
                          <m:r>
                            <a:rPr lang="en-US" b="1"/>
                            <m:t>∆</m:t>
                          </m:r>
                          <m:r>
                            <a:rPr lang="en-US" b="1" i="1"/>
                            <m:t>𝐓</m:t>
                          </m:r>
                        </m:den>
                      </m:f>
                    </m:oMath>
                  </m:oMathPara>
                </a14:m>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m:t>∆</m:t>
                      </m:r>
                      <m:r>
                        <a:rPr lang="en-US" b="1" i="1"/>
                        <m:t>𝐔</m:t>
                      </m:r>
                      <m:r>
                        <a:rPr lang="en-US" b="1"/>
                        <m:t>=</m:t>
                      </m:r>
                      <m:sSub>
                        <m:sSubPr>
                          <m:ctrlPr>
                            <a:rPr lang="en-US" b="1" i="1"/>
                          </m:ctrlPr>
                        </m:sSubPr>
                        <m:e>
                          <m:r>
                            <a:rPr lang="en-US" b="1" i="1"/>
                            <m:t>𝐂</m:t>
                          </m:r>
                        </m:e>
                        <m:sub>
                          <m:r>
                            <a:rPr lang="en-US" b="1" i="1"/>
                            <m:t>𝐕</m:t>
                          </m:r>
                        </m:sub>
                      </m:sSub>
                      <m:r>
                        <a:rPr lang="en-US" b="1"/>
                        <m:t>∆</m:t>
                      </m:r>
                      <m:r>
                        <a:rPr lang="en-US" b="1" i="1"/>
                        <m:t>𝐓</m:t>
                      </m:r>
                    </m:oMath>
                  </m:oMathPara>
                </a14:m>
                <a:endParaRPr lang="en-US" dirty="0"/>
              </a:p>
              <a:p>
                <a:pPr marL="0" indent="0" algn="r" rtl="1">
                  <a:buNone/>
                </a:pPr>
                <a:r>
                  <a:rPr lang="ar-SA" b="1" dirty="0"/>
                  <a:t> </a:t>
                </a:r>
                <a:endParaRPr lang="en-US" dirty="0"/>
              </a:p>
              <a:p>
                <a:pPr marL="0" indent="0" algn="r" rtl="1">
                  <a:buNone/>
                </a:pPr>
                <a:r>
                  <a:rPr lang="en-US" b="1" dirty="0"/>
                  <a:t> </a:t>
                </a:r>
                <a:r>
                  <a:rPr lang="ar-SA" b="1" dirty="0"/>
                  <a:t> </a:t>
                </a:r>
                <a:endParaRPr lang="en-US" dirty="0"/>
              </a:p>
              <a:p>
                <a:pPr marL="0" indent="0" algn="r">
                  <a:buNone/>
                </a:pPr>
                <a:endParaRPr lang="en-US" dirty="0"/>
              </a:p>
            </p:txBody>
          </p:sp>
        </mc:Choice>
        <mc:Fallback>
          <p:sp>
            <p:nvSpPr>
              <p:cNvPr id="3" name="Content Placeholder 2">
                <a:extLst>
                  <a:ext uri="{FF2B5EF4-FFF2-40B4-BE49-F238E27FC236}">
                    <a16:creationId xmlns:a16="http://schemas.microsoft.com/office/drawing/2014/main" id="{376ADC23-F225-4BA2-BC1B-2D9829025770}"/>
                  </a:ext>
                </a:extLst>
              </p:cNvPr>
              <p:cNvSpPr>
                <a:spLocks noGrp="1" noRot="1" noChangeAspect="1" noMove="1" noResize="1" noEditPoints="1" noAdjustHandles="1" noChangeArrowheads="1" noChangeShapeType="1" noTextEdit="1"/>
              </p:cNvSpPr>
              <p:nvPr>
                <p:ph idx="1"/>
              </p:nvPr>
            </p:nvSpPr>
            <p:spPr>
              <a:xfrm>
                <a:off x="838200" y="208547"/>
                <a:ext cx="10515600" cy="5968416"/>
              </a:xfrm>
              <a:blipFill>
                <a:blip r:embed="rId2"/>
                <a:stretch>
                  <a:fillRect r="-1507"/>
                </a:stretch>
              </a:blipFill>
            </p:spPr>
            <p:txBody>
              <a:bodyPr/>
              <a:lstStyle/>
              <a:p>
                <a:r>
                  <a:rPr lang="en-US">
                    <a:noFill/>
                  </a:rPr>
                  <a:t> </a:t>
                </a:r>
              </a:p>
            </p:txBody>
          </p:sp>
        </mc:Fallback>
      </mc:AlternateContent>
    </p:spTree>
    <p:extLst>
      <p:ext uri="{BB962C8B-B14F-4D97-AF65-F5344CB8AC3E}">
        <p14:creationId xmlns:p14="http://schemas.microsoft.com/office/powerpoint/2010/main" val="2506420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D49301F-97C5-44E3-9743-7DDCC42E8B02}"/>
                  </a:ext>
                </a:extLst>
              </p:cNvPr>
              <p:cNvSpPr>
                <a:spLocks noGrp="1"/>
              </p:cNvSpPr>
              <p:nvPr>
                <p:ph idx="1"/>
              </p:nvPr>
            </p:nvSpPr>
            <p:spPr>
              <a:xfrm>
                <a:off x="838200" y="320842"/>
                <a:ext cx="10515600" cy="5856121"/>
              </a:xfrm>
            </p:spPr>
            <p:txBody>
              <a:bodyPr/>
              <a:lstStyle/>
              <a:p>
                <a:pPr marL="0" indent="0" algn="r" rtl="1">
                  <a:buNone/>
                </a:pP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a:latin typeface="Cambria Math" panose="02040503050406030204" pitchFamily="18" charset="0"/>
                        </a:rPr>
                        <m:t>∆</m:t>
                      </m:r>
                      <m:r>
                        <a:rPr lang="en-US" b="1" i="1">
                          <a:latin typeface="Cambria Math" panose="02040503050406030204" pitchFamily="18" charset="0"/>
                        </a:rPr>
                        <m:t>𝐐</m:t>
                      </m:r>
                      <m:r>
                        <a:rPr lang="en-US" b="1">
                          <a:latin typeface="Cambria Math" panose="02040503050406030204" pitchFamily="18" charset="0"/>
                        </a:rPr>
                        <m:t>=</m:t>
                      </m:r>
                      <m:r>
                        <a:rPr lang="ar-EG">
                          <a:latin typeface="Cambria Math" panose="02040503050406030204" pitchFamily="18" charset="0"/>
                        </a:rPr>
                        <m:t>∆</m:t>
                      </m:r>
                      <m:r>
                        <a:rPr lang="en-US" b="1" i="1">
                          <a:latin typeface="Cambria Math" panose="02040503050406030204" pitchFamily="18" charset="0"/>
                        </a:rPr>
                        <m:t>𝐔</m:t>
                      </m:r>
                      <m:r>
                        <a:rPr lang="en-US" b="1">
                          <a:latin typeface="Cambria Math" panose="02040503050406030204" pitchFamily="18" charset="0"/>
                        </a:rPr>
                        <m:t>+</m:t>
                      </m:r>
                      <m:r>
                        <a:rPr lang="en-US" b="1" i="1">
                          <a:latin typeface="Cambria Math" panose="02040503050406030204" pitchFamily="18" charset="0"/>
                        </a:rPr>
                        <m:t>𝐏</m:t>
                      </m:r>
                      <m:r>
                        <a:rPr lang="en-US" b="1">
                          <a:latin typeface="Cambria Math" panose="02040503050406030204" pitchFamily="18" charset="0"/>
                        </a:rPr>
                        <m:t>∆</m:t>
                      </m:r>
                      <m:r>
                        <a:rPr lang="en-US" b="1" i="1">
                          <a:latin typeface="Cambria Math" panose="02040503050406030204" pitchFamily="18" charset="0"/>
                        </a:rPr>
                        <m:t>𝐕</m:t>
                      </m:r>
                      <m:r>
                        <a:rPr lang="en-US" b="1">
                          <a:latin typeface="Cambria Math" panose="02040503050406030204" pitchFamily="18" charset="0"/>
                        </a:rPr>
                        <m:t>                </m:t>
                      </m:r>
                      <m:r>
                        <a:rPr lang="en-US" b="1" i="1">
                          <a:latin typeface="Cambria Math" panose="02040503050406030204" pitchFamily="18" charset="0"/>
                        </a:rPr>
                        <m:t>𝟏</m:t>
                      </m:r>
                    </m:oMath>
                  </m:oMathPara>
                </a14:m>
                <a:endParaRPr lang="en-US" dirty="0"/>
              </a:p>
              <a:p>
                <a:pPr marL="0" indent="0" algn="r" rtl="1">
                  <a:buNone/>
                </a:pPr>
                <a:r>
                  <a:rPr lang="ar-EG" b="1" dirty="0"/>
                  <a:t> </a:t>
                </a:r>
                <a:endParaRPr lang="en-US" dirty="0"/>
              </a:p>
              <a:p>
                <a:pPr marL="0" indent="0" algn="r" rtl="1">
                  <a:buNone/>
                </a:pPr>
                <a:r>
                  <a:rPr lang="ar-SA" b="1" dirty="0"/>
                  <a:t>بالتعويض عن قيمة الطاقة الداخلية:</a:t>
                </a:r>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a:latin typeface="Cambria Math" panose="02040503050406030204" pitchFamily="18" charset="0"/>
                        </a:rPr>
                        <m:t>∆</m:t>
                      </m:r>
                      <m:r>
                        <a:rPr lang="en-US" b="1" i="1">
                          <a:latin typeface="Cambria Math" panose="02040503050406030204" pitchFamily="18" charset="0"/>
                        </a:rPr>
                        <m:t>𝐐</m:t>
                      </m:r>
                      <m:r>
                        <a:rPr lang="en-US" b="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𝐕</m:t>
                          </m:r>
                        </m:sub>
                      </m:sSub>
                      <m:r>
                        <a:rPr lang="en-US" b="1">
                          <a:latin typeface="Cambria Math" panose="02040503050406030204" pitchFamily="18" charset="0"/>
                        </a:rPr>
                        <m:t>∆</m:t>
                      </m:r>
                      <m:r>
                        <a:rPr lang="en-US" b="1" i="1">
                          <a:latin typeface="Cambria Math" panose="02040503050406030204" pitchFamily="18" charset="0"/>
                        </a:rPr>
                        <m:t>𝐓</m:t>
                      </m:r>
                      <m:r>
                        <a:rPr lang="en-US" b="1">
                          <a:latin typeface="Cambria Math" panose="02040503050406030204" pitchFamily="18" charset="0"/>
                        </a:rPr>
                        <m:t>+</m:t>
                      </m:r>
                      <m:r>
                        <a:rPr lang="en-US" b="1" i="1">
                          <a:latin typeface="Cambria Math" panose="02040503050406030204" pitchFamily="18" charset="0"/>
                        </a:rPr>
                        <m:t>𝐏</m:t>
                      </m:r>
                      <m:r>
                        <a:rPr lang="en-US" b="1">
                          <a:latin typeface="Cambria Math" panose="02040503050406030204" pitchFamily="18" charset="0"/>
                        </a:rPr>
                        <m:t>∆</m:t>
                      </m:r>
                      <m:r>
                        <a:rPr lang="en-US" b="1" i="1">
                          <a:latin typeface="Cambria Math" panose="02040503050406030204" pitchFamily="18" charset="0"/>
                        </a:rPr>
                        <m:t>𝐕</m:t>
                      </m:r>
                      <m:r>
                        <a:rPr lang="en-US" b="1">
                          <a:latin typeface="Cambria Math" panose="02040503050406030204" pitchFamily="18" charset="0"/>
                        </a:rPr>
                        <m:t>                </m:t>
                      </m:r>
                      <m:r>
                        <a:rPr lang="en-US" b="1" i="1">
                          <a:latin typeface="Cambria Math" panose="02040503050406030204" pitchFamily="18" charset="0"/>
                        </a:rPr>
                        <m:t>𝟐</m:t>
                      </m:r>
                    </m:oMath>
                  </m:oMathPara>
                </a14:m>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a:latin typeface="Cambria Math" panose="02040503050406030204" pitchFamily="18" charset="0"/>
                        </a:rPr>
                        <m:t>∆</m:t>
                      </m:r>
                      <m:r>
                        <a:rPr lang="en-US" b="1" i="1">
                          <a:latin typeface="Cambria Math" panose="02040503050406030204" pitchFamily="18" charset="0"/>
                        </a:rPr>
                        <m:t>𝐒</m:t>
                      </m:r>
                      <m:r>
                        <a:rPr lang="en-US" b="1">
                          <a:latin typeface="Cambria Math" panose="02040503050406030204" pitchFamily="18" charset="0"/>
                        </a:rPr>
                        <m:t>=</m:t>
                      </m:r>
                      <m:f>
                        <m:fPr>
                          <m:ctrlPr>
                            <a:rPr lang="en-US" b="1" i="1">
                              <a:latin typeface="Cambria Math" panose="02040503050406030204" pitchFamily="18" charset="0"/>
                            </a:rPr>
                          </m:ctrlPr>
                        </m:fPr>
                        <m:num>
                          <m:r>
                            <a:rPr lang="en-US" b="1">
                              <a:latin typeface="Cambria Math" panose="02040503050406030204" pitchFamily="18" charset="0"/>
                            </a:rPr>
                            <m:t>∆</m:t>
                          </m:r>
                          <m:r>
                            <a:rPr lang="en-US" b="1" i="1">
                              <a:latin typeface="Cambria Math" panose="02040503050406030204" pitchFamily="18" charset="0"/>
                            </a:rPr>
                            <m:t>𝐐</m:t>
                          </m:r>
                        </m:num>
                        <m:den>
                          <m:r>
                            <a:rPr lang="en-US" b="1" i="1">
                              <a:latin typeface="Cambria Math" panose="02040503050406030204" pitchFamily="18" charset="0"/>
                            </a:rPr>
                            <m:t>𝐓</m:t>
                          </m:r>
                        </m:den>
                      </m:f>
                      <m:r>
                        <a:rPr lang="en-US" b="1">
                          <a:latin typeface="Cambria Math" panose="02040503050406030204" pitchFamily="18" charset="0"/>
                        </a:rPr>
                        <m:t>                     </m:t>
                      </m:r>
                      <m:r>
                        <a:rPr lang="en-US" b="1" i="1">
                          <a:latin typeface="Cambria Math" panose="02040503050406030204" pitchFamily="18" charset="0"/>
                        </a:rPr>
                        <m:t>𝟑</m:t>
                      </m:r>
                    </m:oMath>
                  </m:oMathPara>
                </a14:m>
                <a:endParaRPr lang="en-US" dirty="0"/>
              </a:p>
              <a:p>
                <a:pPr marL="0" indent="0" algn="r" rtl="1">
                  <a:buNone/>
                </a:pPr>
                <a:r>
                  <a:rPr lang="ar-EG"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a:latin typeface="Cambria Math" panose="02040503050406030204" pitchFamily="18" charset="0"/>
                        </a:rPr>
                        <m:t>∆</m:t>
                      </m:r>
                      <m:r>
                        <a:rPr lang="en-US" b="1" i="1">
                          <a:latin typeface="Cambria Math" panose="02040503050406030204" pitchFamily="18" charset="0"/>
                        </a:rPr>
                        <m:t>𝐐</m:t>
                      </m:r>
                      <m:r>
                        <a:rPr lang="en-US" b="1">
                          <a:latin typeface="Cambria Math" panose="02040503050406030204" pitchFamily="18" charset="0"/>
                        </a:rPr>
                        <m:t>=</m:t>
                      </m:r>
                      <m:r>
                        <a:rPr lang="en-US" b="1" i="1">
                          <a:latin typeface="Cambria Math" panose="02040503050406030204" pitchFamily="18" charset="0"/>
                        </a:rPr>
                        <m:t>𝐓</m:t>
                      </m:r>
                      <m:r>
                        <a:rPr lang="en-US" b="1">
                          <a:latin typeface="Cambria Math" panose="02040503050406030204" pitchFamily="18" charset="0"/>
                        </a:rPr>
                        <m:t>∆</m:t>
                      </m:r>
                      <m:r>
                        <a:rPr lang="en-US" b="1" i="1">
                          <a:latin typeface="Cambria Math" panose="02040503050406030204" pitchFamily="18" charset="0"/>
                        </a:rPr>
                        <m:t>𝐒</m:t>
                      </m:r>
                      <m:r>
                        <a:rPr lang="en-US" b="1">
                          <a:latin typeface="Cambria Math" panose="02040503050406030204" pitchFamily="18" charset="0"/>
                        </a:rPr>
                        <m:t>                              </m:t>
                      </m:r>
                      <m:r>
                        <a:rPr lang="en-US" b="1" i="1">
                          <a:latin typeface="Cambria Math" panose="02040503050406030204" pitchFamily="18" charset="0"/>
                        </a:rPr>
                        <m:t>𝟒</m:t>
                      </m:r>
                    </m:oMath>
                  </m:oMathPara>
                </a14:m>
                <a:endParaRPr lang="en-US" dirty="0"/>
              </a:p>
              <a:p>
                <a:pPr marL="0" indent="0">
                  <a:buNone/>
                </a:pPr>
                <a:endParaRPr lang="en-US" dirty="0"/>
              </a:p>
            </p:txBody>
          </p:sp>
        </mc:Choice>
        <mc:Fallback>
          <p:sp>
            <p:nvSpPr>
              <p:cNvPr id="3" name="Content Placeholder 2">
                <a:extLst>
                  <a:ext uri="{FF2B5EF4-FFF2-40B4-BE49-F238E27FC236}">
                    <a16:creationId xmlns:a16="http://schemas.microsoft.com/office/drawing/2014/main" id="{AD49301F-97C5-44E3-9743-7DDCC42E8B02}"/>
                  </a:ext>
                </a:extLst>
              </p:cNvPr>
              <p:cNvSpPr>
                <a:spLocks noGrp="1" noRot="1" noChangeAspect="1" noMove="1" noResize="1" noEditPoints="1" noAdjustHandles="1" noChangeArrowheads="1" noChangeShapeType="1" noTextEdit="1"/>
              </p:cNvSpPr>
              <p:nvPr>
                <p:ph idx="1"/>
              </p:nvPr>
            </p:nvSpPr>
            <p:spPr>
              <a:xfrm>
                <a:off x="838200" y="320842"/>
                <a:ext cx="10515600" cy="5856121"/>
              </a:xfrm>
              <a:blipFill>
                <a:blip r:embed="rId2"/>
                <a:stretch>
                  <a:fillRect r="-1159"/>
                </a:stretch>
              </a:blipFill>
            </p:spPr>
            <p:txBody>
              <a:bodyPr/>
              <a:lstStyle/>
              <a:p>
                <a:r>
                  <a:rPr lang="en-US">
                    <a:noFill/>
                  </a:rPr>
                  <a:t> </a:t>
                </a:r>
              </a:p>
            </p:txBody>
          </p:sp>
        </mc:Fallback>
      </mc:AlternateContent>
    </p:spTree>
    <p:extLst>
      <p:ext uri="{BB962C8B-B14F-4D97-AF65-F5344CB8AC3E}">
        <p14:creationId xmlns:p14="http://schemas.microsoft.com/office/powerpoint/2010/main" val="2820259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967000D-EDA6-401F-9F41-3AA844106A45}"/>
                  </a:ext>
                </a:extLst>
              </p:cNvPr>
              <p:cNvSpPr>
                <a:spLocks noGrp="1"/>
              </p:cNvSpPr>
              <p:nvPr>
                <p:ph idx="1"/>
              </p:nvPr>
            </p:nvSpPr>
            <p:spPr>
              <a:xfrm>
                <a:off x="838200" y="208547"/>
                <a:ext cx="10515600" cy="6384758"/>
              </a:xfrm>
            </p:spPr>
            <p:txBody>
              <a:bodyPr>
                <a:normAutofit fontScale="92500" lnSpcReduction="10000"/>
              </a:bodyPr>
              <a:lstStyle/>
              <a:p>
                <a:pPr marL="0" indent="0" algn="r" rtl="1">
                  <a:buNone/>
                </a:pPr>
                <a:r>
                  <a:rPr lang="ar-SA" b="1" dirty="0"/>
                  <a:t>بالتعويض </a:t>
                </a:r>
                <a:r>
                  <a:rPr lang="ar-EG" b="1" dirty="0"/>
                  <a:t>من  </a:t>
                </a:r>
                <a:r>
                  <a:rPr lang="en-US" b="1" dirty="0"/>
                  <a:t>4</a:t>
                </a:r>
                <a:r>
                  <a:rPr lang="ar-SA" b="1" dirty="0"/>
                  <a:t> في </a:t>
                </a:r>
                <a:r>
                  <a:rPr lang="en-US" b="1" dirty="0"/>
                  <a:t>2</a:t>
                </a:r>
                <a:r>
                  <a:rPr lang="ar-SA" b="1" dirty="0"/>
                  <a:t> نحصل على:</a:t>
                </a:r>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𝐓</m:t>
                      </m:r>
                      <m:r>
                        <a:rPr lang="en-US" b="1"/>
                        <m:t>∆</m:t>
                      </m:r>
                      <m:r>
                        <a:rPr lang="en-US" b="1" i="1"/>
                        <m:t>𝐒</m:t>
                      </m:r>
                      <m:r>
                        <a:rPr lang="en-US" b="1"/>
                        <m:t> =</m:t>
                      </m:r>
                      <m:sSub>
                        <m:sSubPr>
                          <m:ctrlPr>
                            <a:rPr lang="en-US" b="1" i="1"/>
                          </m:ctrlPr>
                        </m:sSubPr>
                        <m:e>
                          <m:r>
                            <a:rPr lang="en-US" b="1" i="1"/>
                            <m:t>𝐂</m:t>
                          </m:r>
                        </m:e>
                        <m:sub>
                          <m:r>
                            <a:rPr lang="en-US" b="1" i="1"/>
                            <m:t>𝐕</m:t>
                          </m:r>
                        </m:sub>
                      </m:sSub>
                      <m:r>
                        <a:rPr lang="en-US" b="1"/>
                        <m:t>∆</m:t>
                      </m:r>
                      <m:r>
                        <a:rPr lang="en-US" b="1" i="1"/>
                        <m:t>𝐓</m:t>
                      </m:r>
                      <m:r>
                        <a:rPr lang="en-US" b="1"/>
                        <m:t>+</m:t>
                      </m:r>
                      <m:r>
                        <a:rPr lang="en-US" b="1" i="1"/>
                        <m:t>𝐏</m:t>
                      </m:r>
                      <m:r>
                        <a:rPr lang="en-US" b="1"/>
                        <m:t>∆</m:t>
                      </m:r>
                      <m:r>
                        <a:rPr lang="en-US" b="1" i="1"/>
                        <m:t>𝐕</m:t>
                      </m:r>
                      <m:r>
                        <a:rPr lang="en-US" b="1"/>
                        <m:t>                     </m:t>
                      </m:r>
                      <m:r>
                        <a:rPr lang="en-US" b="1" i="1"/>
                        <m:t>𝟓</m:t>
                      </m:r>
                    </m:oMath>
                  </m:oMathPara>
                </a14:m>
                <a:endParaRPr lang="en-US" dirty="0"/>
              </a:p>
              <a:p>
                <a:pPr marL="0" indent="0" algn="r" rtl="1">
                  <a:buNone/>
                </a:pPr>
                <a:r>
                  <a:rPr lang="ar-SA" b="1" dirty="0"/>
                  <a:t> </a:t>
                </a:r>
                <a:endParaRPr lang="en-US" dirty="0"/>
              </a:p>
              <a:p>
                <a:pPr marL="0" indent="0" algn="r" rtl="1">
                  <a:buNone/>
                </a:pPr>
                <a:r>
                  <a:rPr lang="ar-SA" b="1" dirty="0"/>
                  <a:t>بقسمة الطرفين على درجة الحرارة </a:t>
                </a:r>
                <a:r>
                  <a:rPr lang="en-US" b="1" dirty="0"/>
                  <a:t>T</a:t>
                </a:r>
                <a:r>
                  <a:rPr lang="ar-SA" b="1" dirty="0"/>
                  <a:t> وكتابة المعادلة على صورة معادلة تفاضلية:</a:t>
                </a:r>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𝐝𝐒</m:t>
                      </m:r>
                      <m:r>
                        <a:rPr lang="en-US" b="1"/>
                        <m:t> =</m:t>
                      </m:r>
                      <m:sSub>
                        <m:sSubPr>
                          <m:ctrlPr>
                            <a:rPr lang="en-US" b="1" i="1"/>
                          </m:ctrlPr>
                        </m:sSubPr>
                        <m:e>
                          <m:r>
                            <a:rPr lang="en-US" b="1" i="1"/>
                            <m:t>𝐂</m:t>
                          </m:r>
                        </m:e>
                        <m:sub>
                          <m:r>
                            <a:rPr lang="en-US" b="1" i="1"/>
                            <m:t>𝐕</m:t>
                          </m:r>
                        </m:sub>
                      </m:sSub>
                      <m:f>
                        <m:fPr>
                          <m:ctrlPr>
                            <a:rPr lang="en-US" b="1" i="1"/>
                          </m:ctrlPr>
                        </m:fPr>
                        <m:num>
                          <m:r>
                            <a:rPr lang="en-US" b="1" i="1"/>
                            <m:t>𝐝𝐓</m:t>
                          </m:r>
                        </m:num>
                        <m:den>
                          <m:r>
                            <a:rPr lang="en-US" b="1" i="1"/>
                            <m:t>𝐓</m:t>
                          </m:r>
                        </m:den>
                      </m:f>
                      <m:r>
                        <a:rPr lang="en-US" b="1"/>
                        <m:t>+</m:t>
                      </m:r>
                      <m:f>
                        <m:fPr>
                          <m:ctrlPr>
                            <a:rPr lang="en-US" b="1" i="1"/>
                          </m:ctrlPr>
                        </m:fPr>
                        <m:num>
                          <m:r>
                            <a:rPr lang="en-US" b="1" i="1"/>
                            <m:t>𝐏</m:t>
                          </m:r>
                        </m:num>
                        <m:den>
                          <m:r>
                            <a:rPr lang="en-US" b="1" i="1"/>
                            <m:t>𝐓</m:t>
                          </m:r>
                        </m:den>
                      </m:f>
                      <m:r>
                        <a:rPr lang="en-US" b="1" i="1"/>
                        <m:t>𝐝𝐕</m:t>
                      </m:r>
                      <m:r>
                        <a:rPr lang="en-US" b="1"/>
                        <m:t>                     </m:t>
                      </m:r>
                      <m:r>
                        <a:rPr lang="en-US" b="1" i="1"/>
                        <m:t>𝟔</m:t>
                      </m:r>
                    </m:oMath>
                  </m:oMathPara>
                </a14:m>
                <a:endParaRPr lang="en-US" dirty="0"/>
              </a:p>
              <a:p>
                <a:pPr marL="0" indent="0" algn="r" rtl="1">
                  <a:buNone/>
                </a:pPr>
                <a:r>
                  <a:rPr lang="ar-SA" b="1" dirty="0"/>
                  <a:t> </a:t>
                </a:r>
                <a:endParaRPr lang="en-US" dirty="0"/>
              </a:p>
              <a:p>
                <a:pPr marL="0" indent="0" algn="r" rtl="1">
                  <a:buNone/>
                </a:pPr>
                <a:r>
                  <a:rPr lang="ar-EG" b="1" dirty="0"/>
                  <a:t>بالتعويض عن قيمة الضغط </a:t>
                </a:r>
                <a:r>
                  <a:rPr lang="en-US" b="1" dirty="0"/>
                  <a:t>P</a:t>
                </a:r>
                <a:r>
                  <a:rPr lang="ar-EG" b="1" dirty="0"/>
                  <a:t> ودرجة الحرا</a:t>
                </a:r>
                <a:r>
                  <a:rPr lang="ar-SA" b="1" dirty="0"/>
                  <a:t>ر</a:t>
                </a:r>
                <a:r>
                  <a:rPr lang="ar-EG" b="1" dirty="0"/>
                  <a:t>ة </a:t>
                </a:r>
                <a:r>
                  <a:rPr lang="en-US" b="1" dirty="0"/>
                  <a:t>T</a:t>
                </a:r>
                <a:r>
                  <a:rPr lang="ar-EG" b="1" dirty="0"/>
                  <a:t> من المعادلة العامة للغاز المثالي </a:t>
                </a:r>
                <a:endParaRPr lang="en-US" dirty="0"/>
              </a:p>
              <a:p>
                <a:pPr marL="0" indent="0" algn="r" rtl="1">
                  <a:buNone/>
                </a:pPr>
                <a:r>
                  <a:rPr lang="ar-SA" b="1" dirty="0"/>
                  <a:t>(</a:t>
                </a:r>
                <a14:m>
                  <m:oMath xmlns:m="http://schemas.openxmlformats.org/officeDocument/2006/math">
                    <m:r>
                      <a:rPr lang="en-US" b="1" i="1"/>
                      <m:t>𝐏𝐕</m:t>
                    </m:r>
                    <m:r>
                      <a:rPr lang="en-US" b="1"/>
                      <m:t>=</m:t>
                    </m:r>
                    <m:r>
                      <a:rPr lang="en-US" b="1" i="1"/>
                      <m:t>𝐑𝐓</m:t>
                    </m:r>
                  </m:oMath>
                </a14:m>
                <a:r>
                  <a:rPr lang="ar-EG" b="1" dirty="0"/>
                  <a:t> ) في معادلة </a:t>
                </a:r>
                <a:r>
                  <a:rPr lang="en-US" b="1" dirty="0"/>
                  <a:t>6</a:t>
                </a:r>
                <a:r>
                  <a:rPr lang="ar-SA" b="1" dirty="0"/>
                  <a:t> :</a:t>
                </a:r>
                <a:endParaRPr lang="en-US" dirty="0"/>
              </a:p>
              <a:p>
                <a:pPr marL="0" indent="0" algn="r" rtl="1">
                  <a:buNone/>
                </a:pPr>
                <a:r>
                  <a:rPr lang="ar-SA" b="1" dirty="0"/>
                  <a:t> </a:t>
                </a:r>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𝐝𝐒</m:t>
                      </m:r>
                      <m:r>
                        <a:rPr lang="en-US" b="1"/>
                        <m:t> =</m:t>
                      </m:r>
                      <m:sSub>
                        <m:sSubPr>
                          <m:ctrlPr>
                            <a:rPr lang="en-US" b="1" i="1"/>
                          </m:ctrlPr>
                        </m:sSubPr>
                        <m:e>
                          <m:r>
                            <a:rPr lang="en-US" b="1" i="1"/>
                            <m:t>𝐂</m:t>
                          </m:r>
                        </m:e>
                        <m:sub>
                          <m:r>
                            <a:rPr lang="en-US" b="1" i="1"/>
                            <m:t>𝐕</m:t>
                          </m:r>
                        </m:sub>
                      </m:sSub>
                      <m:f>
                        <m:fPr>
                          <m:ctrlPr>
                            <a:rPr lang="en-US" b="1" i="1"/>
                          </m:ctrlPr>
                        </m:fPr>
                        <m:num>
                          <m:r>
                            <a:rPr lang="en-US" b="1" i="1"/>
                            <m:t>𝐝𝐓</m:t>
                          </m:r>
                        </m:num>
                        <m:den>
                          <m:r>
                            <a:rPr lang="en-US" b="1" i="1"/>
                            <m:t>𝐓</m:t>
                          </m:r>
                        </m:den>
                      </m:f>
                      <m:r>
                        <a:rPr lang="en-US" b="1"/>
                        <m:t>+</m:t>
                      </m:r>
                      <m:r>
                        <a:rPr lang="en-US" b="1" i="1"/>
                        <m:t>𝐑</m:t>
                      </m:r>
                      <m:f>
                        <m:fPr>
                          <m:ctrlPr>
                            <a:rPr lang="en-US" b="1" i="1"/>
                          </m:ctrlPr>
                        </m:fPr>
                        <m:num>
                          <m:r>
                            <a:rPr lang="en-US" b="1" i="1"/>
                            <m:t>𝐝𝐕</m:t>
                          </m:r>
                        </m:num>
                        <m:den>
                          <m:r>
                            <a:rPr lang="en-US" b="1" i="1"/>
                            <m:t>𝐕</m:t>
                          </m:r>
                        </m:den>
                      </m:f>
                      <m:r>
                        <a:rPr lang="en-US" b="1"/>
                        <m:t>                            </m:t>
                      </m:r>
                      <m:r>
                        <a:rPr lang="en-US" b="1" i="1"/>
                        <m:t>𝟕</m:t>
                      </m:r>
                    </m:oMath>
                  </m:oMathPara>
                </a14:m>
                <a:endParaRPr lang="en-US" dirty="0"/>
              </a:p>
            </p:txBody>
          </p:sp>
        </mc:Choice>
        <mc:Fallback>
          <p:sp>
            <p:nvSpPr>
              <p:cNvPr id="3" name="Content Placeholder 2">
                <a:extLst>
                  <a:ext uri="{FF2B5EF4-FFF2-40B4-BE49-F238E27FC236}">
                    <a16:creationId xmlns:a16="http://schemas.microsoft.com/office/drawing/2014/main" id="{0967000D-EDA6-401F-9F41-3AA844106A45}"/>
                  </a:ext>
                </a:extLst>
              </p:cNvPr>
              <p:cNvSpPr>
                <a:spLocks noGrp="1" noRot="1" noChangeAspect="1" noMove="1" noResize="1" noEditPoints="1" noAdjustHandles="1" noChangeArrowheads="1" noChangeShapeType="1" noTextEdit="1"/>
              </p:cNvSpPr>
              <p:nvPr>
                <p:ph idx="1"/>
              </p:nvPr>
            </p:nvSpPr>
            <p:spPr>
              <a:xfrm>
                <a:off x="838200" y="208547"/>
                <a:ext cx="10515600" cy="6384758"/>
              </a:xfrm>
              <a:blipFill>
                <a:blip r:embed="rId2"/>
                <a:stretch>
                  <a:fillRect t="-2195" r="-986"/>
                </a:stretch>
              </a:blipFill>
            </p:spPr>
            <p:txBody>
              <a:bodyPr/>
              <a:lstStyle/>
              <a:p>
                <a:r>
                  <a:rPr lang="en-US">
                    <a:noFill/>
                  </a:rPr>
                  <a:t> </a:t>
                </a:r>
              </a:p>
            </p:txBody>
          </p:sp>
        </mc:Fallback>
      </mc:AlternateContent>
    </p:spTree>
    <p:extLst>
      <p:ext uri="{BB962C8B-B14F-4D97-AF65-F5344CB8AC3E}">
        <p14:creationId xmlns:p14="http://schemas.microsoft.com/office/powerpoint/2010/main" val="2623958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007D8A6-29E1-44B9-9217-7FB966CE5244}"/>
                  </a:ext>
                </a:extLst>
              </p:cNvPr>
              <p:cNvSpPr>
                <a:spLocks noGrp="1"/>
              </p:cNvSpPr>
              <p:nvPr>
                <p:ph idx="1"/>
              </p:nvPr>
            </p:nvSpPr>
            <p:spPr>
              <a:xfrm>
                <a:off x="838200" y="320842"/>
                <a:ext cx="10515600" cy="5856121"/>
              </a:xfrm>
            </p:spPr>
            <p:txBody>
              <a:bodyPr>
                <a:normAutofit fontScale="77500" lnSpcReduction="20000"/>
              </a:bodyPr>
              <a:lstStyle/>
              <a:p>
                <a:pPr marL="0" indent="0" algn="r" rtl="1">
                  <a:buNone/>
                </a:pPr>
                <a:r>
                  <a:rPr lang="ar-SA" b="1" dirty="0"/>
                  <a:t>وبتكامل الطرفين نحصل على:</a:t>
                </a:r>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𝚫</m:t>
                      </m:r>
                      <m:r>
                        <a:rPr lang="en-US" b="1" i="1">
                          <a:latin typeface="Cambria Math" panose="02040503050406030204" pitchFamily="18" charset="0"/>
                        </a:rPr>
                        <m:t>𝐒</m:t>
                      </m:r>
                      <m:r>
                        <a:rPr lang="en-US" b="1">
                          <a:latin typeface="Cambria Math" panose="02040503050406030204" pitchFamily="18" charset="0"/>
                        </a:rPr>
                        <m:t> =</m:t>
                      </m:r>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𝐕</m:t>
                          </m:r>
                        </m:sub>
                      </m:sSub>
                      <m:nary>
                        <m:naryPr>
                          <m:limLoc m:val="subSup"/>
                          <m:ctrlPr>
                            <a:rPr lang="en-US" b="1" i="1">
                              <a:latin typeface="Cambria Math" panose="02040503050406030204" pitchFamily="18" charset="0"/>
                            </a:rPr>
                          </m:ctrlPr>
                        </m:naryPr>
                        <m:sub>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𝟏</m:t>
                              </m:r>
                            </m:sub>
                          </m:sSub>
                        </m:sub>
                        <m:sup>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𝟐</m:t>
                              </m:r>
                            </m:sub>
                          </m:sSub>
                        </m:sup>
                        <m:e>
                          <m:f>
                            <m:fPr>
                              <m:ctrlPr>
                                <a:rPr lang="en-US" b="1" i="1">
                                  <a:latin typeface="Cambria Math" panose="02040503050406030204" pitchFamily="18" charset="0"/>
                                </a:rPr>
                              </m:ctrlPr>
                            </m:fPr>
                            <m:num>
                              <m:r>
                                <a:rPr lang="en-US" b="1" i="1">
                                  <a:latin typeface="Cambria Math" panose="02040503050406030204" pitchFamily="18" charset="0"/>
                                </a:rPr>
                                <m:t>𝐝𝐓</m:t>
                              </m:r>
                            </m:num>
                            <m:den>
                              <m:r>
                                <a:rPr lang="en-US" b="1" i="1">
                                  <a:latin typeface="Cambria Math" panose="02040503050406030204" pitchFamily="18" charset="0"/>
                                </a:rPr>
                                <m:t>𝐓</m:t>
                              </m:r>
                            </m:den>
                          </m:f>
                        </m:e>
                      </m:nary>
                      <m:r>
                        <a:rPr lang="en-US" b="1">
                          <a:latin typeface="Cambria Math" panose="02040503050406030204" pitchFamily="18" charset="0"/>
                        </a:rPr>
                        <m:t>+</m:t>
                      </m:r>
                      <m:r>
                        <a:rPr lang="en-US" b="1" i="1">
                          <a:latin typeface="Cambria Math" panose="02040503050406030204" pitchFamily="18" charset="0"/>
                        </a:rPr>
                        <m:t>𝐑</m:t>
                      </m:r>
                      <m:nary>
                        <m:naryPr>
                          <m:limLoc m:val="subSup"/>
                          <m:ctrlPr>
                            <a:rPr lang="en-US" b="1" i="1">
                              <a:latin typeface="Cambria Math" panose="02040503050406030204" pitchFamily="18" charset="0"/>
                            </a:rPr>
                          </m:ctrlPr>
                        </m:naryPr>
                        <m:sub>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𝟏</m:t>
                              </m:r>
                            </m:sub>
                          </m:sSub>
                        </m:sub>
                        <m:sup>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𝟐</m:t>
                              </m:r>
                            </m:sub>
                          </m:sSub>
                        </m:sup>
                        <m:e>
                          <m:f>
                            <m:fPr>
                              <m:ctrlPr>
                                <a:rPr lang="en-US" b="1" i="1">
                                  <a:latin typeface="Cambria Math" panose="02040503050406030204" pitchFamily="18" charset="0"/>
                                </a:rPr>
                              </m:ctrlPr>
                            </m:fPr>
                            <m:num>
                              <m:r>
                                <a:rPr lang="en-US" b="1" i="1">
                                  <a:latin typeface="Cambria Math" panose="02040503050406030204" pitchFamily="18" charset="0"/>
                                </a:rPr>
                                <m:t>𝐝𝐕</m:t>
                              </m:r>
                            </m:num>
                            <m:den>
                              <m:r>
                                <a:rPr lang="en-US" b="1" i="1">
                                  <a:latin typeface="Cambria Math" panose="02040503050406030204" pitchFamily="18" charset="0"/>
                                </a:rPr>
                                <m:t>𝐕</m:t>
                              </m:r>
                            </m:den>
                          </m:f>
                        </m:e>
                      </m:nary>
                      <m:r>
                        <a:rPr lang="en-US" b="1">
                          <a:latin typeface="Cambria Math" panose="02040503050406030204" pitchFamily="18" charset="0"/>
                        </a:rPr>
                        <m:t>                           </m:t>
                      </m:r>
                      <m:r>
                        <a:rPr lang="en-US" b="1" i="1">
                          <a:latin typeface="Cambria Math" panose="02040503050406030204" pitchFamily="18" charset="0"/>
                        </a:rPr>
                        <m:t>𝟖</m:t>
                      </m:r>
                    </m:oMath>
                  </m:oMathPara>
                </a14:m>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𝚫</m:t>
                      </m:r>
                      <m:r>
                        <a:rPr lang="en-US" b="1" i="1">
                          <a:latin typeface="Cambria Math" panose="02040503050406030204" pitchFamily="18" charset="0"/>
                        </a:rPr>
                        <m:t>𝐒</m:t>
                      </m:r>
                      <m:r>
                        <a:rPr lang="en-US" b="1">
                          <a:latin typeface="Cambria Math" panose="02040503050406030204" pitchFamily="18" charset="0"/>
                        </a:rPr>
                        <m:t> =</m:t>
                      </m:r>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𝐕</m:t>
                          </m:r>
                        </m:sub>
                      </m:sSub>
                      <m:r>
                        <a:rPr lang="en-US" b="1" i="1">
                          <a:latin typeface="Cambria Math" panose="02040503050406030204" pitchFamily="18" charset="0"/>
                        </a:rPr>
                        <m:t>𝐥</m:t>
                      </m:r>
                      <m:func>
                        <m:funcPr>
                          <m:ctrlPr>
                            <a:rPr lang="en-US" b="1" i="1">
                              <a:latin typeface="Cambria Math" panose="02040503050406030204" pitchFamily="18" charset="0"/>
                            </a:rPr>
                          </m:ctrlPr>
                        </m:funcPr>
                        <m:fName>
                          <m:r>
                            <a:rPr lang="en-US" b="1" i="1">
                              <a:latin typeface="Cambria Math" panose="02040503050406030204" pitchFamily="18" charset="0"/>
                            </a:rPr>
                            <m:t>𝐧</m:t>
                          </m:r>
                        </m:fName>
                        <m:e>
                          <m:d>
                            <m:dPr>
                              <m:ctrlPr>
                                <a:rPr lang="en-US" b="1" i="1">
                                  <a:latin typeface="Cambria Math" panose="02040503050406030204" pitchFamily="18" charset="0"/>
                                </a:rPr>
                              </m:ctrlPr>
                            </m:dPr>
                            <m:e>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𝟐</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𝟏</m:t>
                                      </m:r>
                                    </m:sub>
                                  </m:sSub>
                                </m:den>
                              </m:f>
                            </m:e>
                          </m:d>
                        </m:e>
                      </m:func>
                      <m:r>
                        <a:rPr lang="en-US" b="1">
                          <a:latin typeface="Cambria Math" panose="02040503050406030204" pitchFamily="18" charset="0"/>
                        </a:rPr>
                        <m:t>+</m:t>
                      </m:r>
                      <m:r>
                        <a:rPr lang="en-US" b="1" i="1">
                          <a:latin typeface="Cambria Math" panose="02040503050406030204" pitchFamily="18" charset="0"/>
                        </a:rPr>
                        <m:t>𝐑𝐥𝐧</m:t>
                      </m:r>
                      <m:d>
                        <m:dPr>
                          <m:ctrlPr>
                            <a:rPr lang="en-US" b="1" i="1">
                              <a:latin typeface="Cambria Math" panose="02040503050406030204" pitchFamily="18" charset="0"/>
                            </a:rPr>
                          </m:ctrlPr>
                        </m:dPr>
                        <m:e>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𝟐</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𝟏</m:t>
                                  </m:r>
                                </m:sub>
                              </m:sSub>
                            </m:den>
                          </m:f>
                        </m:e>
                      </m:d>
                      <m:r>
                        <a:rPr lang="en-US" b="1">
                          <a:latin typeface="Cambria Math" panose="02040503050406030204" pitchFamily="18" charset="0"/>
                        </a:rPr>
                        <m:t>                           </m:t>
                      </m:r>
                      <m:r>
                        <a:rPr lang="en-US" b="1" i="1">
                          <a:latin typeface="Cambria Math" panose="02040503050406030204" pitchFamily="18" charset="0"/>
                        </a:rPr>
                        <m:t>𝟗</m:t>
                      </m:r>
                    </m:oMath>
                  </m:oMathPara>
                </a14:m>
                <a:endParaRPr lang="en-US" dirty="0"/>
              </a:p>
              <a:p>
                <a:pPr marL="0" indent="0" algn="r" rtl="1">
                  <a:buNone/>
                </a:pPr>
                <a:r>
                  <a:rPr lang="ar-SA" b="1" dirty="0"/>
                  <a:t> </a:t>
                </a:r>
                <a:endParaRPr lang="en-US" dirty="0"/>
              </a:p>
              <a:p>
                <a:pPr marL="0" indent="0" algn="r" rtl="1">
                  <a:buNone/>
                </a:pPr>
                <a:r>
                  <a:rPr lang="ar-SA" b="1" dirty="0"/>
                  <a:t>المعادلة </a:t>
                </a:r>
                <a:r>
                  <a:rPr lang="en-US" b="1" dirty="0"/>
                  <a:t>9</a:t>
                </a:r>
                <a:r>
                  <a:rPr lang="ar-SA" b="1" dirty="0"/>
                  <a:t> تعطي الانتروبي بدلالة درجة الحرارة والحجم والسعة الحرارية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𝐕</m:t>
                        </m:r>
                      </m:sub>
                    </m:sSub>
                  </m:oMath>
                </a14:m>
                <a:r>
                  <a:rPr lang="ar-SA" b="1" dirty="0"/>
                  <a:t>.</a:t>
                </a:r>
                <a:endParaRPr lang="en-US" dirty="0"/>
              </a:p>
              <a:p>
                <a:pPr marL="0" indent="0" algn="r" rtl="1">
                  <a:buNone/>
                </a:pPr>
                <a:r>
                  <a:rPr lang="ar-SA" b="1" dirty="0"/>
                  <a:t> لكتابة الانتروبي بدلالة السعة الحرارية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𝐏</m:t>
                        </m:r>
                      </m:sub>
                    </m:sSub>
                  </m:oMath>
                </a14:m>
                <a:r>
                  <a:rPr lang="ar-SA" b="1" dirty="0"/>
                  <a:t> :</a:t>
                </a:r>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𝐕</m:t>
                          </m:r>
                        </m:sub>
                      </m:sSub>
                      <m:r>
                        <a:rPr lang="en-US" b="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𝐏</m:t>
                          </m:r>
                        </m:sub>
                      </m:sSub>
                      <m:r>
                        <a:rPr lang="en-US" b="1" i="1">
                          <a:latin typeface="Cambria Math" panose="02040503050406030204" pitchFamily="18" charset="0"/>
                        </a:rPr>
                        <m:t>−</m:t>
                      </m:r>
                      <m:r>
                        <a:rPr lang="en-US" b="1" i="1">
                          <a:latin typeface="Cambria Math" panose="02040503050406030204" pitchFamily="18" charset="0"/>
                        </a:rPr>
                        <m:t>𝐑</m:t>
                      </m:r>
                    </m:oMath>
                  </m:oMathPara>
                </a14:m>
                <a:endParaRPr lang="en-US" dirty="0"/>
              </a:p>
              <a:p>
                <a:pPr marL="0" indent="0" algn="r" rtl="1">
                  <a:buNone/>
                </a:pPr>
                <a:r>
                  <a:rPr lang="ar-SA" b="1" dirty="0"/>
                  <a:t> </a:t>
                </a:r>
                <a:endParaRPr lang="en-US" dirty="0"/>
              </a:p>
              <a:p>
                <a:pPr marL="0" indent="0" algn="r" rtl="1">
                  <a:buNone/>
                </a:pPr>
                <a:r>
                  <a:rPr lang="ar-SA" b="1" dirty="0"/>
                  <a:t>بالتعويض عن قيمة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𝐕</m:t>
                        </m:r>
                      </m:sub>
                    </m:sSub>
                  </m:oMath>
                </a14:m>
                <a:r>
                  <a:rPr lang="ar-SA" b="1" dirty="0"/>
                  <a:t> في معادلة </a:t>
                </a:r>
                <a:r>
                  <a:rPr lang="en-US" b="1" dirty="0"/>
                  <a:t>7</a:t>
                </a: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𝐝𝐒</m:t>
                      </m:r>
                      <m:r>
                        <a:rPr lang="en-US" b="1">
                          <a:latin typeface="Cambria Math" panose="02040503050406030204" pitchFamily="18" charset="0"/>
                        </a:rPr>
                        <m:t> =</m:t>
                      </m:r>
                      <m:d>
                        <m:dPr>
                          <m:ctrlPr>
                            <a:rPr lang="en-US" b="1" i="1">
                              <a:latin typeface="Cambria Math" panose="02040503050406030204" pitchFamily="18" charset="0"/>
                            </a:rPr>
                          </m:ctrlPr>
                        </m:dPr>
                        <m:e>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𝐏</m:t>
                              </m:r>
                            </m:sub>
                          </m:sSub>
                          <m:r>
                            <a:rPr lang="en-US" b="1" i="1">
                              <a:latin typeface="Cambria Math" panose="02040503050406030204" pitchFamily="18" charset="0"/>
                            </a:rPr>
                            <m:t>−</m:t>
                          </m:r>
                          <m:r>
                            <a:rPr lang="en-US" b="1" i="1">
                              <a:latin typeface="Cambria Math" panose="02040503050406030204" pitchFamily="18" charset="0"/>
                            </a:rPr>
                            <m:t>𝐑</m:t>
                          </m:r>
                        </m:e>
                      </m:d>
                      <m:f>
                        <m:fPr>
                          <m:ctrlPr>
                            <a:rPr lang="en-US" b="1" i="1">
                              <a:latin typeface="Cambria Math" panose="02040503050406030204" pitchFamily="18" charset="0"/>
                            </a:rPr>
                          </m:ctrlPr>
                        </m:fPr>
                        <m:num>
                          <m:r>
                            <a:rPr lang="en-US" b="1" i="1">
                              <a:latin typeface="Cambria Math" panose="02040503050406030204" pitchFamily="18" charset="0"/>
                            </a:rPr>
                            <m:t>𝐝𝐓</m:t>
                          </m:r>
                        </m:num>
                        <m:den>
                          <m:r>
                            <a:rPr lang="en-US" b="1" i="1">
                              <a:latin typeface="Cambria Math" panose="02040503050406030204" pitchFamily="18" charset="0"/>
                            </a:rPr>
                            <m:t>𝐓</m:t>
                          </m:r>
                        </m:den>
                      </m:f>
                      <m:r>
                        <a:rPr lang="en-US" b="1">
                          <a:latin typeface="Cambria Math" panose="02040503050406030204" pitchFamily="18" charset="0"/>
                        </a:rPr>
                        <m:t>+</m:t>
                      </m:r>
                      <m:r>
                        <a:rPr lang="en-US" b="1" i="1">
                          <a:latin typeface="Cambria Math" panose="02040503050406030204" pitchFamily="18" charset="0"/>
                        </a:rPr>
                        <m:t>𝐑</m:t>
                      </m:r>
                      <m:f>
                        <m:fPr>
                          <m:ctrlPr>
                            <a:rPr lang="en-US" b="1" i="1">
                              <a:latin typeface="Cambria Math" panose="02040503050406030204" pitchFamily="18" charset="0"/>
                            </a:rPr>
                          </m:ctrlPr>
                        </m:fPr>
                        <m:num>
                          <m:r>
                            <a:rPr lang="en-US" b="1" i="1">
                              <a:latin typeface="Cambria Math" panose="02040503050406030204" pitchFamily="18" charset="0"/>
                            </a:rPr>
                            <m:t>𝐝𝐕</m:t>
                          </m:r>
                        </m:num>
                        <m:den>
                          <m:r>
                            <a:rPr lang="en-US" b="1" i="1">
                              <a:latin typeface="Cambria Math" panose="02040503050406030204" pitchFamily="18" charset="0"/>
                            </a:rPr>
                            <m:t>𝐕</m:t>
                          </m:r>
                        </m:den>
                      </m:f>
                      <m:r>
                        <a:rPr lang="en-US" b="1">
                          <a:latin typeface="Cambria Math" panose="02040503050406030204" pitchFamily="18" charset="0"/>
                        </a:rPr>
                        <m:t>                     </m:t>
                      </m:r>
                      <m:r>
                        <a:rPr lang="en-US" b="1" i="1">
                          <a:latin typeface="Cambria Math" panose="02040503050406030204" pitchFamily="18" charset="0"/>
                        </a:rPr>
                        <m:t>𝟏𝟎</m:t>
                      </m:r>
                    </m:oMath>
                  </m:oMathPara>
                </a14:m>
                <a:endParaRPr lang="en-US" dirty="0"/>
              </a:p>
              <a:p>
                <a:pPr marL="0" indent="0" algn="r" rtl="1">
                  <a:buNone/>
                </a:pPr>
                <a:r>
                  <a:rPr lang="ar-SA" b="1" dirty="0"/>
                  <a:t> </a:t>
                </a:r>
                <a:endParaRPr lang="en-US" dirty="0"/>
              </a:p>
              <a:p>
                <a:pPr marL="0" indent="0" algn="r">
                  <a:buNone/>
                </a:pPr>
                <a:endParaRPr lang="en-US" dirty="0"/>
              </a:p>
            </p:txBody>
          </p:sp>
        </mc:Choice>
        <mc:Fallback>
          <p:sp>
            <p:nvSpPr>
              <p:cNvPr id="3" name="Content Placeholder 2">
                <a:extLst>
                  <a:ext uri="{FF2B5EF4-FFF2-40B4-BE49-F238E27FC236}">
                    <a16:creationId xmlns:a16="http://schemas.microsoft.com/office/drawing/2014/main" id="{5007D8A6-29E1-44B9-9217-7FB966CE5244}"/>
                  </a:ext>
                </a:extLst>
              </p:cNvPr>
              <p:cNvSpPr>
                <a:spLocks noGrp="1" noRot="1" noChangeAspect="1" noMove="1" noResize="1" noEditPoints="1" noAdjustHandles="1" noChangeArrowheads="1" noChangeShapeType="1" noTextEdit="1"/>
              </p:cNvSpPr>
              <p:nvPr>
                <p:ph idx="1"/>
              </p:nvPr>
            </p:nvSpPr>
            <p:spPr>
              <a:xfrm>
                <a:off x="838200" y="320842"/>
                <a:ext cx="10515600" cy="5856121"/>
              </a:xfrm>
              <a:blipFill>
                <a:blip r:embed="rId2"/>
                <a:stretch>
                  <a:fillRect t="-2292" r="-696" b="-2292"/>
                </a:stretch>
              </a:blipFill>
            </p:spPr>
            <p:txBody>
              <a:bodyPr/>
              <a:lstStyle/>
              <a:p>
                <a:r>
                  <a:rPr lang="en-US">
                    <a:noFill/>
                  </a:rPr>
                  <a:t> </a:t>
                </a:r>
              </a:p>
            </p:txBody>
          </p:sp>
        </mc:Fallback>
      </mc:AlternateContent>
    </p:spTree>
    <p:extLst>
      <p:ext uri="{BB962C8B-B14F-4D97-AF65-F5344CB8AC3E}">
        <p14:creationId xmlns:p14="http://schemas.microsoft.com/office/powerpoint/2010/main" val="466215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1933546-95FF-4A23-AAC2-9214B4D859C2}"/>
                  </a:ext>
                </a:extLst>
              </p:cNvPr>
              <p:cNvSpPr>
                <a:spLocks noGrp="1"/>
              </p:cNvSpPr>
              <p:nvPr>
                <p:ph idx="1"/>
              </p:nvPr>
            </p:nvSpPr>
            <p:spPr>
              <a:xfrm>
                <a:off x="838200" y="224589"/>
                <a:ext cx="10515600" cy="5952374"/>
              </a:xfrm>
            </p:spPr>
            <p:txBody>
              <a:bodyPr>
                <a:normAutofit fontScale="85000" lnSpcReduction="10000"/>
              </a:bodyPr>
              <a:lstStyle/>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𝐝𝐒</m:t>
                      </m:r>
                      <m:r>
                        <a:rPr lang="en-US" b="1">
                          <a:latin typeface="Cambria Math" panose="02040503050406030204" pitchFamily="18" charset="0"/>
                        </a:rPr>
                        <m:t> =</m:t>
                      </m:r>
                      <m:d>
                        <m:dPr>
                          <m:ctrlPr>
                            <a:rPr lang="en-US" b="1" i="1">
                              <a:latin typeface="Cambria Math" panose="02040503050406030204" pitchFamily="18" charset="0"/>
                            </a:rPr>
                          </m:ctrlPr>
                        </m:dPr>
                        <m:e>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𝐏</m:t>
                              </m:r>
                            </m:sub>
                          </m:sSub>
                          <m:r>
                            <a:rPr lang="en-US" b="1" i="1">
                              <a:latin typeface="Cambria Math" panose="02040503050406030204" pitchFamily="18" charset="0"/>
                            </a:rPr>
                            <m:t>−</m:t>
                          </m:r>
                          <m:r>
                            <a:rPr lang="en-US" b="1" i="1">
                              <a:latin typeface="Cambria Math" panose="02040503050406030204" pitchFamily="18" charset="0"/>
                            </a:rPr>
                            <m:t>𝐑</m:t>
                          </m:r>
                        </m:e>
                      </m:d>
                      <m:f>
                        <m:fPr>
                          <m:ctrlPr>
                            <a:rPr lang="en-US" b="1" i="1">
                              <a:latin typeface="Cambria Math" panose="02040503050406030204" pitchFamily="18" charset="0"/>
                            </a:rPr>
                          </m:ctrlPr>
                        </m:fPr>
                        <m:num>
                          <m:r>
                            <a:rPr lang="en-US" b="1" i="1">
                              <a:latin typeface="Cambria Math" panose="02040503050406030204" pitchFamily="18" charset="0"/>
                            </a:rPr>
                            <m:t>𝐝𝐓</m:t>
                          </m:r>
                        </m:num>
                        <m:den>
                          <m:r>
                            <a:rPr lang="en-US" b="1" i="1">
                              <a:latin typeface="Cambria Math" panose="02040503050406030204" pitchFamily="18" charset="0"/>
                            </a:rPr>
                            <m:t>𝐓</m:t>
                          </m:r>
                        </m:den>
                      </m:f>
                      <m:r>
                        <a:rPr lang="en-US" b="1">
                          <a:latin typeface="Cambria Math" panose="02040503050406030204" pitchFamily="18" charset="0"/>
                        </a:rPr>
                        <m:t>+</m:t>
                      </m:r>
                      <m:r>
                        <a:rPr lang="en-US" b="1" i="1">
                          <a:latin typeface="Cambria Math" panose="02040503050406030204" pitchFamily="18" charset="0"/>
                        </a:rPr>
                        <m:t>𝐑</m:t>
                      </m:r>
                      <m:f>
                        <m:fPr>
                          <m:ctrlPr>
                            <a:rPr lang="en-US" b="1" i="1">
                              <a:latin typeface="Cambria Math" panose="02040503050406030204" pitchFamily="18" charset="0"/>
                            </a:rPr>
                          </m:ctrlPr>
                        </m:fPr>
                        <m:num>
                          <m:r>
                            <a:rPr lang="en-US" b="1" i="1">
                              <a:latin typeface="Cambria Math" panose="02040503050406030204" pitchFamily="18" charset="0"/>
                            </a:rPr>
                            <m:t>𝐝𝐕</m:t>
                          </m:r>
                        </m:num>
                        <m:den>
                          <m:r>
                            <a:rPr lang="en-US" b="1" i="1">
                              <a:latin typeface="Cambria Math" panose="02040503050406030204" pitchFamily="18" charset="0"/>
                            </a:rPr>
                            <m:t>𝐕</m:t>
                          </m:r>
                        </m:den>
                      </m:f>
                      <m:r>
                        <a:rPr lang="en-US" b="1">
                          <a:latin typeface="Cambria Math" panose="02040503050406030204" pitchFamily="18" charset="0"/>
                        </a:rPr>
                        <m:t>                      </m:t>
                      </m:r>
                      <m:r>
                        <a:rPr lang="en-US" b="1" i="1">
                          <a:latin typeface="Cambria Math" panose="02040503050406030204" pitchFamily="18" charset="0"/>
                        </a:rPr>
                        <m:t>𝟏𝟏</m:t>
                      </m:r>
                    </m:oMath>
                  </m:oMathPara>
                </a14:m>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𝐝𝐒</m:t>
                      </m:r>
                      <m:r>
                        <a:rPr lang="en-US" b="1">
                          <a:latin typeface="Cambria Math" panose="02040503050406030204" pitchFamily="18" charset="0"/>
                        </a:rPr>
                        <m:t> =</m:t>
                      </m:r>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𝐏</m:t>
                          </m:r>
                        </m:sub>
                      </m:sSub>
                      <m:f>
                        <m:fPr>
                          <m:ctrlPr>
                            <a:rPr lang="en-US" b="1" i="1">
                              <a:latin typeface="Cambria Math" panose="02040503050406030204" pitchFamily="18" charset="0"/>
                            </a:rPr>
                          </m:ctrlPr>
                        </m:fPr>
                        <m:num>
                          <m:r>
                            <a:rPr lang="en-US" b="1" i="1">
                              <a:latin typeface="Cambria Math" panose="02040503050406030204" pitchFamily="18" charset="0"/>
                            </a:rPr>
                            <m:t>𝐝𝐓</m:t>
                          </m:r>
                        </m:num>
                        <m:den>
                          <m:r>
                            <a:rPr lang="en-US" b="1" i="1">
                              <a:latin typeface="Cambria Math" panose="02040503050406030204" pitchFamily="18" charset="0"/>
                            </a:rPr>
                            <m:t>𝐓</m:t>
                          </m:r>
                        </m:den>
                      </m:f>
                      <m:r>
                        <a:rPr lang="en-US" b="1" i="1">
                          <a:latin typeface="Cambria Math" panose="02040503050406030204" pitchFamily="18" charset="0"/>
                        </a:rPr>
                        <m:t>−</m:t>
                      </m:r>
                      <m:r>
                        <a:rPr lang="en-US" b="1" i="1">
                          <a:latin typeface="Cambria Math" panose="02040503050406030204" pitchFamily="18" charset="0"/>
                        </a:rPr>
                        <m:t>𝐑</m:t>
                      </m:r>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𝐝𝐓</m:t>
                          </m:r>
                        </m:num>
                        <m:den>
                          <m:r>
                            <a:rPr lang="en-US" b="1" i="1">
                              <a:latin typeface="Cambria Math" panose="02040503050406030204" pitchFamily="18" charset="0"/>
                            </a:rPr>
                            <m:t>𝐓</m:t>
                          </m:r>
                        </m:den>
                      </m:f>
                      <m:r>
                        <a:rPr lang="en-US" b="1" i="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𝐝𝐕</m:t>
                          </m:r>
                        </m:num>
                        <m:den>
                          <m:r>
                            <a:rPr lang="en-US" b="1" i="1">
                              <a:latin typeface="Cambria Math" panose="02040503050406030204" pitchFamily="18" charset="0"/>
                            </a:rPr>
                            <m:t>𝐕</m:t>
                          </m:r>
                        </m:den>
                      </m:f>
                      <m:r>
                        <a:rPr lang="en-US" b="1">
                          <a:latin typeface="Cambria Math" panose="02040503050406030204" pitchFamily="18" charset="0"/>
                        </a:rPr>
                        <m:t>)                         </m:t>
                      </m:r>
                      <m:r>
                        <a:rPr lang="en-US" b="1" i="1">
                          <a:latin typeface="Cambria Math" panose="02040503050406030204" pitchFamily="18" charset="0"/>
                        </a:rPr>
                        <m:t>𝟏𝟐</m:t>
                      </m:r>
                    </m:oMath>
                  </m:oMathPara>
                </a14:m>
                <a:endParaRPr lang="en-US" dirty="0"/>
              </a:p>
              <a:p>
                <a:pPr marL="0" indent="0" algn="r" rtl="1">
                  <a:buNone/>
                </a:pPr>
                <a:r>
                  <a:rPr lang="ar-SA" b="1" dirty="0"/>
                  <a:t> </a:t>
                </a:r>
                <a:endParaRPr lang="en-US" dirty="0"/>
              </a:p>
              <a:p>
                <a:pPr marL="0" indent="0" algn="r" rtl="1">
                  <a:buNone/>
                </a:pPr>
                <a:r>
                  <a:rPr lang="ar-SA" b="1" dirty="0"/>
                  <a:t>بمفاضلة معادلة الغاز المثالي:</a:t>
                </a:r>
                <a14:m>
                  <m:oMath xmlns:m="http://schemas.openxmlformats.org/officeDocument/2006/math">
                    <m:r>
                      <a:rPr lang="en-US" b="1" i="1">
                        <a:latin typeface="Cambria Math" panose="02040503050406030204" pitchFamily="18" charset="0"/>
                      </a:rPr>
                      <m:t>𝐏𝐕</m:t>
                    </m:r>
                    <m:r>
                      <a:rPr lang="en-US" b="1">
                        <a:latin typeface="Cambria Math" panose="02040503050406030204" pitchFamily="18" charset="0"/>
                      </a:rPr>
                      <m:t>=</m:t>
                    </m:r>
                    <m:r>
                      <a:rPr lang="en-US" b="1" i="1">
                        <a:latin typeface="Cambria Math" panose="02040503050406030204" pitchFamily="18" charset="0"/>
                      </a:rPr>
                      <m:t>𝐑𝐓</m:t>
                    </m:r>
                  </m:oMath>
                </a14:m>
                <a:r>
                  <a:rPr lang="ar-SA" b="1" dirty="0"/>
                  <a:t>:</a:t>
                </a:r>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𝐏𝐝𝐕</m:t>
                      </m:r>
                      <m:r>
                        <a:rPr lang="en-US" b="1">
                          <a:latin typeface="Cambria Math" panose="02040503050406030204" pitchFamily="18" charset="0"/>
                        </a:rPr>
                        <m:t>+</m:t>
                      </m:r>
                      <m:r>
                        <a:rPr lang="en-US" b="1" i="1">
                          <a:latin typeface="Cambria Math" panose="02040503050406030204" pitchFamily="18" charset="0"/>
                        </a:rPr>
                        <m:t>𝐕𝐝𝐏</m:t>
                      </m:r>
                      <m:r>
                        <a:rPr lang="en-US" b="1">
                          <a:latin typeface="Cambria Math" panose="02040503050406030204" pitchFamily="18" charset="0"/>
                        </a:rPr>
                        <m:t>=</m:t>
                      </m:r>
                      <m:r>
                        <a:rPr lang="en-US" b="1" i="1">
                          <a:latin typeface="Cambria Math" panose="02040503050406030204" pitchFamily="18" charset="0"/>
                        </a:rPr>
                        <m:t>𝐑𝐝𝐓</m:t>
                      </m:r>
                    </m:oMath>
                  </m:oMathPara>
                </a14:m>
                <a:endParaRPr lang="en-US" dirty="0"/>
              </a:p>
              <a:p>
                <a:pPr marL="0" indent="0" algn="r" rtl="1">
                  <a:buNone/>
                </a:pPr>
                <a:r>
                  <a:rPr lang="ar-SA" b="1" dirty="0"/>
                  <a:t> </a:t>
                </a:r>
                <a:endParaRPr lang="en-US" dirty="0"/>
              </a:p>
              <a:p>
                <a:pPr marL="0" indent="0" algn="r" rtl="1">
                  <a:buNone/>
                </a:pPr>
                <a:r>
                  <a:rPr lang="ar-SA" b="1" dirty="0"/>
                  <a:t>بقسمة طرفي المعادلة على </a:t>
                </a:r>
                <a14:m>
                  <m:oMath xmlns:m="http://schemas.openxmlformats.org/officeDocument/2006/math">
                    <m:r>
                      <a:rPr lang="en-US" b="1" i="1">
                        <a:latin typeface="Cambria Math" panose="02040503050406030204" pitchFamily="18" charset="0"/>
                      </a:rPr>
                      <m:t>𝐏𝐕</m:t>
                    </m:r>
                  </m:oMath>
                </a14:m>
                <a:r>
                  <a:rPr lang="ar-SA" b="1" dirty="0"/>
                  <a:t> :</a:t>
                </a:r>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f>
                        <m:fPr>
                          <m:ctrlPr>
                            <a:rPr lang="en-US" b="1" i="1">
                              <a:latin typeface="Cambria Math" panose="02040503050406030204" pitchFamily="18" charset="0"/>
                            </a:rPr>
                          </m:ctrlPr>
                        </m:fPr>
                        <m:num>
                          <m:r>
                            <a:rPr lang="en-US" b="1" i="1">
                              <a:latin typeface="Cambria Math" panose="02040503050406030204" pitchFamily="18" charset="0"/>
                            </a:rPr>
                            <m:t>𝐝𝐕</m:t>
                          </m:r>
                        </m:num>
                        <m:den>
                          <m:r>
                            <a:rPr lang="en-US" b="1" i="1">
                              <a:latin typeface="Cambria Math" panose="02040503050406030204" pitchFamily="18" charset="0"/>
                            </a:rPr>
                            <m:t>𝐕</m:t>
                          </m:r>
                        </m:den>
                      </m:f>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𝐝𝐏</m:t>
                          </m:r>
                        </m:num>
                        <m:den>
                          <m:r>
                            <a:rPr lang="en-US" b="1" i="1">
                              <a:latin typeface="Cambria Math" panose="02040503050406030204" pitchFamily="18" charset="0"/>
                            </a:rPr>
                            <m:t>𝐏</m:t>
                          </m:r>
                        </m:den>
                      </m:f>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𝐝𝐓</m:t>
                          </m:r>
                        </m:num>
                        <m:den>
                          <m:r>
                            <a:rPr lang="en-US" b="1" i="1">
                              <a:latin typeface="Cambria Math" panose="02040503050406030204" pitchFamily="18" charset="0"/>
                            </a:rPr>
                            <m:t>𝐓</m:t>
                          </m:r>
                        </m:den>
                      </m:f>
                      <m:r>
                        <a:rPr lang="en-US" b="1">
                          <a:latin typeface="Cambria Math" panose="02040503050406030204" pitchFamily="18" charset="0"/>
                        </a:rPr>
                        <m:t>                                           </m:t>
                      </m:r>
                      <m:r>
                        <a:rPr lang="en-US" b="1" i="1">
                          <a:latin typeface="Cambria Math" panose="02040503050406030204" pitchFamily="18" charset="0"/>
                        </a:rPr>
                        <m:t>𝟏𝟑</m:t>
                      </m:r>
                    </m:oMath>
                  </m:oMathPara>
                </a14:m>
                <a:endParaRPr lang="en-US" dirty="0"/>
              </a:p>
              <a:p>
                <a:pPr marL="0" indent="0" algn="r" rtl="1">
                  <a:buNone/>
                </a:pPr>
                <a:r>
                  <a:rPr lang="ar-SA" b="1" dirty="0"/>
                  <a:t> </a:t>
                </a:r>
                <a:endParaRPr lang="en-US" dirty="0"/>
              </a:p>
              <a:p>
                <a:pPr marL="0" indent="0" algn="r">
                  <a:buNone/>
                </a:pPr>
                <a:endParaRPr lang="en-US" dirty="0"/>
              </a:p>
            </p:txBody>
          </p:sp>
        </mc:Choice>
        <mc:Fallback>
          <p:sp>
            <p:nvSpPr>
              <p:cNvPr id="3" name="Content Placeholder 2">
                <a:extLst>
                  <a:ext uri="{FF2B5EF4-FFF2-40B4-BE49-F238E27FC236}">
                    <a16:creationId xmlns:a16="http://schemas.microsoft.com/office/drawing/2014/main" id="{E1933546-95FF-4A23-AAC2-9214B4D859C2}"/>
                  </a:ext>
                </a:extLst>
              </p:cNvPr>
              <p:cNvSpPr>
                <a:spLocks noGrp="1" noRot="1" noChangeAspect="1" noMove="1" noResize="1" noEditPoints="1" noAdjustHandles="1" noChangeArrowheads="1" noChangeShapeType="1" noTextEdit="1"/>
              </p:cNvSpPr>
              <p:nvPr>
                <p:ph idx="1"/>
              </p:nvPr>
            </p:nvSpPr>
            <p:spPr>
              <a:xfrm>
                <a:off x="838200" y="224589"/>
                <a:ext cx="10515600" cy="5952374"/>
              </a:xfrm>
              <a:blipFill>
                <a:blip r:embed="rId2"/>
                <a:stretch>
                  <a:fillRect t="-2049" r="-870" b="-2254"/>
                </a:stretch>
              </a:blipFill>
            </p:spPr>
            <p:txBody>
              <a:bodyPr/>
              <a:lstStyle/>
              <a:p>
                <a:r>
                  <a:rPr lang="en-US">
                    <a:noFill/>
                  </a:rPr>
                  <a:t> </a:t>
                </a:r>
              </a:p>
            </p:txBody>
          </p:sp>
        </mc:Fallback>
      </mc:AlternateContent>
    </p:spTree>
    <p:extLst>
      <p:ext uri="{BB962C8B-B14F-4D97-AF65-F5344CB8AC3E}">
        <p14:creationId xmlns:p14="http://schemas.microsoft.com/office/powerpoint/2010/main" val="3434392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E110833-02DD-4874-9624-3E2E6CC7F9B2}"/>
                  </a:ext>
                </a:extLst>
              </p:cNvPr>
              <p:cNvSpPr>
                <a:spLocks noGrp="1"/>
              </p:cNvSpPr>
              <p:nvPr>
                <p:ph idx="1"/>
              </p:nvPr>
            </p:nvSpPr>
            <p:spPr>
              <a:xfrm>
                <a:off x="838200" y="352926"/>
                <a:ext cx="10515600" cy="5824037"/>
              </a:xfrm>
            </p:spPr>
            <p:txBody>
              <a:bodyPr/>
              <a:lstStyle/>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f>
                        <m:fPr>
                          <m:ctrlPr>
                            <a:rPr lang="en-US" b="1" i="1">
                              <a:latin typeface="Cambria Math" panose="02040503050406030204" pitchFamily="18" charset="0"/>
                            </a:rPr>
                          </m:ctrlPr>
                        </m:fPr>
                        <m:num>
                          <m:r>
                            <a:rPr lang="en-US" b="1" i="1">
                              <a:latin typeface="Cambria Math" panose="02040503050406030204" pitchFamily="18" charset="0"/>
                            </a:rPr>
                            <m:t>𝐝𝐏</m:t>
                          </m:r>
                        </m:num>
                        <m:den>
                          <m:r>
                            <a:rPr lang="en-US" b="1" i="1">
                              <a:latin typeface="Cambria Math" panose="02040503050406030204" pitchFamily="18" charset="0"/>
                            </a:rPr>
                            <m:t>𝐏</m:t>
                          </m:r>
                        </m:den>
                      </m:f>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𝐝𝐓</m:t>
                          </m:r>
                        </m:num>
                        <m:den>
                          <m:r>
                            <a:rPr lang="en-US" b="1" i="1">
                              <a:latin typeface="Cambria Math" panose="02040503050406030204" pitchFamily="18" charset="0"/>
                            </a:rPr>
                            <m:t>𝐓</m:t>
                          </m:r>
                        </m:den>
                      </m:f>
                      <m:r>
                        <a:rPr lang="en-US" b="1" i="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𝐝𝐕</m:t>
                          </m:r>
                        </m:num>
                        <m:den>
                          <m:r>
                            <a:rPr lang="en-US" b="1" i="1">
                              <a:latin typeface="Cambria Math" panose="02040503050406030204" pitchFamily="18" charset="0"/>
                            </a:rPr>
                            <m:t>𝐕</m:t>
                          </m:r>
                        </m:den>
                      </m:f>
                      <m:r>
                        <a:rPr lang="en-US" b="1">
                          <a:latin typeface="Cambria Math" panose="02040503050406030204" pitchFamily="18" charset="0"/>
                        </a:rPr>
                        <m:t>                                           </m:t>
                      </m:r>
                      <m:r>
                        <a:rPr lang="en-US" b="1" i="1">
                          <a:latin typeface="Cambria Math" panose="02040503050406030204" pitchFamily="18" charset="0"/>
                        </a:rPr>
                        <m:t>𝟏𝟒</m:t>
                      </m:r>
                    </m:oMath>
                  </m:oMathPara>
                </a14:m>
                <a:endParaRPr lang="en-US" dirty="0"/>
              </a:p>
              <a:p>
                <a:pPr marL="0" indent="0" algn="r" rtl="1">
                  <a:buNone/>
                </a:pPr>
                <a:r>
                  <a:rPr lang="ar-SA" b="1" dirty="0"/>
                  <a:t> </a:t>
                </a:r>
                <a:endParaRPr lang="en-US" dirty="0"/>
              </a:p>
              <a:p>
                <a:pPr marL="0" indent="0" algn="r" rtl="1">
                  <a:buNone/>
                </a:pPr>
                <a:r>
                  <a:rPr lang="ar-SA" b="1" dirty="0"/>
                  <a:t>بالتعويض عن </a:t>
                </a:r>
                <a:r>
                  <a:rPr lang="en-US" b="1" dirty="0"/>
                  <a:t>14</a:t>
                </a:r>
                <a:r>
                  <a:rPr lang="ar-SA" b="1" dirty="0"/>
                  <a:t> في </a:t>
                </a:r>
                <a:r>
                  <a:rPr lang="en-US" b="1" dirty="0"/>
                  <a:t>12</a:t>
                </a:r>
                <a:r>
                  <a:rPr lang="ar-SA" b="1" dirty="0"/>
                  <a:t>:</a:t>
                </a:r>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𝐝𝐒</m:t>
                      </m:r>
                      <m:r>
                        <a:rPr lang="en-US" b="1">
                          <a:latin typeface="Cambria Math" panose="02040503050406030204" pitchFamily="18" charset="0"/>
                        </a:rPr>
                        <m:t> =</m:t>
                      </m:r>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𝐏</m:t>
                          </m:r>
                        </m:sub>
                      </m:sSub>
                      <m:f>
                        <m:fPr>
                          <m:ctrlPr>
                            <a:rPr lang="en-US" b="1" i="1">
                              <a:latin typeface="Cambria Math" panose="02040503050406030204" pitchFamily="18" charset="0"/>
                            </a:rPr>
                          </m:ctrlPr>
                        </m:fPr>
                        <m:num>
                          <m:r>
                            <a:rPr lang="en-US" b="1" i="1">
                              <a:latin typeface="Cambria Math" panose="02040503050406030204" pitchFamily="18" charset="0"/>
                            </a:rPr>
                            <m:t>𝐝𝐓</m:t>
                          </m:r>
                        </m:num>
                        <m:den>
                          <m:r>
                            <a:rPr lang="en-US" b="1" i="1">
                              <a:latin typeface="Cambria Math" panose="02040503050406030204" pitchFamily="18" charset="0"/>
                            </a:rPr>
                            <m:t>𝐓</m:t>
                          </m:r>
                        </m:den>
                      </m:f>
                      <m:r>
                        <a:rPr lang="en-US" b="1" i="1">
                          <a:latin typeface="Cambria Math" panose="02040503050406030204" pitchFamily="18" charset="0"/>
                        </a:rPr>
                        <m:t>−</m:t>
                      </m:r>
                      <m:r>
                        <a:rPr lang="en-US" b="1" i="1">
                          <a:latin typeface="Cambria Math" panose="02040503050406030204" pitchFamily="18" charset="0"/>
                        </a:rPr>
                        <m:t>𝐑</m:t>
                      </m:r>
                      <m:f>
                        <m:fPr>
                          <m:ctrlPr>
                            <a:rPr lang="en-US" b="1" i="1">
                              <a:latin typeface="Cambria Math" panose="02040503050406030204" pitchFamily="18" charset="0"/>
                            </a:rPr>
                          </m:ctrlPr>
                        </m:fPr>
                        <m:num>
                          <m:r>
                            <a:rPr lang="en-US" b="1" i="1">
                              <a:latin typeface="Cambria Math" panose="02040503050406030204" pitchFamily="18" charset="0"/>
                            </a:rPr>
                            <m:t>𝐝𝐏</m:t>
                          </m:r>
                        </m:num>
                        <m:den>
                          <m:r>
                            <a:rPr lang="en-US" b="1" i="1">
                              <a:latin typeface="Cambria Math" panose="02040503050406030204" pitchFamily="18" charset="0"/>
                            </a:rPr>
                            <m:t>𝐏</m:t>
                          </m:r>
                        </m:den>
                      </m:f>
                      <m:r>
                        <a:rPr lang="en-US" b="1">
                          <a:latin typeface="Cambria Math" panose="02040503050406030204" pitchFamily="18" charset="0"/>
                        </a:rPr>
                        <m:t>                           </m:t>
                      </m:r>
                      <m:r>
                        <a:rPr lang="en-US" b="1" i="1">
                          <a:latin typeface="Cambria Math" panose="02040503050406030204" pitchFamily="18" charset="0"/>
                        </a:rPr>
                        <m:t>𝟏𝟓</m:t>
                      </m:r>
                    </m:oMath>
                  </m:oMathPara>
                </a14:m>
                <a:endParaRPr lang="en-US" dirty="0"/>
              </a:p>
              <a:p>
                <a:pPr marL="0" indent="0" algn="r" rtl="1">
                  <a:buNone/>
                </a:pPr>
                <a:r>
                  <a:rPr lang="ar-SA" b="1" dirty="0"/>
                  <a:t>وبتكامل طرفي المعادلة:</a:t>
                </a:r>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𝚫</m:t>
                      </m:r>
                      <m:r>
                        <a:rPr lang="en-US" b="1" i="1">
                          <a:latin typeface="Cambria Math" panose="02040503050406030204" pitchFamily="18" charset="0"/>
                        </a:rPr>
                        <m:t>𝐒</m:t>
                      </m:r>
                      <m:r>
                        <a:rPr lang="en-US" b="1">
                          <a:latin typeface="Cambria Math" panose="02040503050406030204" pitchFamily="18" charset="0"/>
                        </a:rPr>
                        <m:t> =</m:t>
                      </m:r>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𝐏</m:t>
                          </m:r>
                        </m:sub>
                      </m:sSub>
                      <m:nary>
                        <m:naryPr>
                          <m:limLoc m:val="subSup"/>
                          <m:ctrlPr>
                            <a:rPr lang="en-US" b="1" i="1">
                              <a:latin typeface="Cambria Math" panose="02040503050406030204" pitchFamily="18" charset="0"/>
                            </a:rPr>
                          </m:ctrlPr>
                        </m:naryPr>
                        <m:sub>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𝟏</m:t>
                              </m:r>
                            </m:sub>
                          </m:sSub>
                        </m:sub>
                        <m:sup>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𝟐</m:t>
                              </m:r>
                            </m:sub>
                          </m:sSub>
                        </m:sup>
                        <m:e>
                          <m:f>
                            <m:fPr>
                              <m:ctrlPr>
                                <a:rPr lang="en-US" b="1" i="1">
                                  <a:latin typeface="Cambria Math" panose="02040503050406030204" pitchFamily="18" charset="0"/>
                                </a:rPr>
                              </m:ctrlPr>
                            </m:fPr>
                            <m:num>
                              <m:r>
                                <a:rPr lang="en-US" b="1" i="1">
                                  <a:latin typeface="Cambria Math" panose="02040503050406030204" pitchFamily="18" charset="0"/>
                                </a:rPr>
                                <m:t>𝐝𝐓</m:t>
                              </m:r>
                            </m:num>
                            <m:den>
                              <m:r>
                                <a:rPr lang="en-US" b="1" i="1">
                                  <a:latin typeface="Cambria Math" panose="02040503050406030204" pitchFamily="18" charset="0"/>
                                </a:rPr>
                                <m:t>𝐓</m:t>
                              </m:r>
                            </m:den>
                          </m:f>
                        </m:e>
                      </m:nary>
                      <m:r>
                        <a:rPr lang="en-US" b="1" i="1">
                          <a:latin typeface="Cambria Math" panose="02040503050406030204" pitchFamily="18" charset="0"/>
                        </a:rPr>
                        <m:t>−</m:t>
                      </m:r>
                      <m:r>
                        <a:rPr lang="en-US" b="1" i="1">
                          <a:latin typeface="Cambria Math" panose="02040503050406030204" pitchFamily="18" charset="0"/>
                        </a:rPr>
                        <m:t>𝐑</m:t>
                      </m:r>
                      <m:nary>
                        <m:naryPr>
                          <m:limLoc m:val="subSup"/>
                          <m:ctrlPr>
                            <a:rPr lang="en-US" b="1" i="1">
                              <a:latin typeface="Cambria Math" panose="02040503050406030204" pitchFamily="18" charset="0"/>
                            </a:rPr>
                          </m:ctrlPr>
                        </m:naryPr>
                        <m:sub>
                          <m:sSub>
                            <m:sSubPr>
                              <m:ctrlPr>
                                <a:rPr lang="en-US" b="1" i="1">
                                  <a:latin typeface="Cambria Math" panose="02040503050406030204" pitchFamily="18" charset="0"/>
                                </a:rPr>
                              </m:ctrlPr>
                            </m:sSubPr>
                            <m:e>
                              <m:r>
                                <a:rPr lang="en-US" b="1" i="1">
                                  <a:latin typeface="Cambria Math" panose="02040503050406030204" pitchFamily="18" charset="0"/>
                                </a:rPr>
                                <m:t>𝐏</m:t>
                              </m:r>
                            </m:e>
                            <m:sub>
                              <m:r>
                                <a:rPr lang="en-US" b="1" i="1">
                                  <a:latin typeface="Cambria Math" panose="02040503050406030204" pitchFamily="18" charset="0"/>
                                </a:rPr>
                                <m:t>𝟏</m:t>
                              </m:r>
                            </m:sub>
                          </m:sSub>
                        </m:sub>
                        <m:sup>
                          <m:sSub>
                            <m:sSubPr>
                              <m:ctrlPr>
                                <a:rPr lang="en-US" b="1" i="1">
                                  <a:latin typeface="Cambria Math" panose="02040503050406030204" pitchFamily="18" charset="0"/>
                                </a:rPr>
                              </m:ctrlPr>
                            </m:sSubPr>
                            <m:e>
                              <m:r>
                                <a:rPr lang="en-US" b="1" i="1">
                                  <a:latin typeface="Cambria Math" panose="02040503050406030204" pitchFamily="18" charset="0"/>
                                </a:rPr>
                                <m:t>𝐏</m:t>
                              </m:r>
                            </m:e>
                            <m:sub>
                              <m:r>
                                <a:rPr lang="en-US" b="1" i="1">
                                  <a:latin typeface="Cambria Math" panose="02040503050406030204" pitchFamily="18" charset="0"/>
                                </a:rPr>
                                <m:t>𝟐</m:t>
                              </m:r>
                            </m:sub>
                          </m:sSub>
                        </m:sup>
                        <m:e>
                          <m:f>
                            <m:fPr>
                              <m:ctrlPr>
                                <a:rPr lang="en-US" b="1" i="1">
                                  <a:latin typeface="Cambria Math" panose="02040503050406030204" pitchFamily="18" charset="0"/>
                                </a:rPr>
                              </m:ctrlPr>
                            </m:fPr>
                            <m:num>
                              <m:r>
                                <a:rPr lang="en-US" b="1" i="1">
                                  <a:latin typeface="Cambria Math" panose="02040503050406030204" pitchFamily="18" charset="0"/>
                                </a:rPr>
                                <m:t>𝐝𝐏</m:t>
                              </m:r>
                            </m:num>
                            <m:den>
                              <m:r>
                                <a:rPr lang="en-US" b="1" i="1">
                                  <a:latin typeface="Cambria Math" panose="02040503050406030204" pitchFamily="18" charset="0"/>
                                </a:rPr>
                                <m:t>𝐏</m:t>
                              </m:r>
                            </m:den>
                          </m:f>
                        </m:e>
                      </m:nary>
                      <m:r>
                        <a:rPr lang="en-US" b="1">
                          <a:latin typeface="Cambria Math" panose="02040503050406030204" pitchFamily="18" charset="0"/>
                        </a:rPr>
                        <m:t>                      </m:t>
                      </m:r>
                      <m:r>
                        <a:rPr lang="en-US" b="1" i="1">
                          <a:latin typeface="Cambria Math" panose="02040503050406030204" pitchFamily="18" charset="0"/>
                        </a:rPr>
                        <m:t>𝟏𝟔</m:t>
                      </m:r>
                    </m:oMath>
                  </m:oMathPara>
                </a14:m>
                <a:endParaRPr lang="en-US" dirty="0"/>
              </a:p>
              <a:p>
                <a:pPr marL="0" indent="0" algn="r">
                  <a:buNone/>
                </a:pPr>
                <a:endParaRPr lang="en-US" dirty="0"/>
              </a:p>
              <a:p>
                <a:pPr marL="0" indent="0" algn="r">
                  <a:buNone/>
                </a:pPr>
                <a:endParaRPr lang="en-US" dirty="0"/>
              </a:p>
            </p:txBody>
          </p:sp>
        </mc:Choice>
        <mc:Fallback>
          <p:sp>
            <p:nvSpPr>
              <p:cNvPr id="3" name="Content Placeholder 2">
                <a:extLst>
                  <a:ext uri="{FF2B5EF4-FFF2-40B4-BE49-F238E27FC236}">
                    <a16:creationId xmlns:a16="http://schemas.microsoft.com/office/drawing/2014/main" id="{7E110833-02DD-4874-9624-3E2E6CC7F9B2}"/>
                  </a:ext>
                </a:extLst>
              </p:cNvPr>
              <p:cNvSpPr>
                <a:spLocks noGrp="1" noRot="1" noChangeAspect="1" noMove="1" noResize="1" noEditPoints="1" noAdjustHandles="1" noChangeArrowheads="1" noChangeShapeType="1" noTextEdit="1"/>
              </p:cNvSpPr>
              <p:nvPr>
                <p:ph idx="1"/>
              </p:nvPr>
            </p:nvSpPr>
            <p:spPr>
              <a:xfrm>
                <a:off x="838200" y="352926"/>
                <a:ext cx="10515600" cy="5824037"/>
              </a:xfrm>
              <a:blipFill>
                <a:blip r:embed="rId2"/>
                <a:stretch>
                  <a:fillRect t="-2094" r="-1159"/>
                </a:stretch>
              </a:blipFill>
            </p:spPr>
            <p:txBody>
              <a:bodyPr/>
              <a:lstStyle/>
              <a:p>
                <a:r>
                  <a:rPr lang="en-US">
                    <a:noFill/>
                  </a:rPr>
                  <a:t> </a:t>
                </a:r>
              </a:p>
            </p:txBody>
          </p:sp>
        </mc:Fallback>
      </mc:AlternateContent>
    </p:spTree>
    <p:extLst>
      <p:ext uri="{BB962C8B-B14F-4D97-AF65-F5344CB8AC3E}">
        <p14:creationId xmlns:p14="http://schemas.microsoft.com/office/powerpoint/2010/main" val="1319153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A70D8DA-06D0-4688-BA94-89DE855E8FA9}"/>
                  </a:ext>
                </a:extLst>
              </p:cNvPr>
              <p:cNvSpPr>
                <a:spLocks noGrp="1"/>
              </p:cNvSpPr>
              <p:nvPr>
                <p:ph idx="1"/>
              </p:nvPr>
            </p:nvSpPr>
            <p:spPr>
              <a:xfrm>
                <a:off x="838200" y="240632"/>
                <a:ext cx="10515600" cy="6320589"/>
              </a:xfrm>
            </p:spPr>
            <p:txBody>
              <a:bodyPr>
                <a:normAutofit fontScale="85000" lnSpcReduction="10000"/>
              </a:bodyPr>
              <a:lstStyle/>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𝚫</m:t>
                      </m:r>
                      <m:r>
                        <a:rPr lang="en-US" b="1" i="1"/>
                        <m:t>𝐒</m:t>
                      </m:r>
                      <m:r>
                        <a:rPr lang="en-US" b="1"/>
                        <m:t>=</m:t>
                      </m:r>
                      <m:sSub>
                        <m:sSubPr>
                          <m:ctrlPr>
                            <a:rPr lang="en-US" b="1" i="1"/>
                          </m:ctrlPr>
                        </m:sSubPr>
                        <m:e>
                          <m:r>
                            <a:rPr lang="en-US" b="1" i="1"/>
                            <m:t>𝐂</m:t>
                          </m:r>
                        </m:e>
                        <m:sub>
                          <m:r>
                            <a:rPr lang="en-US" b="1" i="1"/>
                            <m:t>𝐏</m:t>
                          </m:r>
                        </m:sub>
                      </m:sSub>
                      <m:func>
                        <m:funcPr>
                          <m:ctrlPr>
                            <a:rPr lang="en-US" b="1" i="1"/>
                          </m:ctrlPr>
                        </m:funcPr>
                        <m:fName>
                          <m:r>
                            <a:rPr lang="en-US" b="1" i="1"/>
                            <m:t>𝐥𝐧</m:t>
                          </m:r>
                        </m:fName>
                        <m:e>
                          <m:d>
                            <m:dPr>
                              <m:ctrlPr>
                                <a:rPr lang="en-US" b="1" i="1"/>
                              </m:ctrlPr>
                            </m:dPr>
                            <m:e>
                              <m:f>
                                <m:fPr>
                                  <m:ctrlPr>
                                    <a:rPr lang="en-US" b="1" i="1"/>
                                  </m:ctrlPr>
                                </m:fPr>
                                <m:num>
                                  <m:sSub>
                                    <m:sSubPr>
                                      <m:ctrlPr>
                                        <a:rPr lang="en-US" b="1" i="1"/>
                                      </m:ctrlPr>
                                    </m:sSubPr>
                                    <m:e>
                                      <m:r>
                                        <a:rPr lang="en-US" b="1" i="1"/>
                                        <m:t>𝐓</m:t>
                                      </m:r>
                                    </m:e>
                                    <m:sub>
                                      <m:r>
                                        <a:rPr lang="en-US" b="1" i="1"/>
                                        <m:t>𝟐</m:t>
                                      </m:r>
                                    </m:sub>
                                  </m:sSub>
                                </m:num>
                                <m:den>
                                  <m:sSub>
                                    <m:sSubPr>
                                      <m:ctrlPr>
                                        <a:rPr lang="en-US" b="1" i="1"/>
                                      </m:ctrlPr>
                                    </m:sSubPr>
                                    <m:e>
                                      <m:r>
                                        <a:rPr lang="en-US" b="1" i="1"/>
                                        <m:t>𝐓</m:t>
                                      </m:r>
                                    </m:e>
                                    <m:sub>
                                      <m:r>
                                        <a:rPr lang="en-US" b="1" i="1"/>
                                        <m:t>𝟏</m:t>
                                      </m:r>
                                    </m:sub>
                                  </m:sSub>
                                </m:den>
                              </m:f>
                            </m:e>
                          </m:d>
                        </m:e>
                      </m:func>
                      <m:r>
                        <a:rPr lang="en-US" b="1" i="1"/>
                        <m:t>−</m:t>
                      </m:r>
                      <m:r>
                        <a:rPr lang="en-US" b="1" i="1"/>
                        <m:t>𝐑</m:t>
                      </m:r>
                      <m:r>
                        <a:rPr lang="en-US" b="1" i="1" smtClean="0">
                          <a:latin typeface="Cambria Math" panose="02040503050406030204" pitchFamily="18" charset="0"/>
                        </a:rPr>
                        <m:t> </m:t>
                      </m:r>
                      <m:r>
                        <a:rPr lang="en-US" b="1" i="1"/>
                        <m:t>𝐥𝐧</m:t>
                      </m:r>
                      <m:r>
                        <a:rPr lang="en-US" b="1"/>
                        <m:t>(</m:t>
                      </m:r>
                      <m:f>
                        <m:fPr>
                          <m:ctrlPr>
                            <a:rPr lang="en-US" b="1" i="1"/>
                          </m:ctrlPr>
                        </m:fPr>
                        <m:num>
                          <m:sSub>
                            <m:sSubPr>
                              <m:ctrlPr>
                                <a:rPr lang="en-US" b="1" i="1"/>
                              </m:ctrlPr>
                            </m:sSubPr>
                            <m:e>
                              <m:r>
                                <a:rPr lang="en-US" b="1" i="1"/>
                                <m:t>𝐏</m:t>
                              </m:r>
                            </m:e>
                            <m:sub>
                              <m:r>
                                <a:rPr lang="en-US" b="1" i="1"/>
                                <m:t>𝟐</m:t>
                              </m:r>
                            </m:sub>
                          </m:sSub>
                        </m:num>
                        <m:den>
                          <m:sSub>
                            <m:sSubPr>
                              <m:ctrlPr>
                                <a:rPr lang="en-US" b="1" i="1"/>
                              </m:ctrlPr>
                            </m:sSubPr>
                            <m:e>
                              <m:r>
                                <a:rPr lang="en-US" b="1" i="1"/>
                                <m:t>𝐏</m:t>
                              </m:r>
                            </m:e>
                            <m:sub>
                              <m:r>
                                <a:rPr lang="en-US" b="1" i="1"/>
                                <m:t>𝟏</m:t>
                              </m:r>
                            </m:sub>
                          </m:sSub>
                        </m:den>
                      </m:f>
                      <m:r>
                        <a:rPr lang="en-US" b="1"/>
                        <m:t>)                           </m:t>
                      </m:r>
                      <m:r>
                        <a:rPr lang="en-US" b="1" i="1"/>
                        <m:t>𝟏𝟕</m:t>
                      </m:r>
                    </m:oMath>
                  </m:oMathPara>
                </a14:m>
                <a:endParaRPr lang="en-US" dirty="0"/>
              </a:p>
              <a:p>
                <a:pPr marL="0" indent="0" algn="r" rtl="1">
                  <a:buNone/>
                </a:pPr>
                <a:r>
                  <a:rPr lang="ar-SA" b="1" dirty="0"/>
                  <a:t> </a:t>
                </a:r>
                <a:endParaRPr lang="en-US" dirty="0"/>
              </a:p>
              <a:p>
                <a:pPr marL="0" indent="0" algn="r" rtl="1">
                  <a:buNone/>
                </a:pPr>
                <a:r>
                  <a:rPr lang="ar-SA" b="1" dirty="0"/>
                  <a:t>ولإيجاد المعادلة التي تربط بين الانتروبي </a:t>
                </a:r>
                <a:r>
                  <a:rPr lang="en-US" b="1" dirty="0"/>
                  <a:t>S</a:t>
                </a:r>
                <a:r>
                  <a:rPr lang="ar-SA" b="1" dirty="0"/>
                  <a:t> والسعه الحرارية عند ثبوت الحجم والضغط </a:t>
                </a:r>
                <a14:m>
                  <m:oMath xmlns:m="http://schemas.openxmlformats.org/officeDocument/2006/math">
                    <m:sSub>
                      <m:sSubPr>
                        <m:ctrlPr>
                          <a:rPr lang="en-US" b="1" i="1"/>
                        </m:ctrlPr>
                      </m:sSubPr>
                      <m:e>
                        <m:r>
                          <a:rPr lang="en-US" b="1" i="1"/>
                          <m:t>𝐂</m:t>
                        </m:r>
                      </m:e>
                      <m:sub>
                        <m:r>
                          <a:rPr lang="en-US" b="1" i="1"/>
                          <m:t>𝐕</m:t>
                        </m:r>
                      </m:sub>
                    </m:sSub>
                  </m:oMath>
                </a14:m>
                <a:r>
                  <a:rPr lang="ar-SA" b="1" dirty="0"/>
                  <a:t> , </a:t>
                </a:r>
                <a14:m>
                  <m:oMath xmlns:m="http://schemas.openxmlformats.org/officeDocument/2006/math">
                    <m:sSub>
                      <m:sSubPr>
                        <m:ctrlPr>
                          <a:rPr lang="en-US" b="1" i="1"/>
                        </m:ctrlPr>
                      </m:sSubPr>
                      <m:e>
                        <m:r>
                          <a:rPr lang="en-US" b="1" i="1"/>
                          <m:t>𝐂</m:t>
                        </m:r>
                      </m:e>
                      <m:sub>
                        <m:r>
                          <a:rPr lang="en-US" b="1" i="1"/>
                          <m:t>𝐏</m:t>
                        </m:r>
                      </m:sub>
                    </m:sSub>
                  </m:oMath>
                </a14:m>
                <a:r>
                  <a:rPr lang="ar-SA" b="1" dirty="0"/>
                  <a:t> :</a:t>
                </a:r>
                <a:endParaRPr lang="en-US" dirty="0"/>
              </a:p>
              <a:p>
                <a:pPr marL="0" indent="0" algn="r" rtl="1">
                  <a:buNone/>
                </a:pPr>
                <a:r>
                  <a:rPr lang="ar-SA" b="1" dirty="0"/>
                  <a:t> من المعادلة </a:t>
                </a:r>
                <a:r>
                  <a:rPr lang="en-US" b="1" dirty="0"/>
                  <a:t> 2</a:t>
                </a:r>
                <a:r>
                  <a:rPr lang="ar-SA" b="1" dirty="0"/>
                  <a:t>أعلاه:</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m:t>∆</m:t>
                      </m:r>
                      <m:r>
                        <a:rPr lang="en-US" b="1" i="1"/>
                        <m:t>𝐐</m:t>
                      </m:r>
                      <m:r>
                        <a:rPr lang="en-US" b="1"/>
                        <m:t>=</m:t>
                      </m:r>
                      <m:sSub>
                        <m:sSubPr>
                          <m:ctrlPr>
                            <a:rPr lang="en-US" b="1" i="1"/>
                          </m:ctrlPr>
                        </m:sSubPr>
                        <m:e>
                          <m:r>
                            <a:rPr lang="en-US" b="1" i="1"/>
                            <m:t>𝐂</m:t>
                          </m:r>
                        </m:e>
                        <m:sub>
                          <m:r>
                            <a:rPr lang="en-US" b="1" i="1"/>
                            <m:t>𝐕</m:t>
                          </m:r>
                        </m:sub>
                      </m:sSub>
                      <m:r>
                        <a:rPr lang="en-US" b="1"/>
                        <m:t>∆</m:t>
                      </m:r>
                      <m:r>
                        <a:rPr lang="en-US" b="1" i="1"/>
                        <m:t>𝐓</m:t>
                      </m:r>
                      <m:r>
                        <a:rPr lang="en-US" b="1"/>
                        <m:t>+</m:t>
                      </m:r>
                      <m:r>
                        <a:rPr lang="en-US" b="1" i="1"/>
                        <m:t>𝐏</m:t>
                      </m:r>
                      <m:r>
                        <a:rPr lang="en-US" b="1"/>
                        <m:t>∆</m:t>
                      </m:r>
                      <m:r>
                        <a:rPr lang="en-US" b="1" i="1"/>
                        <m:t>𝐕</m:t>
                      </m:r>
                      <m:r>
                        <a:rPr lang="en-US" b="1"/>
                        <m:t>               </m:t>
                      </m:r>
                      <m:r>
                        <a:rPr lang="en-US" b="1" i="1"/>
                        <m:t>𝟐</m:t>
                      </m:r>
                    </m:oMath>
                  </m:oMathPara>
                </a14:m>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𝐝𝐐</m:t>
                      </m:r>
                      <m:r>
                        <a:rPr lang="en-US" b="1"/>
                        <m:t>=</m:t>
                      </m:r>
                      <m:sSub>
                        <m:sSubPr>
                          <m:ctrlPr>
                            <a:rPr lang="en-US" b="1" i="1"/>
                          </m:ctrlPr>
                        </m:sSubPr>
                        <m:e>
                          <m:r>
                            <a:rPr lang="en-US" b="1" i="1"/>
                            <m:t>𝐂</m:t>
                          </m:r>
                        </m:e>
                        <m:sub>
                          <m:r>
                            <a:rPr lang="en-US" b="1" i="1"/>
                            <m:t>𝐕</m:t>
                          </m:r>
                        </m:sub>
                      </m:sSub>
                      <m:r>
                        <a:rPr lang="en-US" b="1" i="1"/>
                        <m:t>𝐝𝐓</m:t>
                      </m:r>
                      <m:r>
                        <a:rPr lang="en-US" b="1"/>
                        <m:t>+</m:t>
                      </m:r>
                      <m:r>
                        <a:rPr lang="en-US" b="1" i="1"/>
                        <m:t>𝐏𝐝𝐕</m:t>
                      </m:r>
                      <m:r>
                        <a:rPr lang="en-US" b="1"/>
                        <m:t>                           </m:t>
                      </m:r>
                      <m:r>
                        <a:rPr lang="en-US" b="1" i="1"/>
                        <m:t>𝟏𝟖</m:t>
                      </m:r>
                    </m:oMath>
                  </m:oMathPara>
                </a14:m>
                <a:endParaRPr lang="en-US" dirty="0"/>
              </a:p>
              <a:p>
                <a:pPr marL="0" indent="0" algn="r" rtl="1">
                  <a:buNone/>
                </a:pPr>
                <a:r>
                  <a:rPr lang="ar-SA" b="1" dirty="0"/>
                  <a:t>بمفاضلة معادلة الغاز المثالي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𝐏𝐕</m:t>
                      </m:r>
                      <m:r>
                        <a:rPr lang="en-US" b="1"/>
                        <m:t>=</m:t>
                      </m:r>
                      <m:r>
                        <a:rPr lang="en-US" b="1" i="1"/>
                        <m:t>𝐑𝐓</m:t>
                      </m:r>
                    </m:oMath>
                  </m:oMathPara>
                </a14:m>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𝐏𝐝𝐕</m:t>
                      </m:r>
                      <m:r>
                        <a:rPr lang="en-US" b="1"/>
                        <m:t>+</m:t>
                      </m:r>
                      <m:r>
                        <a:rPr lang="en-US" b="1" i="1"/>
                        <m:t>𝐕𝐝𝐏</m:t>
                      </m:r>
                      <m:r>
                        <a:rPr lang="en-US" b="1"/>
                        <m:t>=</m:t>
                      </m:r>
                      <m:r>
                        <a:rPr lang="en-US" b="1" i="1"/>
                        <m:t>𝐑𝐝𝐓</m:t>
                      </m:r>
                    </m:oMath>
                  </m:oMathPara>
                </a14:m>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𝐏𝐝𝐕</m:t>
                      </m:r>
                      <m:r>
                        <a:rPr lang="en-US" b="1"/>
                        <m:t>=</m:t>
                      </m:r>
                      <m:r>
                        <a:rPr lang="en-US" b="1" i="1"/>
                        <m:t>𝐑𝐝𝐓</m:t>
                      </m:r>
                      <m:r>
                        <a:rPr lang="en-US" b="1" i="1"/>
                        <m:t>−</m:t>
                      </m:r>
                      <m:r>
                        <a:rPr lang="en-US" b="1" i="1"/>
                        <m:t>𝐕𝐝𝐏</m:t>
                      </m:r>
                      <m:r>
                        <a:rPr lang="en-US" b="1"/>
                        <m:t>                           </m:t>
                      </m:r>
                      <m:r>
                        <a:rPr lang="en-US" b="1" i="1"/>
                        <m:t>𝟏𝟗</m:t>
                      </m:r>
                    </m:oMath>
                  </m:oMathPara>
                </a14:m>
                <a:endParaRPr lang="en-US" dirty="0"/>
              </a:p>
              <a:p>
                <a:pPr marL="0" indent="0" algn="r" rtl="1">
                  <a:buNone/>
                </a:pPr>
                <a:r>
                  <a:rPr lang="ar-SA" b="1" dirty="0"/>
                  <a:t> </a:t>
                </a:r>
                <a:endParaRPr lang="en-US" dirty="0"/>
              </a:p>
              <a:p>
                <a:pPr marL="0" indent="0" algn="r">
                  <a:buNone/>
                </a:pPr>
                <a:endParaRPr lang="en-US" dirty="0"/>
              </a:p>
            </p:txBody>
          </p:sp>
        </mc:Choice>
        <mc:Fallback>
          <p:sp>
            <p:nvSpPr>
              <p:cNvPr id="3" name="Content Placeholder 2">
                <a:extLst>
                  <a:ext uri="{FF2B5EF4-FFF2-40B4-BE49-F238E27FC236}">
                    <a16:creationId xmlns:a16="http://schemas.microsoft.com/office/drawing/2014/main" id="{DA70D8DA-06D0-4688-BA94-89DE855E8FA9}"/>
                  </a:ext>
                </a:extLst>
              </p:cNvPr>
              <p:cNvSpPr>
                <a:spLocks noGrp="1" noRot="1" noChangeAspect="1" noMove="1" noResize="1" noEditPoints="1" noAdjustHandles="1" noChangeArrowheads="1" noChangeShapeType="1" noTextEdit="1"/>
              </p:cNvSpPr>
              <p:nvPr>
                <p:ph idx="1"/>
              </p:nvPr>
            </p:nvSpPr>
            <p:spPr>
              <a:xfrm>
                <a:off x="838200" y="240632"/>
                <a:ext cx="10515600" cy="6320589"/>
              </a:xfrm>
              <a:blipFill>
                <a:blip r:embed="rId2"/>
                <a:stretch>
                  <a:fillRect t="-1929" r="-870"/>
                </a:stretch>
              </a:blipFill>
            </p:spPr>
            <p:txBody>
              <a:bodyPr/>
              <a:lstStyle/>
              <a:p>
                <a:r>
                  <a:rPr lang="en-US">
                    <a:noFill/>
                  </a:rPr>
                  <a:t> </a:t>
                </a:r>
              </a:p>
            </p:txBody>
          </p:sp>
        </mc:Fallback>
      </mc:AlternateContent>
    </p:spTree>
    <p:extLst>
      <p:ext uri="{BB962C8B-B14F-4D97-AF65-F5344CB8AC3E}">
        <p14:creationId xmlns:p14="http://schemas.microsoft.com/office/powerpoint/2010/main" val="1292373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FBA0AFB7-C8FE-4AEC-A461-B84A763FF5ED}"/>
                  </a:ext>
                </a:extLst>
              </p:cNvPr>
              <p:cNvSpPr>
                <a:spLocks noGrp="1"/>
              </p:cNvSpPr>
              <p:nvPr>
                <p:ph idx="1"/>
              </p:nvPr>
            </p:nvSpPr>
            <p:spPr>
              <a:xfrm>
                <a:off x="838200" y="336884"/>
                <a:ext cx="10515600" cy="5840079"/>
              </a:xfrm>
            </p:spPr>
            <p:txBody>
              <a:bodyPr>
                <a:normAutofit fontScale="77500" lnSpcReduction="20000"/>
              </a:bodyPr>
              <a:lstStyle/>
              <a:p>
                <a:pPr marL="0" indent="0" algn="r" rtl="1">
                  <a:buNone/>
                </a:pPr>
                <a:r>
                  <a:rPr lang="ar-SA" b="1" dirty="0"/>
                  <a:t> بالتعويض من </a:t>
                </a:r>
                <a:r>
                  <a:rPr lang="en-US" b="1" dirty="0"/>
                  <a:t>19</a:t>
                </a:r>
                <a:r>
                  <a:rPr lang="ar-SA" b="1" dirty="0"/>
                  <a:t> في معادلة </a:t>
                </a:r>
                <a:r>
                  <a:rPr lang="en-US" b="1" dirty="0"/>
                  <a:t>18</a:t>
                </a:r>
                <a:r>
                  <a:rPr lang="ar-SA" b="1" dirty="0"/>
                  <a:t> :</a:t>
                </a:r>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𝐝𝐐</m:t>
                      </m:r>
                      <m:r>
                        <a:rPr lang="en-US" b="1"/>
                        <m:t>=</m:t>
                      </m:r>
                      <m:sSub>
                        <m:sSubPr>
                          <m:ctrlPr>
                            <a:rPr lang="en-US" b="1" i="1"/>
                          </m:ctrlPr>
                        </m:sSubPr>
                        <m:e>
                          <m:r>
                            <a:rPr lang="en-US" b="1" i="1"/>
                            <m:t>𝐂</m:t>
                          </m:r>
                        </m:e>
                        <m:sub>
                          <m:r>
                            <a:rPr lang="en-US" b="1" i="1"/>
                            <m:t>𝐕</m:t>
                          </m:r>
                        </m:sub>
                      </m:sSub>
                      <m:r>
                        <a:rPr lang="en-US" b="1" i="1"/>
                        <m:t>𝐝𝐓</m:t>
                      </m:r>
                      <m:r>
                        <a:rPr lang="en-US" b="1"/>
                        <m:t>+</m:t>
                      </m:r>
                      <m:r>
                        <a:rPr lang="en-US" b="1" i="1"/>
                        <m:t>𝐑𝐝𝐓</m:t>
                      </m:r>
                      <m:r>
                        <a:rPr lang="en-US" b="1" i="1"/>
                        <m:t>−</m:t>
                      </m:r>
                      <m:r>
                        <a:rPr lang="en-US" b="1" i="1"/>
                        <m:t>𝐕𝐝𝐏</m:t>
                      </m:r>
                      <m:r>
                        <a:rPr lang="en-US" b="1"/>
                        <m:t>                           </m:t>
                      </m:r>
                      <m:r>
                        <a:rPr lang="en-US" b="1" i="1"/>
                        <m:t>𝟐𝟎</m:t>
                      </m:r>
                    </m:oMath>
                  </m:oMathPara>
                </a14:m>
                <a:endParaRPr lang="en-US" dirty="0"/>
              </a:p>
              <a:p>
                <a:pPr marL="0" indent="0" algn="r" rtl="1">
                  <a:buNone/>
                </a:pPr>
                <a:r>
                  <a:rPr lang="ar-SA" b="1" dirty="0"/>
                  <a:t> بالتعويض عن قيمة </a:t>
                </a:r>
                <a:r>
                  <a:rPr lang="en-US" b="1" dirty="0"/>
                  <a:t>V</a:t>
                </a:r>
                <a:r>
                  <a:rPr lang="ar-SA" b="1" dirty="0"/>
                  <a:t> في معادلة </a:t>
                </a:r>
                <a:r>
                  <a:rPr lang="en-US" b="1" dirty="0"/>
                  <a:t>20</a:t>
                </a:r>
                <a:r>
                  <a:rPr lang="ar-SA" b="1" dirty="0"/>
                  <a:t> من معادلة الغاز المثالي:</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𝐕</m:t>
                      </m:r>
                      <m:r>
                        <a:rPr lang="en-US" b="1"/>
                        <m:t>=</m:t>
                      </m:r>
                      <m:f>
                        <m:fPr>
                          <m:ctrlPr>
                            <a:rPr lang="en-US" b="1" i="1"/>
                          </m:ctrlPr>
                        </m:fPr>
                        <m:num>
                          <m:r>
                            <a:rPr lang="en-US" b="1" i="1"/>
                            <m:t>𝐑𝐓</m:t>
                          </m:r>
                        </m:num>
                        <m:den>
                          <m:r>
                            <a:rPr lang="en-US" b="1" i="1"/>
                            <m:t>𝐏</m:t>
                          </m:r>
                        </m:den>
                      </m:f>
                    </m:oMath>
                  </m:oMathPara>
                </a14:m>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𝐝𝐐</m:t>
                      </m:r>
                      <m:r>
                        <a:rPr lang="en-US" b="1"/>
                        <m:t>=</m:t>
                      </m:r>
                      <m:sSub>
                        <m:sSubPr>
                          <m:ctrlPr>
                            <a:rPr lang="en-US" b="1" i="1"/>
                          </m:ctrlPr>
                        </m:sSubPr>
                        <m:e>
                          <m:r>
                            <a:rPr lang="en-US" b="1" i="1"/>
                            <m:t>𝐂</m:t>
                          </m:r>
                        </m:e>
                        <m:sub>
                          <m:r>
                            <a:rPr lang="en-US" b="1" i="1"/>
                            <m:t>𝐕</m:t>
                          </m:r>
                        </m:sub>
                      </m:sSub>
                      <m:r>
                        <a:rPr lang="en-US" b="1" i="1"/>
                        <m:t>𝐝𝐓</m:t>
                      </m:r>
                      <m:r>
                        <a:rPr lang="en-US" b="1"/>
                        <m:t>+</m:t>
                      </m:r>
                      <m:r>
                        <a:rPr lang="en-US" b="1" i="1"/>
                        <m:t>𝐑𝐝𝐓</m:t>
                      </m:r>
                      <m:r>
                        <a:rPr lang="en-US" b="1" i="1"/>
                        <m:t>−</m:t>
                      </m:r>
                      <m:f>
                        <m:fPr>
                          <m:ctrlPr>
                            <a:rPr lang="en-US" b="1" i="1"/>
                          </m:ctrlPr>
                        </m:fPr>
                        <m:num>
                          <m:r>
                            <a:rPr lang="en-US" b="1" i="1"/>
                            <m:t>𝐑𝐓</m:t>
                          </m:r>
                        </m:num>
                        <m:den>
                          <m:r>
                            <a:rPr lang="en-US" b="1" i="1"/>
                            <m:t>𝐏</m:t>
                          </m:r>
                        </m:den>
                      </m:f>
                      <m:r>
                        <a:rPr lang="en-US" b="1" i="1"/>
                        <m:t>𝐝𝐏</m:t>
                      </m:r>
                      <m:r>
                        <a:rPr lang="en-US" b="1"/>
                        <m:t>                           </m:t>
                      </m:r>
                      <m:r>
                        <a:rPr lang="en-US" b="1" i="1"/>
                        <m:t>𝟐𝟏</m:t>
                      </m:r>
                    </m:oMath>
                  </m:oMathPara>
                </a14:m>
                <a:endParaRPr lang="en-US" dirty="0"/>
              </a:p>
              <a:p>
                <a:pPr marL="0" indent="0" algn="r" rtl="1">
                  <a:buNone/>
                </a:pPr>
                <a:r>
                  <a:rPr lang="ar-SA" b="1" dirty="0"/>
                  <a:t> بقسمة طرفي المعادلة على درجة الحرارة </a:t>
                </a:r>
                <a:r>
                  <a:rPr lang="en-US" b="1" dirty="0"/>
                  <a:t>T</a:t>
                </a:r>
                <a:r>
                  <a:rPr lang="ar-SA" b="1" dirty="0"/>
                  <a:t> :</a:t>
                </a:r>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f>
                        <m:fPr>
                          <m:ctrlPr>
                            <a:rPr lang="en-US" b="1" i="1"/>
                          </m:ctrlPr>
                        </m:fPr>
                        <m:num>
                          <m:r>
                            <a:rPr lang="en-US" b="1" i="1"/>
                            <m:t>𝐝𝐐</m:t>
                          </m:r>
                        </m:num>
                        <m:den>
                          <m:r>
                            <a:rPr lang="en-US" b="1" i="1"/>
                            <m:t>𝐓</m:t>
                          </m:r>
                        </m:den>
                      </m:f>
                      <m:r>
                        <a:rPr lang="en-US" b="1"/>
                        <m:t>=</m:t>
                      </m:r>
                      <m:f>
                        <m:fPr>
                          <m:ctrlPr>
                            <a:rPr lang="en-US" b="1" i="1"/>
                          </m:ctrlPr>
                        </m:fPr>
                        <m:num>
                          <m:sSub>
                            <m:sSubPr>
                              <m:ctrlPr>
                                <a:rPr lang="en-US" b="1" i="1"/>
                              </m:ctrlPr>
                            </m:sSubPr>
                            <m:e>
                              <m:r>
                                <a:rPr lang="en-US" b="1" i="1"/>
                                <m:t>𝐂</m:t>
                              </m:r>
                            </m:e>
                            <m:sub>
                              <m:r>
                                <a:rPr lang="en-US" b="1" i="1"/>
                                <m:t>𝐕</m:t>
                              </m:r>
                            </m:sub>
                          </m:sSub>
                          <m:r>
                            <a:rPr lang="en-US" b="1" i="1"/>
                            <m:t>𝐝𝐓</m:t>
                          </m:r>
                        </m:num>
                        <m:den>
                          <m:r>
                            <a:rPr lang="en-US" b="1" i="1"/>
                            <m:t>𝐓</m:t>
                          </m:r>
                        </m:den>
                      </m:f>
                      <m:r>
                        <a:rPr lang="en-US" b="1"/>
                        <m:t>+</m:t>
                      </m:r>
                      <m:f>
                        <m:fPr>
                          <m:ctrlPr>
                            <a:rPr lang="en-US" b="1" i="1"/>
                          </m:ctrlPr>
                        </m:fPr>
                        <m:num>
                          <m:r>
                            <a:rPr lang="en-US" b="1" i="1"/>
                            <m:t>𝐑𝐝𝐓</m:t>
                          </m:r>
                        </m:num>
                        <m:den>
                          <m:r>
                            <a:rPr lang="en-US" b="1" i="1"/>
                            <m:t>𝐓</m:t>
                          </m:r>
                        </m:den>
                      </m:f>
                      <m:r>
                        <a:rPr lang="en-US" b="1" i="1"/>
                        <m:t>−</m:t>
                      </m:r>
                      <m:f>
                        <m:fPr>
                          <m:ctrlPr>
                            <a:rPr lang="en-US" b="1" i="1"/>
                          </m:ctrlPr>
                        </m:fPr>
                        <m:num>
                          <m:r>
                            <a:rPr lang="en-US" b="1" i="1"/>
                            <m:t>𝐑𝐓</m:t>
                          </m:r>
                        </m:num>
                        <m:den>
                          <m:r>
                            <a:rPr lang="en-US" b="1" i="1"/>
                            <m:t>𝐏𝐓</m:t>
                          </m:r>
                        </m:den>
                      </m:f>
                      <m:r>
                        <a:rPr lang="en-US" b="1" i="1"/>
                        <m:t>𝐝𝐏</m:t>
                      </m:r>
                      <m:r>
                        <a:rPr lang="en-US" b="1"/>
                        <m:t>                           </m:t>
                      </m:r>
                      <m:r>
                        <a:rPr lang="en-US" b="1" i="1"/>
                        <m:t>𝟐𝟐</m:t>
                      </m:r>
                    </m:oMath>
                  </m:oMathPara>
                </a14:m>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𝐝𝐒</m:t>
                      </m:r>
                      <m:r>
                        <a:rPr lang="en-US" b="1"/>
                        <m:t>=</m:t>
                      </m:r>
                      <m:f>
                        <m:fPr>
                          <m:ctrlPr>
                            <a:rPr lang="en-US" b="1" i="1"/>
                          </m:ctrlPr>
                        </m:fPr>
                        <m:num>
                          <m:sSub>
                            <m:sSubPr>
                              <m:ctrlPr>
                                <a:rPr lang="en-US" b="1" i="1"/>
                              </m:ctrlPr>
                            </m:sSubPr>
                            <m:e>
                              <m:r>
                                <a:rPr lang="en-US" b="1" i="1"/>
                                <m:t>𝐂</m:t>
                              </m:r>
                            </m:e>
                            <m:sub>
                              <m:r>
                                <a:rPr lang="en-US" b="1" i="1"/>
                                <m:t>𝐕</m:t>
                              </m:r>
                            </m:sub>
                          </m:sSub>
                          <m:r>
                            <a:rPr lang="en-US" b="1" i="1"/>
                            <m:t>𝐝𝐓</m:t>
                          </m:r>
                        </m:num>
                        <m:den>
                          <m:r>
                            <a:rPr lang="en-US" b="1" i="1"/>
                            <m:t>𝐓</m:t>
                          </m:r>
                        </m:den>
                      </m:f>
                      <m:r>
                        <a:rPr lang="en-US" b="1"/>
                        <m:t>+</m:t>
                      </m:r>
                      <m:f>
                        <m:fPr>
                          <m:ctrlPr>
                            <a:rPr lang="en-US" b="1" i="1"/>
                          </m:ctrlPr>
                        </m:fPr>
                        <m:num>
                          <m:r>
                            <a:rPr lang="en-US" b="1" i="1"/>
                            <m:t>𝐑𝐝𝐓</m:t>
                          </m:r>
                        </m:num>
                        <m:den>
                          <m:r>
                            <a:rPr lang="en-US" b="1" i="1"/>
                            <m:t>𝐓</m:t>
                          </m:r>
                        </m:den>
                      </m:f>
                      <m:r>
                        <a:rPr lang="en-US" b="1" i="1"/>
                        <m:t>−</m:t>
                      </m:r>
                      <m:r>
                        <a:rPr lang="en-US" b="1" i="1"/>
                        <m:t>𝐑</m:t>
                      </m:r>
                      <m:f>
                        <m:fPr>
                          <m:ctrlPr>
                            <a:rPr lang="en-US" b="1" i="1"/>
                          </m:ctrlPr>
                        </m:fPr>
                        <m:num>
                          <m:r>
                            <a:rPr lang="en-US" b="1" i="1"/>
                            <m:t>𝐝𝐏</m:t>
                          </m:r>
                        </m:num>
                        <m:den>
                          <m:r>
                            <a:rPr lang="en-US" b="1" i="1"/>
                            <m:t>𝐏</m:t>
                          </m:r>
                        </m:den>
                      </m:f>
                      <m:r>
                        <a:rPr lang="en-US" b="1"/>
                        <m:t>                           </m:t>
                      </m:r>
                      <m:r>
                        <a:rPr lang="en-US" b="1" i="1"/>
                        <m:t>𝟐𝟑</m:t>
                      </m:r>
                    </m:oMath>
                  </m:oMathPara>
                </a14:m>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𝐝𝐒</m:t>
                      </m:r>
                      <m:r>
                        <a:rPr lang="en-US" b="1"/>
                        <m:t>=</m:t>
                      </m:r>
                      <m:f>
                        <m:fPr>
                          <m:ctrlPr>
                            <a:rPr lang="en-US" b="1" i="1"/>
                          </m:ctrlPr>
                        </m:fPr>
                        <m:num>
                          <m:sSub>
                            <m:sSubPr>
                              <m:ctrlPr>
                                <a:rPr lang="en-US" b="1" i="1"/>
                              </m:ctrlPr>
                            </m:sSubPr>
                            <m:e>
                              <m:r>
                                <a:rPr lang="en-US" b="1" i="1"/>
                                <m:t>𝐂</m:t>
                              </m:r>
                            </m:e>
                            <m:sub>
                              <m:r>
                                <a:rPr lang="en-US" b="1" i="1"/>
                                <m:t>𝐕</m:t>
                              </m:r>
                            </m:sub>
                          </m:sSub>
                          <m:r>
                            <a:rPr lang="en-US" b="1" i="1"/>
                            <m:t>𝐝𝐓</m:t>
                          </m:r>
                        </m:num>
                        <m:den>
                          <m:r>
                            <a:rPr lang="en-US" b="1" i="1"/>
                            <m:t>𝐓</m:t>
                          </m:r>
                        </m:den>
                      </m:f>
                      <m:r>
                        <a:rPr lang="en-US" b="1"/>
                        <m:t>+</m:t>
                      </m:r>
                      <m:r>
                        <a:rPr lang="en-US" b="1" i="1"/>
                        <m:t>𝐑</m:t>
                      </m:r>
                      <m:r>
                        <a:rPr lang="en-US" b="1"/>
                        <m:t>(</m:t>
                      </m:r>
                      <m:f>
                        <m:fPr>
                          <m:ctrlPr>
                            <a:rPr lang="en-US" b="1" i="1"/>
                          </m:ctrlPr>
                        </m:fPr>
                        <m:num>
                          <m:r>
                            <a:rPr lang="en-US" b="1" i="1"/>
                            <m:t>𝐝𝐓</m:t>
                          </m:r>
                        </m:num>
                        <m:den>
                          <m:r>
                            <a:rPr lang="en-US" b="1" i="1"/>
                            <m:t>𝐓</m:t>
                          </m:r>
                        </m:den>
                      </m:f>
                      <m:r>
                        <a:rPr lang="en-US" b="1" i="1"/>
                        <m:t>−</m:t>
                      </m:r>
                      <m:f>
                        <m:fPr>
                          <m:ctrlPr>
                            <a:rPr lang="en-US" b="1" i="1"/>
                          </m:ctrlPr>
                        </m:fPr>
                        <m:num>
                          <m:r>
                            <a:rPr lang="en-US" b="1" i="1"/>
                            <m:t>𝐝𝐏</m:t>
                          </m:r>
                        </m:num>
                        <m:den>
                          <m:r>
                            <a:rPr lang="en-US" b="1" i="1"/>
                            <m:t>𝐏</m:t>
                          </m:r>
                        </m:den>
                      </m:f>
                      <m:r>
                        <a:rPr lang="en-US" b="1"/>
                        <m:t>)                        </m:t>
                      </m:r>
                      <m:r>
                        <a:rPr lang="en-US" b="1" i="1"/>
                        <m:t>𝟐𝟒</m:t>
                      </m:r>
                    </m:oMath>
                  </m:oMathPara>
                </a14:m>
                <a:endParaRPr lang="en-US" dirty="0"/>
              </a:p>
              <a:p>
                <a:pPr marL="0" indent="0" algn="r" rtl="1">
                  <a:buNone/>
                </a:pPr>
                <a:endParaRPr lang="en-US" dirty="0"/>
              </a:p>
            </p:txBody>
          </p:sp>
        </mc:Choice>
        <mc:Fallback>
          <p:sp>
            <p:nvSpPr>
              <p:cNvPr id="3" name="Content Placeholder 2">
                <a:extLst>
                  <a:ext uri="{FF2B5EF4-FFF2-40B4-BE49-F238E27FC236}">
                    <a16:creationId xmlns:a16="http://schemas.microsoft.com/office/drawing/2014/main" id="{FBA0AFB7-C8FE-4AEC-A461-B84A763FF5ED}"/>
                  </a:ext>
                </a:extLst>
              </p:cNvPr>
              <p:cNvSpPr>
                <a:spLocks noGrp="1" noRot="1" noChangeAspect="1" noMove="1" noResize="1" noEditPoints="1" noAdjustHandles="1" noChangeArrowheads="1" noChangeShapeType="1" noTextEdit="1"/>
              </p:cNvSpPr>
              <p:nvPr>
                <p:ph idx="1"/>
              </p:nvPr>
            </p:nvSpPr>
            <p:spPr>
              <a:xfrm>
                <a:off x="838200" y="336884"/>
                <a:ext cx="10515600" cy="5840079"/>
              </a:xfrm>
              <a:blipFill>
                <a:blip r:embed="rId2"/>
                <a:stretch>
                  <a:fillRect t="-2192" r="-696"/>
                </a:stretch>
              </a:blipFill>
            </p:spPr>
            <p:txBody>
              <a:bodyPr/>
              <a:lstStyle/>
              <a:p>
                <a:r>
                  <a:rPr lang="en-US">
                    <a:noFill/>
                  </a:rPr>
                  <a:t> </a:t>
                </a:r>
              </a:p>
            </p:txBody>
          </p:sp>
        </mc:Fallback>
      </mc:AlternateContent>
    </p:spTree>
    <p:extLst>
      <p:ext uri="{BB962C8B-B14F-4D97-AF65-F5344CB8AC3E}">
        <p14:creationId xmlns:p14="http://schemas.microsoft.com/office/powerpoint/2010/main" val="1954599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91D1984-CC4F-42A2-9DC0-471E3879B945}"/>
                  </a:ext>
                </a:extLst>
              </p:cNvPr>
              <p:cNvSpPr>
                <a:spLocks noGrp="1"/>
              </p:cNvSpPr>
              <p:nvPr>
                <p:ph idx="1"/>
              </p:nvPr>
            </p:nvSpPr>
            <p:spPr>
              <a:xfrm>
                <a:off x="838200" y="256674"/>
                <a:ext cx="10515600" cy="5920289"/>
              </a:xfrm>
            </p:spPr>
            <p:txBody>
              <a:bodyPr>
                <a:normAutofit fontScale="77500" lnSpcReduction="20000"/>
              </a:bodyPr>
              <a:lstStyle/>
              <a:p>
                <a:pPr marL="0" indent="0" algn="r" rtl="1">
                  <a:buNone/>
                </a:pPr>
                <a14:m>
                  <m:oMathPara xmlns:m="http://schemas.openxmlformats.org/officeDocument/2006/math">
                    <m:oMathParaPr>
                      <m:jc m:val="centerGroup"/>
                    </m:oMathParaPr>
                    <m:oMath xmlns:m="http://schemas.openxmlformats.org/officeDocument/2006/math">
                      <m:r>
                        <a:rPr lang="en-US" b="1" i="1"/>
                        <m:t>𝐝𝐒</m:t>
                      </m:r>
                      <m:r>
                        <a:rPr lang="en-US" b="1"/>
                        <m:t>=</m:t>
                      </m:r>
                      <m:f>
                        <m:fPr>
                          <m:ctrlPr>
                            <a:rPr lang="en-US" b="1" i="1"/>
                          </m:ctrlPr>
                        </m:fPr>
                        <m:num>
                          <m:sSub>
                            <m:sSubPr>
                              <m:ctrlPr>
                                <a:rPr lang="en-US" b="1" i="1"/>
                              </m:ctrlPr>
                            </m:sSubPr>
                            <m:e>
                              <m:r>
                                <a:rPr lang="en-US" b="1" i="1"/>
                                <m:t>𝐂</m:t>
                              </m:r>
                            </m:e>
                            <m:sub>
                              <m:r>
                                <a:rPr lang="en-US" b="1" i="1"/>
                                <m:t>𝐕</m:t>
                              </m:r>
                            </m:sub>
                          </m:sSub>
                          <m:r>
                            <a:rPr lang="en-US" b="1" i="1"/>
                            <m:t>𝐝𝐓</m:t>
                          </m:r>
                        </m:num>
                        <m:den>
                          <m:r>
                            <a:rPr lang="en-US" b="1" i="1"/>
                            <m:t>𝐓</m:t>
                          </m:r>
                        </m:den>
                      </m:f>
                      <m:r>
                        <a:rPr lang="en-US" b="1"/>
                        <m:t>+(</m:t>
                      </m:r>
                      <m:sSub>
                        <m:sSubPr>
                          <m:ctrlPr>
                            <a:rPr lang="en-US" b="1" i="1"/>
                          </m:ctrlPr>
                        </m:sSubPr>
                        <m:e>
                          <m:r>
                            <a:rPr lang="en-US" b="1" i="1"/>
                            <m:t>𝐂</m:t>
                          </m:r>
                        </m:e>
                        <m:sub>
                          <m:r>
                            <a:rPr lang="en-US" b="1" i="1"/>
                            <m:t>𝐏</m:t>
                          </m:r>
                        </m:sub>
                      </m:sSub>
                      <m:r>
                        <a:rPr lang="en-US" b="1" i="1"/>
                        <m:t>−</m:t>
                      </m:r>
                      <m:r>
                        <a:rPr lang="en-US" b="1" i="1"/>
                        <m:t>𝐑</m:t>
                      </m:r>
                      <m:r>
                        <a:rPr lang="en-US" b="1"/>
                        <m:t>)(</m:t>
                      </m:r>
                      <m:f>
                        <m:fPr>
                          <m:ctrlPr>
                            <a:rPr lang="en-US" b="1" i="1"/>
                          </m:ctrlPr>
                        </m:fPr>
                        <m:num>
                          <m:r>
                            <a:rPr lang="en-US" b="1" i="1"/>
                            <m:t>𝐝𝐓</m:t>
                          </m:r>
                        </m:num>
                        <m:den>
                          <m:r>
                            <a:rPr lang="en-US" b="1" i="1"/>
                            <m:t>𝐓</m:t>
                          </m:r>
                        </m:den>
                      </m:f>
                      <m:r>
                        <a:rPr lang="en-US" b="1" i="1"/>
                        <m:t>−</m:t>
                      </m:r>
                      <m:f>
                        <m:fPr>
                          <m:ctrlPr>
                            <a:rPr lang="en-US" b="1" i="1"/>
                          </m:ctrlPr>
                        </m:fPr>
                        <m:num>
                          <m:r>
                            <a:rPr lang="en-US" b="1" i="1"/>
                            <m:t>𝐝𝐏</m:t>
                          </m:r>
                        </m:num>
                        <m:den>
                          <m:r>
                            <a:rPr lang="en-US" b="1" i="1"/>
                            <m:t>𝐏</m:t>
                          </m:r>
                        </m:den>
                      </m:f>
                      <m:r>
                        <a:rPr lang="en-US" b="1"/>
                        <m:t>)                     </m:t>
                      </m:r>
                      <m:r>
                        <a:rPr lang="en-US" b="1" i="1"/>
                        <m:t>𝟐𝟓</m:t>
                      </m:r>
                    </m:oMath>
                  </m:oMathPara>
                </a14:m>
                <a:endParaRPr lang="en-US" dirty="0"/>
              </a:p>
              <a:p>
                <a:pPr marL="0" indent="0" algn="r" rtl="1">
                  <a:buNone/>
                </a:pPr>
                <a:r>
                  <a:rPr lang="ar-SA" b="1" dirty="0"/>
                  <a:t> </a:t>
                </a:r>
                <a:endParaRPr lang="en-US" dirty="0"/>
              </a:p>
              <a:p>
                <a:pPr marL="0" indent="0" algn="r" rtl="1">
                  <a:buNone/>
                </a:pPr>
                <a:r>
                  <a:rPr lang="ar-SA" b="1" dirty="0"/>
                  <a:t>نعوض عن قيمة </a:t>
                </a:r>
                <a14:m>
                  <m:oMath xmlns:m="http://schemas.openxmlformats.org/officeDocument/2006/math">
                    <m:r>
                      <a:rPr lang="en-US" b="1"/>
                      <m:t>(</m:t>
                    </m:r>
                    <m:f>
                      <m:fPr>
                        <m:ctrlPr>
                          <a:rPr lang="en-US" b="1" i="1"/>
                        </m:ctrlPr>
                      </m:fPr>
                      <m:num>
                        <m:r>
                          <a:rPr lang="en-US" b="1" i="1"/>
                          <m:t>𝐝𝐓</m:t>
                        </m:r>
                      </m:num>
                      <m:den>
                        <m:r>
                          <a:rPr lang="en-US" b="1" i="1"/>
                          <m:t>𝐓</m:t>
                        </m:r>
                      </m:den>
                    </m:f>
                    <m:r>
                      <a:rPr lang="en-US" b="1" i="1"/>
                      <m:t>−</m:t>
                    </m:r>
                    <m:f>
                      <m:fPr>
                        <m:ctrlPr>
                          <a:rPr lang="en-US" b="1" i="1"/>
                        </m:ctrlPr>
                      </m:fPr>
                      <m:num>
                        <m:r>
                          <a:rPr lang="en-US" b="1" i="1"/>
                          <m:t>𝐝𝐏</m:t>
                        </m:r>
                      </m:num>
                      <m:den>
                        <m:r>
                          <a:rPr lang="en-US" b="1" i="1"/>
                          <m:t>𝐏</m:t>
                        </m:r>
                      </m:den>
                    </m:f>
                    <m:r>
                      <a:rPr lang="en-US" b="1"/>
                      <m:t>)</m:t>
                    </m:r>
                  </m:oMath>
                </a14:m>
                <a:r>
                  <a:rPr lang="ar-SA" b="1" dirty="0"/>
                  <a:t> في معادلة </a:t>
                </a:r>
                <a:r>
                  <a:rPr lang="en-US" b="1" dirty="0"/>
                  <a:t>25</a:t>
                </a:r>
                <a:r>
                  <a:rPr lang="ar-SA" b="1" dirty="0"/>
                  <a:t> من معادلة </a:t>
                </a:r>
                <a:r>
                  <a:rPr lang="en-US" b="1" dirty="0"/>
                  <a:t>13</a:t>
                </a: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𝐒</m:t>
                      </m:r>
                      <m:r>
                        <a:rPr lang="en-US" b="1"/>
                        <m:t>=</m:t>
                      </m:r>
                      <m:f>
                        <m:fPr>
                          <m:ctrlPr>
                            <a:rPr lang="en-US" b="1" i="1"/>
                          </m:ctrlPr>
                        </m:fPr>
                        <m:num>
                          <m:sSub>
                            <m:sSubPr>
                              <m:ctrlPr>
                                <a:rPr lang="en-US" b="1" i="1"/>
                              </m:ctrlPr>
                            </m:sSubPr>
                            <m:e>
                              <m:r>
                                <a:rPr lang="en-US" b="1" i="1"/>
                                <m:t>𝐂</m:t>
                              </m:r>
                            </m:e>
                            <m:sub>
                              <m:r>
                                <a:rPr lang="en-US" b="1" i="1"/>
                                <m:t>𝐕</m:t>
                              </m:r>
                            </m:sub>
                          </m:sSub>
                          <m:r>
                            <a:rPr lang="en-US" b="1" i="1"/>
                            <m:t>𝐝𝐓</m:t>
                          </m:r>
                        </m:num>
                        <m:den>
                          <m:r>
                            <a:rPr lang="en-US" b="1" i="1"/>
                            <m:t>𝐓</m:t>
                          </m:r>
                        </m:den>
                      </m:f>
                      <m:r>
                        <a:rPr lang="en-US" b="1"/>
                        <m:t>+(</m:t>
                      </m:r>
                      <m:sSub>
                        <m:sSubPr>
                          <m:ctrlPr>
                            <a:rPr lang="en-US" b="1" i="1"/>
                          </m:ctrlPr>
                        </m:sSubPr>
                        <m:e>
                          <m:r>
                            <a:rPr lang="en-US" b="1" i="1"/>
                            <m:t>𝐂</m:t>
                          </m:r>
                        </m:e>
                        <m:sub>
                          <m:r>
                            <a:rPr lang="en-US" b="1" i="1"/>
                            <m:t>𝐏</m:t>
                          </m:r>
                        </m:sub>
                      </m:sSub>
                      <m:r>
                        <a:rPr lang="en-US" b="1" i="1"/>
                        <m:t>−</m:t>
                      </m:r>
                      <m:sSub>
                        <m:sSubPr>
                          <m:ctrlPr>
                            <a:rPr lang="en-US" b="1" i="1"/>
                          </m:ctrlPr>
                        </m:sSubPr>
                        <m:e>
                          <m:r>
                            <a:rPr lang="en-US" b="1" i="1"/>
                            <m:t>𝐂</m:t>
                          </m:r>
                        </m:e>
                        <m:sub>
                          <m:r>
                            <a:rPr lang="en-US" b="1" i="1"/>
                            <m:t>𝐕</m:t>
                          </m:r>
                        </m:sub>
                      </m:sSub>
                      <m:r>
                        <a:rPr lang="en-US" b="1"/>
                        <m:t>)(</m:t>
                      </m:r>
                      <m:f>
                        <m:fPr>
                          <m:ctrlPr>
                            <a:rPr lang="en-US" b="1" i="1"/>
                          </m:ctrlPr>
                        </m:fPr>
                        <m:num>
                          <m:r>
                            <a:rPr lang="en-US" b="1" i="1"/>
                            <m:t>𝐝𝐕</m:t>
                          </m:r>
                        </m:num>
                        <m:den>
                          <m:r>
                            <a:rPr lang="en-US" b="1" i="1"/>
                            <m:t>𝐕</m:t>
                          </m:r>
                        </m:den>
                      </m:f>
                      <m:r>
                        <a:rPr lang="en-US" b="1"/>
                        <m:t>)                    </m:t>
                      </m:r>
                      <m:r>
                        <a:rPr lang="en-US" b="1" i="1"/>
                        <m:t>𝟐𝟔</m:t>
                      </m:r>
                    </m:oMath>
                  </m:oMathPara>
                </a14:m>
                <a:endParaRPr lang="en-US" dirty="0"/>
              </a:p>
              <a:p>
                <a:pPr marL="0" indent="0" algn="r" rtl="1">
                  <a:buNone/>
                </a:pPr>
                <a:r>
                  <a:rPr lang="ar-SA"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𝐝𝐒</m:t>
                      </m:r>
                      <m:r>
                        <a:rPr lang="en-US" b="1"/>
                        <m:t>=</m:t>
                      </m:r>
                      <m:sSub>
                        <m:sSubPr>
                          <m:ctrlPr>
                            <a:rPr lang="en-US" b="1" i="1"/>
                          </m:ctrlPr>
                        </m:sSubPr>
                        <m:e>
                          <m:r>
                            <a:rPr lang="en-US" b="1" i="1"/>
                            <m:t>𝐂</m:t>
                          </m:r>
                        </m:e>
                        <m:sub>
                          <m:r>
                            <a:rPr lang="en-US" b="1" i="1"/>
                            <m:t>𝐕</m:t>
                          </m:r>
                        </m:sub>
                      </m:sSub>
                      <m:r>
                        <a:rPr lang="en-US" b="1"/>
                        <m:t>(</m:t>
                      </m:r>
                      <m:f>
                        <m:fPr>
                          <m:ctrlPr>
                            <a:rPr lang="en-US" b="1" i="1"/>
                          </m:ctrlPr>
                        </m:fPr>
                        <m:num>
                          <m:r>
                            <a:rPr lang="en-US" b="1" i="1"/>
                            <m:t>𝐝𝐓</m:t>
                          </m:r>
                        </m:num>
                        <m:den>
                          <m:r>
                            <a:rPr lang="en-US" b="1" i="1"/>
                            <m:t>𝐓</m:t>
                          </m:r>
                        </m:den>
                      </m:f>
                      <m:r>
                        <a:rPr lang="en-US" b="1" i="1"/>
                        <m:t>−</m:t>
                      </m:r>
                      <m:f>
                        <m:fPr>
                          <m:ctrlPr>
                            <a:rPr lang="en-US" b="1" i="1"/>
                          </m:ctrlPr>
                        </m:fPr>
                        <m:num>
                          <m:r>
                            <a:rPr lang="en-US" b="1" i="1"/>
                            <m:t>𝐝𝐕</m:t>
                          </m:r>
                        </m:num>
                        <m:den>
                          <m:r>
                            <a:rPr lang="en-US" b="1" i="1"/>
                            <m:t>𝐕</m:t>
                          </m:r>
                        </m:den>
                      </m:f>
                      <m:r>
                        <a:rPr lang="en-US" b="1"/>
                        <m:t>)+</m:t>
                      </m:r>
                      <m:sSub>
                        <m:sSubPr>
                          <m:ctrlPr>
                            <a:rPr lang="en-US" b="1" i="1"/>
                          </m:ctrlPr>
                        </m:sSubPr>
                        <m:e>
                          <m:r>
                            <a:rPr lang="en-US" b="1" i="1"/>
                            <m:t>𝐂</m:t>
                          </m:r>
                        </m:e>
                        <m:sub>
                          <m:r>
                            <a:rPr lang="en-US" b="1" i="1"/>
                            <m:t>𝐏</m:t>
                          </m:r>
                        </m:sub>
                      </m:sSub>
                      <m:f>
                        <m:fPr>
                          <m:ctrlPr>
                            <a:rPr lang="en-US" b="1" i="1"/>
                          </m:ctrlPr>
                        </m:fPr>
                        <m:num>
                          <m:r>
                            <a:rPr lang="en-US" b="1" i="1"/>
                            <m:t>𝐝𝐕</m:t>
                          </m:r>
                        </m:num>
                        <m:den>
                          <m:r>
                            <a:rPr lang="en-US" b="1" i="1"/>
                            <m:t>𝐕</m:t>
                          </m:r>
                        </m:den>
                      </m:f>
                      <m:r>
                        <a:rPr lang="en-US" b="1"/>
                        <m:t>                           </m:t>
                      </m:r>
                      <m:r>
                        <a:rPr lang="en-US" b="1" i="1"/>
                        <m:t>𝟐𝟕</m:t>
                      </m:r>
                    </m:oMath>
                  </m:oMathPara>
                </a14:m>
                <a:endParaRPr lang="en-US" dirty="0"/>
              </a:p>
              <a:p>
                <a:pPr marL="0" indent="0" algn="r" rtl="1">
                  <a:buNone/>
                </a:pPr>
                <a:r>
                  <a:rPr lang="ar-SA" b="1" dirty="0"/>
                  <a:t>بالتعويض عن قيمة   </a:t>
                </a:r>
                <a14:m>
                  <m:oMath xmlns:m="http://schemas.openxmlformats.org/officeDocument/2006/math">
                    <m:f>
                      <m:fPr>
                        <m:ctrlPr>
                          <a:rPr lang="en-US" b="1" i="1"/>
                        </m:ctrlPr>
                      </m:fPr>
                      <m:num>
                        <m:r>
                          <a:rPr lang="en-US" b="1" i="1"/>
                          <m:t>𝐝𝐓</m:t>
                        </m:r>
                      </m:num>
                      <m:den>
                        <m:r>
                          <a:rPr lang="en-US" b="1" i="1"/>
                          <m:t>𝐓</m:t>
                        </m:r>
                      </m:den>
                    </m:f>
                    <m:r>
                      <a:rPr lang="en-US" b="1" i="1"/>
                      <m:t>−</m:t>
                    </m:r>
                    <m:f>
                      <m:fPr>
                        <m:ctrlPr>
                          <a:rPr lang="en-US" b="1" i="1"/>
                        </m:ctrlPr>
                      </m:fPr>
                      <m:num>
                        <m:r>
                          <a:rPr lang="en-US" b="1" i="1"/>
                          <m:t>𝐝𝐕</m:t>
                        </m:r>
                      </m:num>
                      <m:den>
                        <m:r>
                          <a:rPr lang="en-US" b="1" i="1"/>
                          <m:t>𝐕</m:t>
                        </m:r>
                      </m:den>
                    </m:f>
                  </m:oMath>
                </a14:m>
                <a:r>
                  <a:rPr lang="ar-SA" b="1" dirty="0"/>
                  <a:t>من معادلة </a:t>
                </a:r>
                <a:r>
                  <a:rPr lang="en-US" b="1" dirty="0"/>
                  <a:t>13</a:t>
                </a:r>
                <a:r>
                  <a:rPr lang="ar-SA" b="1" dirty="0"/>
                  <a:t>:</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𝐝𝐒</m:t>
                      </m:r>
                      <m:r>
                        <a:rPr lang="en-US" b="1"/>
                        <m:t>=</m:t>
                      </m:r>
                      <m:sSub>
                        <m:sSubPr>
                          <m:ctrlPr>
                            <a:rPr lang="en-US" b="1" i="1"/>
                          </m:ctrlPr>
                        </m:sSubPr>
                        <m:e>
                          <m:r>
                            <a:rPr lang="en-US" b="1" i="1"/>
                            <m:t>𝐂</m:t>
                          </m:r>
                        </m:e>
                        <m:sub>
                          <m:r>
                            <a:rPr lang="en-US" b="1" i="1"/>
                            <m:t>𝐕</m:t>
                          </m:r>
                        </m:sub>
                      </m:sSub>
                      <m:f>
                        <m:fPr>
                          <m:ctrlPr>
                            <a:rPr lang="en-US" b="1" i="1"/>
                          </m:ctrlPr>
                        </m:fPr>
                        <m:num>
                          <m:r>
                            <a:rPr lang="en-US" b="1" i="1"/>
                            <m:t>𝐝𝐏</m:t>
                          </m:r>
                        </m:num>
                        <m:den>
                          <m:r>
                            <a:rPr lang="en-US" b="1" i="1"/>
                            <m:t>𝐏</m:t>
                          </m:r>
                        </m:den>
                      </m:f>
                      <m:r>
                        <a:rPr lang="en-US" b="1"/>
                        <m:t>+</m:t>
                      </m:r>
                      <m:sSub>
                        <m:sSubPr>
                          <m:ctrlPr>
                            <a:rPr lang="en-US" b="1" i="1"/>
                          </m:ctrlPr>
                        </m:sSubPr>
                        <m:e>
                          <m:r>
                            <a:rPr lang="en-US" b="1" i="1"/>
                            <m:t>𝐂</m:t>
                          </m:r>
                        </m:e>
                        <m:sub>
                          <m:r>
                            <a:rPr lang="en-US" b="1" i="1"/>
                            <m:t>𝐏</m:t>
                          </m:r>
                        </m:sub>
                      </m:sSub>
                      <m:f>
                        <m:fPr>
                          <m:ctrlPr>
                            <a:rPr lang="en-US" b="1" i="1"/>
                          </m:ctrlPr>
                        </m:fPr>
                        <m:num>
                          <m:r>
                            <a:rPr lang="en-US" b="1" i="1"/>
                            <m:t>𝐝𝐕</m:t>
                          </m:r>
                        </m:num>
                        <m:den>
                          <m:r>
                            <a:rPr lang="en-US" b="1" i="1"/>
                            <m:t>𝐕</m:t>
                          </m:r>
                        </m:den>
                      </m:f>
                      <m:r>
                        <a:rPr lang="en-US" b="1"/>
                        <m:t>                           </m:t>
                      </m:r>
                      <m:r>
                        <a:rPr lang="en-US" b="1" i="1"/>
                        <m:t>𝟐𝟖</m:t>
                      </m:r>
                    </m:oMath>
                  </m:oMathPara>
                </a14:m>
                <a:endParaRPr lang="en-US" dirty="0"/>
              </a:p>
              <a:p>
                <a:pPr marL="0" indent="0" algn="r" rtl="1">
                  <a:buNone/>
                </a:pPr>
                <a:r>
                  <a:rPr lang="ar-SA" b="1" dirty="0"/>
                  <a:t>وبتكامل طرفي المعادلة:</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𝚫</m:t>
                      </m:r>
                      <m:r>
                        <a:rPr lang="en-US" b="1" i="1"/>
                        <m:t>𝐒</m:t>
                      </m:r>
                      <m:r>
                        <a:rPr lang="en-US" b="1"/>
                        <m:t>=</m:t>
                      </m:r>
                      <m:sSub>
                        <m:sSubPr>
                          <m:ctrlPr>
                            <a:rPr lang="en-US" b="1" i="1"/>
                          </m:ctrlPr>
                        </m:sSubPr>
                        <m:e>
                          <m:r>
                            <a:rPr lang="en-US" b="1" i="1"/>
                            <m:t>𝐂</m:t>
                          </m:r>
                        </m:e>
                        <m:sub>
                          <m:r>
                            <a:rPr lang="en-US" b="1" i="1"/>
                            <m:t>𝐕</m:t>
                          </m:r>
                        </m:sub>
                      </m:sSub>
                      <m:nary>
                        <m:naryPr>
                          <m:limLoc m:val="subSup"/>
                          <m:ctrlPr>
                            <a:rPr lang="en-US" b="1" i="1"/>
                          </m:ctrlPr>
                        </m:naryPr>
                        <m:sub>
                          <m:sSub>
                            <m:sSubPr>
                              <m:ctrlPr>
                                <a:rPr lang="en-US" b="1" i="1"/>
                              </m:ctrlPr>
                            </m:sSubPr>
                            <m:e>
                              <m:r>
                                <a:rPr lang="en-US" b="1" i="1"/>
                                <m:t>𝐏</m:t>
                              </m:r>
                            </m:e>
                            <m:sub>
                              <m:r>
                                <a:rPr lang="en-US" b="1" i="1"/>
                                <m:t>𝟏</m:t>
                              </m:r>
                            </m:sub>
                          </m:sSub>
                        </m:sub>
                        <m:sup>
                          <m:sSub>
                            <m:sSubPr>
                              <m:ctrlPr>
                                <a:rPr lang="en-US" b="1" i="1"/>
                              </m:ctrlPr>
                            </m:sSubPr>
                            <m:e>
                              <m:r>
                                <a:rPr lang="en-US" b="1" i="1"/>
                                <m:t>𝐏</m:t>
                              </m:r>
                            </m:e>
                            <m:sub>
                              <m:r>
                                <a:rPr lang="en-US" b="1" i="1"/>
                                <m:t>𝟐</m:t>
                              </m:r>
                            </m:sub>
                          </m:sSub>
                        </m:sup>
                        <m:e>
                          <m:f>
                            <m:fPr>
                              <m:ctrlPr>
                                <a:rPr lang="en-US" b="1" i="1"/>
                              </m:ctrlPr>
                            </m:fPr>
                            <m:num>
                              <m:r>
                                <a:rPr lang="en-US" b="1" i="1"/>
                                <m:t>𝐝𝐏</m:t>
                              </m:r>
                            </m:num>
                            <m:den>
                              <m:r>
                                <a:rPr lang="en-US" b="1" i="1"/>
                                <m:t>𝐏</m:t>
                              </m:r>
                            </m:den>
                          </m:f>
                        </m:e>
                      </m:nary>
                      <m:r>
                        <a:rPr lang="en-US" b="1"/>
                        <m:t>+</m:t>
                      </m:r>
                      <m:sSub>
                        <m:sSubPr>
                          <m:ctrlPr>
                            <a:rPr lang="en-US" b="1" i="1"/>
                          </m:ctrlPr>
                        </m:sSubPr>
                        <m:e>
                          <m:r>
                            <a:rPr lang="en-US" b="1" i="1"/>
                            <m:t>𝐂</m:t>
                          </m:r>
                        </m:e>
                        <m:sub>
                          <m:r>
                            <a:rPr lang="en-US" b="1" i="1"/>
                            <m:t>𝐏</m:t>
                          </m:r>
                        </m:sub>
                      </m:sSub>
                      <m:nary>
                        <m:naryPr>
                          <m:limLoc m:val="subSup"/>
                          <m:ctrlPr>
                            <a:rPr lang="en-US" b="1" i="1"/>
                          </m:ctrlPr>
                        </m:naryPr>
                        <m:sub>
                          <m:sSub>
                            <m:sSubPr>
                              <m:ctrlPr>
                                <a:rPr lang="en-US" b="1" i="1"/>
                              </m:ctrlPr>
                            </m:sSubPr>
                            <m:e>
                              <m:r>
                                <a:rPr lang="en-US" b="1" i="1"/>
                                <m:t>𝐕</m:t>
                              </m:r>
                            </m:e>
                            <m:sub>
                              <m:r>
                                <a:rPr lang="en-US" b="1" i="1"/>
                                <m:t>𝟏</m:t>
                              </m:r>
                            </m:sub>
                          </m:sSub>
                        </m:sub>
                        <m:sup>
                          <m:sSub>
                            <m:sSubPr>
                              <m:ctrlPr>
                                <a:rPr lang="en-US" b="1" i="1"/>
                              </m:ctrlPr>
                            </m:sSubPr>
                            <m:e>
                              <m:r>
                                <a:rPr lang="en-US" b="1" i="1"/>
                                <m:t>𝐕</m:t>
                              </m:r>
                            </m:e>
                            <m:sub>
                              <m:r>
                                <a:rPr lang="en-US" b="1" i="1"/>
                                <m:t>𝟐</m:t>
                              </m:r>
                            </m:sub>
                          </m:sSub>
                        </m:sup>
                        <m:e>
                          <m:f>
                            <m:fPr>
                              <m:ctrlPr>
                                <a:rPr lang="en-US" b="1" i="1"/>
                              </m:ctrlPr>
                            </m:fPr>
                            <m:num>
                              <m:r>
                                <a:rPr lang="en-US" b="1" i="1"/>
                                <m:t>𝐝𝐕</m:t>
                              </m:r>
                            </m:num>
                            <m:den>
                              <m:r>
                                <a:rPr lang="en-US" b="1" i="1"/>
                                <m:t>𝐕</m:t>
                              </m:r>
                            </m:den>
                          </m:f>
                        </m:e>
                      </m:nary>
                      <m:r>
                        <a:rPr lang="en-US" b="1"/>
                        <m:t>                           </m:t>
                      </m:r>
                      <m:r>
                        <a:rPr lang="en-US" b="1" i="1"/>
                        <m:t>𝟐𝟗</m:t>
                      </m:r>
                    </m:oMath>
                  </m:oMathPara>
                </a14:m>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m:t>𝚫</m:t>
                      </m:r>
                      <m:r>
                        <a:rPr lang="en-US" b="1" i="1"/>
                        <m:t>𝐒</m:t>
                      </m:r>
                      <m:r>
                        <a:rPr lang="en-US" b="1"/>
                        <m:t>=</m:t>
                      </m:r>
                      <m:sSub>
                        <m:sSubPr>
                          <m:ctrlPr>
                            <a:rPr lang="en-US" b="1" i="1"/>
                          </m:ctrlPr>
                        </m:sSubPr>
                        <m:e>
                          <m:r>
                            <a:rPr lang="en-US" b="1" i="1"/>
                            <m:t>𝐂</m:t>
                          </m:r>
                        </m:e>
                        <m:sub>
                          <m:r>
                            <a:rPr lang="en-US" b="1" i="1"/>
                            <m:t>𝐕</m:t>
                          </m:r>
                        </m:sub>
                      </m:sSub>
                      <m:r>
                        <a:rPr lang="en-US" b="1" i="1"/>
                        <m:t>𝐥𝐧</m:t>
                      </m:r>
                      <m:r>
                        <a:rPr lang="en-US" b="1"/>
                        <m:t>(</m:t>
                      </m:r>
                      <m:f>
                        <m:fPr>
                          <m:ctrlPr>
                            <a:rPr lang="en-US" b="1" i="1"/>
                          </m:ctrlPr>
                        </m:fPr>
                        <m:num>
                          <m:sSub>
                            <m:sSubPr>
                              <m:ctrlPr>
                                <a:rPr lang="en-US" b="1" i="1"/>
                              </m:ctrlPr>
                            </m:sSubPr>
                            <m:e>
                              <m:r>
                                <a:rPr lang="en-US" b="1" i="1"/>
                                <m:t>𝐏</m:t>
                              </m:r>
                            </m:e>
                            <m:sub>
                              <m:r>
                                <a:rPr lang="en-US" b="1" i="1"/>
                                <m:t>𝟐</m:t>
                              </m:r>
                            </m:sub>
                          </m:sSub>
                        </m:num>
                        <m:den>
                          <m:sSub>
                            <m:sSubPr>
                              <m:ctrlPr>
                                <a:rPr lang="en-US" b="1" i="1"/>
                              </m:ctrlPr>
                            </m:sSubPr>
                            <m:e>
                              <m:r>
                                <a:rPr lang="en-US" b="1" i="1"/>
                                <m:t>𝐏</m:t>
                              </m:r>
                            </m:e>
                            <m:sub>
                              <m:r>
                                <a:rPr lang="en-US" b="1" i="1"/>
                                <m:t>𝟏</m:t>
                              </m:r>
                            </m:sub>
                          </m:sSub>
                        </m:den>
                      </m:f>
                      <m:r>
                        <a:rPr lang="en-US" b="1"/>
                        <m:t>)+</m:t>
                      </m:r>
                      <m:sSub>
                        <m:sSubPr>
                          <m:ctrlPr>
                            <a:rPr lang="en-US" b="1" i="1"/>
                          </m:ctrlPr>
                        </m:sSubPr>
                        <m:e>
                          <m:r>
                            <a:rPr lang="en-US" b="1" i="1"/>
                            <m:t>𝐂</m:t>
                          </m:r>
                        </m:e>
                        <m:sub>
                          <m:r>
                            <a:rPr lang="en-US" b="1" i="1"/>
                            <m:t>𝐏</m:t>
                          </m:r>
                        </m:sub>
                      </m:sSub>
                      <m:r>
                        <a:rPr lang="en-US" b="1" i="1"/>
                        <m:t>𝐥𝐧</m:t>
                      </m:r>
                      <m:r>
                        <a:rPr lang="en-US" b="1"/>
                        <m:t>(</m:t>
                      </m:r>
                      <m:f>
                        <m:fPr>
                          <m:ctrlPr>
                            <a:rPr lang="en-US" b="1" i="1"/>
                          </m:ctrlPr>
                        </m:fPr>
                        <m:num>
                          <m:sSub>
                            <m:sSubPr>
                              <m:ctrlPr>
                                <a:rPr lang="en-US" b="1" i="1"/>
                              </m:ctrlPr>
                            </m:sSubPr>
                            <m:e>
                              <m:r>
                                <a:rPr lang="en-US" b="1" i="1"/>
                                <m:t>𝐕</m:t>
                              </m:r>
                            </m:e>
                            <m:sub>
                              <m:r>
                                <a:rPr lang="en-US" b="1" i="1"/>
                                <m:t>𝟐</m:t>
                              </m:r>
                            </m:sub>
                          </m:sSub>
                        </m:num>
                        <m:den>
                          <m:sSub>
                            <m:sSubPr>
                              <m:ctrlPr>
                                <a:rPr lang="en-US" b="1" i="1"/>
                              </m:ctrlPr>
                            </m:sSubPr>
                            <m:e>
                              <m:r>
                                <a:rPr lang="en-US" b="1" i="1"/>
                                <m:t>𝐕</m:t>
                              </m:r>
                            </m:e>
                            <m:sub>
                              <m:r>
                                <a:rPr lang="en-US" b="1" i="1"/>
                                <m:t>𝟏</m:t>
                              </m:r>
                            </m:sub>
                          </m:sSub>
                        </m:den>
                      </m:f>
                      <m:r>
                        <a:rPr lang="en-US" b="1"/>
                        <m:t>)                           </m:t>
                      </m:r>
                      <m:r>
                        <a:rPr lang="en-US" b="1" i="1"/>
                        <m:t>𝟑𝟎</m:t>
                      </m:r>
                    </m:oMath>
                  </m:oMathPara>
                </a14:m>
                <a:endParaRPr lang="en-US" dirty="0"/>
              </a:p>
              <a:p>
                <a:pPr marL="0" indent="0" algn="r" rtl="1">
                  <a:buNone/>
                </a:pPr>
                <a:endParaRPr lang="en-US" dirty="0"/>
              </a:p>
            </p:txBody>
          </p:sp>
        </mc:Choice>
        <mc:Fallback>
          <p:sp>
            <p:nvSpPr>
              <p:cNvPr id="3" name="Content Placeholder 2">
                <a:extLst>
                  <a:ext uri="{FF2B5EF4-FFF2-40B4-BE49-F238E27FC236}">
                    <a16:creationId xmlns:a16="http://schemas.microsoft.com/office/drawing/2014/main" id="{B91D1984-CC4F-42A2-9DC0-471E3879B945}"/>
                  </a:ext>
                </a:extLst>
              </p:cNvPr>
              <p:cNvSpPr>
                <a:spLocks noGrp="1" noRot="1" noChangeAspect="1" noMove="1" noResize="1" noEditPoints="1" noAdjustHandles="1" noChangeArrowheads="1" noChangeShapeType="1" noTextEdit="1"/>
              </p:cNvSpPr>
              <p:nvPr>
                <p:ph idx="1"/>
              </p:nvPr>
            </p:nvSpPr>
            <p:spPr>
              <a:xfrm>
                <a:off x="838200" y="256674"/>
                <a:ext cx="10515600" cy="5920289"/>
              </a:xfrm>
              <a:blipFill>
                <a:blip r:embed="rId2"/>
                <a:stretch>
                  <a:fillRect r="-696"/>
                </a:stretch>
              </a:blipFill>
            </p:spPr>
            <p:txBody>
              <a:bodyPr/>
              <a:lstStyle/>
              <a:p>
                <a:r>
                  <a:rPr lang="en-US">
                    <a:noFill/>
                  </a:rPr>
                  <a:t> </a:t>
                </a:r>
              </a:p>
            </p:txBody>
          </p:sp>
        </mc:Fallback>
      </mc:AlternateContent>
    </p:spTree>
    <p:extLst>
      <p:ext uri="{BB962C8B-B14F-4D97-AF65-F5344CB8AC3E}">
        <p14:creationId xmlns:p14="http://schemas.microsoft.com/office/powerpoint/2010/main" val="5938640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1188</Words>
  <Application>Microsoft Office PowerPoint</Application>
  <PresentationFormat>Widescreen</PresentationFormat>
  <Paragraphs>176</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Cambria Math</vt:lpstr>
      <vt:lpstr>Office Theme</vt:lpstr>
      <vt:lpstr>الباب الرابع الانتروبي ومعادلات ماكسويل للديناميكا الحرارية The Entropy and Maxwell’s Equations of Thermodynamics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MOHAMED.ABDELWAHAB@fsc.bu.edu.eg</dc:creator>
  <cp:lastModifiedBy>MOHAMED.ABDELWAHAB@fsc.bu.edu.eg</cp:lastModifiedBy>
  <cp:revision>9</cp:revision>
  <dcterms:created xsi:type="dcterms:W3CDTF">2020-12-17T15:34:02Z</dcterms:created>
  <dcterms:modified xsi:type="dcterms:W3CDTF">2020-12-17T16:39:22Z</dcterms:modified>
</cp:coreProperties>
</file>