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694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E58D8-7619-4862-BAFF-851E6A0F97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DBA35C-61BC-4E61-9FA9-7F13AFD656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7642C5-CB29-4132-AF09-D1C8E2115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C86D-746B-410C-A2AA-97BEB4933EF9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21860-62A4-420A-9314-BDF8B0D95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494F8-7432-4402-A026-E35B486C0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7836F-0350-4A3B-9AC8-3D754D849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240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4A0B3-FAEE-40BD-8AC9-2E5995FDB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2B612-8CA0-491C-A701-A9908A921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05F65-FDE6-4E79-89E3-DEF343476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C86D-746B-410C-A2AA-97BEB4933EF9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6C485-4D63-4233-BE36-D6CAA609C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EA59-4A6A-4AFD-A7BF-A895FFBC6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7836F-0350-4A3B-9AC8-3D754D849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221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47784-1CF8-4899-8254-C46CE166D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4D1A8-BF24-43D1-A7B7-7E7465535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12146-3C5F-4CC2-BD85-4773494CC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C86D-746B-410C-A2AA-97BEB4933EF9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E4A6B-E266-4B70-A75C-7436CE90F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30499-1109-4E88-9ABC-EE5E6D481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7836F-0350-4A3B-9AC8-3D754D849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384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27417-A4F0-430E-B914-131DD9E19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BB291-38B9-4902-A46D-42B9B252FC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B65108-84AB-44CE-A875-ACBEB7BF4B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63C464-FEA0-499B-9160-9C4047147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C86D-746B-410C-A2AA-97BEB4933EF9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BCEA86-FD12-448E-9C2F-C39315405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72F603-DB36-4BC1-9B9D-40F3208D7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7836F-0350-4A3B-9AC8-3D754D849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794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7626F-8FDC-411A-9ECC-92ED52B4C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8FD74C-6DD1-4659-A882-DEBE48B1A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7D8D61-1A40-4C66-AC7C-EBE3F6ABE1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EED044-2D16-403E-99AE-F53E07F0C2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A14D73-739A-4254-89ED-BAC8941233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942A85-50D3-4C23-A1A9-36DBD9660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C86D-746B-410C-A2AA-97BEB4933EF9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CD949B-D5D4-4B6D-9C84-F85CA5E95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A9E2B2-4DD6-4007-9FDC-C652CB69B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7836F-0350-4A3B-9AC8-3D754D849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835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CDF9C-7BF9-4B6D-A14E-A5CE55941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C41AC2-942A-46B5-9869-A1B533E38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C86D-746B-410C-A2AA-97BEB4933EF9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C01275-5917-44A7-B427-12D3228CE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F6C8D-1BCD-4C48-8D55-DBFAB1A1D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7836F-0350-4A3B-9AC8-3D754D849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43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D5FCE9-1820-4862-8045-0AE279F92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C86D-746B-410C-A2AA-97BEB4933EF9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8907EE-9568-40E9-93EC-F65A50B73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584AD2-8E87-4F36-97AB-C44041809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7836F-0350-4A3B-9AC8-3D754D849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139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1AFED-C093-4E98-ACEE-480F19BA9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B5F20-7258-48A3-80F6-2587075BE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826E4-DC14-4363-8007-C6519E2059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F03980-01BB-4639-995F-647B9DE18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C86D-746B-410C-A2AA-97BEB4933EF9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450264-111C-4DF5-9319-0DF28A0DE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45A97B-0937-412E-89C8-E7A5C7E0A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7836F-0350-4A3B-9AC8-3D754D849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967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F3DEE-0257-469A-981F-C68B3FF57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068155-E6D7-46B5-A07A-44559625C2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7F8CE-E20F-46B6-830D-F7B6D06D47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6B1B30-75B2-4956-B1BC-477BE2233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C86D-746B-410C-A2AA-97BEB4933EF9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6451B-3ED3-4F3F-960D-79B8C5697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5588F3-EF83-4ECA-9C90-4C5E8BD1F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7836F-0350-4A3B-9AC8-3D754D849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530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CCC90-B14E-432E-9063-152F8AD8E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3930E8-F9B4-4911-949B-7CDC84C3A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4E824-BE5E-4B54-BBF7-EA487BACA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C86D-746B-410C-A2AA-97BEB4933EF9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B4585-95C5-410E-9B14-A94877D4F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5D1EB-0B93-4689-BE9C-BA0C3F2F8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7836F-0350-4A3B-9AC8-3D754D849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965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748278-C51A-4DCD-BF97-BC5C0F22A8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039AC5-DD21-4A18-841B-7F5A4BAB65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CD375-A70F-45DE-88F3-E8FE948FD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C86D-746B-410C-A2AA-97BEB4933EF9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32D63-6DB7-4F04-89F2-8C228F28D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10F21-ED7E-4E12-8A82-ED9253207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7836F-0350-4A3B-9AC8-3D754D849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748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C714E4-53CB-4D26-934B-6B5365096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68B7E1-87AA-4BB1-839E-514D679698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B9CDB-DD65-43CB-A66A-43AFCDD223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5C86D-746B-410C-A2AA-97BEB4933EF9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86B36-FD70-44B9-8608-7CA009C6A2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AC0EE6-D9FD-436D-9816-6333615140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7836F-0350-4A3B-9AC8-3D754D849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780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C494E-6209-475B-A6AA-926B1F488D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109" y="290944"/>
            <a:ext cx="10030691" cy="2964873"/>
          </a:xfrm>
        </p:spPr>
        <p:txBody>
          <a:bodyPr>
            <a:normAutofit fontScale="90000"/>
          </a:bodyPr>
          <a:lstStyle/>
          <a:p>
            <a:pPr rtl="1"/>
            <a:r>
              <a:rPr lang="en-US" b="1" dirty="0"/>
              <a:t>4.6</a:t>
            </a:r>
            <a:r>
              <a:rPr lang="ar-EG" b="1" dirty="0"/>
              <a:t>معادلات ماكسويل ودوال الديناميكا الحرارية </a:t>
            </a:r>
            <a:br>
              <a:rPr lang="en-US" dirty="0"/>
            </a:br>
            <a:r>
              <a:rPr lang="en-US" b="1" dirty="0"/>
              <a:t>Maxwell Equations and Thermodynamic Functions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F81CB1-4CE4-47E5-84A1-18D00C3ACE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55817"/>
            <a:ext cx="9144000" cy="3117274"/>
          </a:xfrm>
        </p:spPr>
        <p:txBody>
          <a:bodyPr/>
          <a:lstStyle/>
          <a:p>
            <a:pPr algn="r" rtl="1"/>
            <a:r>
              <a:rPr lang="ar-EG" b="1" dirty="0"/>
              <a:t> </a:t>
            </a:r>
            <a:endParaRPr lang="en-US" dirty="0"/>
          </a:p>
          <a:p>
            <a:pPr algn="r" rtl="1"/>
            <a:r>
              <a:rPr lang="en-US" sz="3200" b="1" u="sng" dirty="0"/>
              <a:t>4.6.1</a:t>
            </a:r>
            <a:r>
              <a:rPr lang="ar-EG" sz="3200" b="1" u="sng" dirty="0"/>
              <a:t>: علاقات ماكسويل :</a:t>
            </a:r>
            <a:endParaRPr lang="en-US" sz="3200" u="sng" dirty="0"/>
          </a:p>
          <a:p>
            <a:pPr algn="r" rtl="1"/>
            <a:r>
              <a:rPr lang="ar-EG" b="1" dirty="0"/>
              <a:t>من القانون الأول للديناميكا الحرارية</a:t>
            </a:r>
            <a:endParaRPr lang="en-US" dirty="0"/>
          </a:p>
          <a:p>
            <a:pPr algn="r" rtl="1"/>
            <a:r>
              <a:rPr lang="ar-EG" b="1" dirty="0"/>
              <a:t> </a:t>
            </a:r>
            <a:endParaRPr lang="en-US" dirty="0"/>
          </a:p>
          <a:p>
            <a:pPr rtl="1"/>
            <a:r>
              <a:rPr lang="en-US" b="1" dirty="0" err="1"/>
              <a:t>dQ</a:t>
            </a:r>
            <a:r>
              <a:rPr lang="en-US" b="1" dirty="0"/>
              <a:t>=</a:t>
            </a:r>
            <a:r>
              <a:rPr lang="en-US" b="1" dirty="0" err="1"/>
              <a:t>dU+PdV</a:t>
            </a:r>
            <a:endParaRPr lang="en-US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383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E56618-0562-45AA-AA48-4F817EF851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457200"/>
                <a:ext cx="10515600" cy="5719763"/>
              </a:xfrm>
            </p:spPr>
            <p:txBody>
              <a:bodyPr/>
              <a:lstStyle/>
              <a:p>
                <a:pPr marL="0" indent="0" algn="r" rtl="1">
                  <a:buNone/>
                </a:pPr>
                <a:r>
                  <a:rPr lang="en-US" b="1" dirty="0"/>
                  <a:t> 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ar-EG" b="1" dirty="0"/>
                  <a:t>ومن القانون الثاني للديناميكا الحرارية</a:t>
                </a:r>
                <a:endParaRPr lang="en-US" dirty="0"/>
              </a:p>
              <a:p>
                <a:pPr marL="0" indent="0" algn="ctr" rtl="1">
                  <a:buNone/>
                </a:pPr>
                <a:r>
                  <a:rPr lang="en-US" b="1" dirty="0" err="1"/>
                  <a:t>dS</a:t>
                </a:r>
                <a:r>
                  <a:rPr lang="en-US" b="1" dirty="0"/>
                  <a:t>=</a:t>
                </a:r>
                <a:r>
                  <a:rPr lang="en-US" b="1" dirty="0" err="1"/>
                  <a:t>dQ</a:t>
                </a:r>
                <a:r>
                  <a:rPr lang="en-US" b="1" dirty="0"/>
                  <a:t>/T →</a:t>
                </a:r>
                <a:r>
                  <a:rPr lang="en-US" b="1" dirty="0" err="1"/>
                  <a:t>dQ</a:t>
                </a:r>
                <a:r>
                  <a:rPr lang="en-US" b="1" dirty="0"/>
                  <a:t>=</a:t>
                </a:r>
                <a:r>
                  <a:rPr lang="en-US" b="1" dirty="0" err="1"/>
                  <a:t>TdS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ar-EG" b="1" dirty="0"/>
                  <a:t>بالتعويض عن </a:t>
                </a:r>
                <a:r>
                  <a:rPr lang="en-US" b="1" dirty="0" err="1"/>
                  <a:t>dQ</a:t>
                </a:r>
                <a:r>
                  <a:rPr lang="ar-EG" b="1" dirty="0"/>
                  <a:t>  من المعادلة الثانية في المعادلة الاولى وترتيبها بالشكل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ar-EG" b="1" dirty="0"/>
                  <a:t> </a:t>
                </a:r>
                <a:endParaRPr lang="en-US" dirty="0"/>
              </a:p>
              <a:p>
                <a:pPr marL="0" indent="0" algn="ctr" rtl="1">
                  <a:buNone/>
                </a:pPr>
                <a:r>
                  <a:rPr lang="en-US" b="1" dirty="0" err="1"/>
                  <a:t>dU</a:t>
                </a:r>
                <a:r>
                  <a:rPr lang="en-US" b="1" dirty="0"/>
                  <a:t>=</a:t>
                </a:r>
                <a:r>
                  <a:rPr lang="en-US" b="1" dirty="0" err="1"/>
                  <a:t>TdS</a:t>
                </a:r>
                <a:r>
                  <a:rPr lang="en-US" b="1" dirty="0"/>
                  <a:t> – </a:t>
                </a:r>
                <a:r>
                  <a:rPr lang="en-US" b="1" dirty="0" err="1"/>
                  <a:t>PdV</a:t>
                </a:r>
                <a:r>
                  <a:rPr lang="en-US" b="1" dirty="0"/>
                  <a:t>                     (1)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en-US" b="1" dirty="0"/>
                  <a:t> 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ar-EG" b="1" dirty="0"/>
                  <a:t>إذا إعتبرنا </a:t>
                </a:r>
                <a:r>
                  <a:rPr lang="en-US" b="1" dirty="0"/>
                  <a:t>U, S, V</a:t>
                </a:r>
                <a:r>
                  <a:rPr lang="ar-EG" b="1" dirty="0"/>
                  <a:t> دوال للمتغيرين المستقلين </a:t>
                </a:r>
                <a:r>
                  <a:rPr lang="en-US" b="1" dirty="0" err="1"/>
                  <a:t>x,y</a:t>
                </a:r>
                <a:r>
                  <a:rPr lang="ar-EG" b="1" dirty="0"/>
                  <a:t> ومن ثم فإن التفاضلة التامة لكل دالة منهم هي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ar-EG" b="1" dirty="0"/>
                  <a:t> 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1" i="1"/>
                      <m:t>𝐝𝐔</m:t>
                    </m:r>
                    <m:r>
                      <a:rPr lang="en-US" b="1"/>
                      <m:t>=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𝐔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𝐱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𝐲</m:t>
                        </m:r>
                      </m:sub>
                    </m:sSub>
                    <m:r>
                      <a:rPr lang="en-US" b="1" i="1"/>
                      <m:t>𝐝𝐱</m:t>
                    </m:r>
                    <m:r>
                      <a:rPr lang="en-US" b="1"/>
                      <m:t>+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𝐔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𝐲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𝐱</m:t>
                        </m:r>
                      </m:sub>
                    </m:sSub>
                    <m:r>
                      <a:rPr lang="en-US" b="1" i="1"/>
                      <m:t>𝐝𝐲</m:t>
                    </m:r>
                  </m:oMath>
                </a14:m>
                <a:r>
                  <a:rPr lang="en-US" b="1" dirty="0"/>
                  <a:t>  ,</a:t>
                </a:r>
                <a:endParaRPr lang="en-US" dirty="0"/>
              </a:p>
              <a:p>
                <a:pPr marL="0" indent="0" algn="r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E56618-0562-45AA-AA48-4F817EF851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57200"/>
                <a:ext cx="10515600" cy="5719763"/>
              </a:xfrm>
              <a:blipFill>
                <a:blip r:embed="rId2"/>
                <a:stretch>
                  <a:fillRect r="-1159" b="-3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9794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629CC8-CF18-4485-825F-434DA06FF9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63236"/>
                <a:ext cx="10515600" cy="5913727"/>
              </a:xfrm>
            </p:spPr>
            <p:txBody>
              <a:bodyPr/>
              <a:lstStyle/>
              <a:p>
                <a:pPr marL="0" indent="0" algn="ctr" rtl="1">
                  <a:buNone/>
                </a:pPr>
                <a:r>
                  <a:rPr lang="en-US" b="1" dirty="0"/>
                  <a:t> 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1" i="1"/>
                      <m:t>𝐝𝐒</m:t>
                    </m:r>
                    <m:r>
                      <a:rPr lang="en-US" b="1"/>
                      <m:t>=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𝐒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𝐱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𝐲</m:t>
                        </m:r>
                      </m:sub>
                    </m:sSub>
                    <m:r>
                      <a:rPr lang="en-US" b="1" i="1"/>
                      <m:t>𝐝𝐱</m:t>
                    </m:r>
                    <m:r>
                      <a:rPr lang="en-US" b="1"/>
                      <m:t>+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𝐒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𝐲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𝐱</m:t>
                        </m:r>
                      </m:sub>
                    </m:sSub>
                    <m:r>
                      <a:rPr lang="en-US" b="1" i="1"/>
                      <m:t>𝐝𝐲</m:t>
                    </m:r>
                  </m:oMath>
                </a14:m>
                <a:r>
                  <a:rPr lang="en-US" b="1" dirty="0"/>
                  <a:t>   ,</a:t>
                </a:r>
                <a:endParaRPr lang="en-US" dirty="0"/>
              </a:p>
              <a:p>
                <a:pPr marL="0" indent="0" algn="ctr" rtl="1">
                  <a:buNone/>
                </a:pPr>
                <a:r>
                  <a:rPr lang="en-US" b="1" dirty="0"/>
                  <a:t> 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1" i="1"/>
                      <m:t>𝐝𝐕</m:t>
                    </m:r>
                    <m:r>
                      <a:rPr lang="en-US" b="1"/>
                      <m:t>=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𝐕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𝐱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𝐲</m:t>
                        </m:r>
                      </m:sub>
                    </m:sSub>
                    <m:r>
                      <a:rPr lang="en-US" b="1" i="1"/>
                      <m:t>𝐝𝐱</m:t>
                    </m:r>
                    <m:r>
                      <a:rPr lang="en-US" b="1"/>
                      <m:t>+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𝐕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𝐲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𝐱</m:t>
                        </m:r>
                      </m:sub>
                    </m:sSub>
                    <m:r>
                      <a:rPr lang="en-US" b="1" i="1"/>
                      <m:t>𝐝𝐲</m:t>
                    </m:r>
                  </m:oMath>
                </a14:m>
                <a:r>
                  <a:rPr lang="en-US" b="1" dirty="0"/>
                  <a:t>  ,</a:t>
                </a:r>
                <a:endParaRPr lang="en-US" dirty="0"/>
              </a:p>
              <a:p>
                <a:pPr marL="0" indent="0" algn="ctr" rtl="1">
                  <a:buNone/>
                </a:pPr>
                <a:r>
                  <a:rPr lang="en-US" b="1" dirty="0"/>
                  <a:t> 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ar-EG" b="1" dirty="0"/>
                  <a:t>وبالتعويض بهذه القيم في المعادلة (1) نحصل على</a:t>
                </a:r>
                <a:endParaRPr lang="en-US" dirty="0"/>
              </a:p>
              <a:p>
                <a:pPr marL="0" indent="0" algn="ctr" rtl="1">
                  <a:buNone/>
                </a:pPr>
                <a:r>
                  <a:rPr lang="ar-EG" b="1" dirty="0"/>
                  <a:t> 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𝐔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𝐱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𝐲</m:t>
                        </m:r>
                      </m:sub>
                    </m:sSub>
                    <m:r>
                      <a:rPr lang="en-US" b="1" i="1"/>
                      <m:t>𝐝𝐱</m:t>
                    </m:r>
                    <m:r>
                      <a:rPr lang="en-US" b="1"/>
                      <m:t>+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𝐔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𝐲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𝐱</m:t>
                        </m:r>
                      </m:sub>
                    </m:sSub>
                    <m:r>
                      <a:rPr lang="en-US" b="1" i="1"/>
                      <m:t>𝐝𝐲</m:t>
                    </m:r>
                    <m:r>
                      <a:rPr lang="en-US" b="1"/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1" i="1"/>
                        </m:ctrlPr>
                      </m:dPr>
                      <m:e>
                        <m:r>
                          <a:rPr lang="en-US" b="1" i="1"/>
                          <m:t>𝐓</m:t>
                        </m:r>
                        <m:sSub>
                          <m:sSubPr>
                            <m:ctrlPr>
                              <a:rPr lang="en-US" b="1" i="1"/>
                            </m:ctrlPr>
                          </m:sSubPr>
                          <m:e>
                            <m:r>
                              <a:rPr lang="en-US" b="1"/>
                              <m:t>(</m:t>
                            </m:r>
                            <m:f>
                              <m:fPr>
                                <m:ctrlPr>
                                  <a:rPr lang="en-US" b="1" i="1"/>
                                </m:ctrlPr>
                              </m:fPr>
                              <m:num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𝐒</m:t>
                                </m:r>
                              </m:num>
                              <m:den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𝐱</m:t>
                                </m:r>
                              </m:den>
                            </m:f>
                            <m:r>
                              <a:rPr lang="en-US" b="1"/>
                              <m:t>)</m:t>
                            </m:r>
                          </m:e>
                          <m:sub>
                            <m:r>
                              <a:rPr lang="en-US" b="1" i="1"/>
                              <m:t>𝐲</m:t>
                            </m:r>
                          </m:sub>
                        </m:sSub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𝐏</m:t>
                        </m:r>
                        <m:sSub>
                          <m:sSubPr>
                            <m:ctrlPr>
                              <a:rPr lang="en-US" b="1" i="1"/>
                            </m:ctrlPr>
                          </m:sSubPr>
                          <m:e>
                            <m:r>
                              <a:rPr lang="en-US" b="1"/>
                              <m:t>(</m:t>
                            </m:r>
                            <m:f>
                              <m:fPr>
                                <m:ctrlPr>
                                  <a:rPr lang="en-US" b="1" i="1"/>
                                </m:ctrlPr>
                              </m:fPr>
                              <m:num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𝐕</m:t>
                                </m:r>
                              </m:num>
                              <m:den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𝐱</m:t>
                                </m:r>
                              </m:den>
                            </m:f>
                            <m:r>
                              <a:rPr lang="en-US" b="1"/>
                              <m:t>)</m:t>
                            </m:r>
                          </m:e>
                          <m:sub>
                            <m:r>
                              <a:rPr lang="en-US" b="1" i="1"/>
                              <m:t>𝐲</m:t>
                            </m:r>
                          </m:sub>
                        </m:sSub>
                      </m:e>
                    </m:d>
                    <m:r>
                      <a:rPr lang="en-US" b="1" i="1"/>
                      <m:t>𝐝𝐗</m:t>
                    </m:r>
                    <m:r>
                      <a:rPr lang="en-US" b="1"/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b="1" i="1"/>
                        </m:ctrlPr>
                      </m:dPr>
                      <m:e>
                        <m:r>
                          <a:rPr lang="en-US" b="1" i="1"/>
                          <m:t>𝐓</m:t>
                        </m:r>
                        <m:sSub>
                          <m:sSubPr>
                            <m:ctrlPr>
                              <a:rPr lang="en-US" b="1" i="1"/>
                            </m:ctrlPr>
                          </m:sSubPr>
                          <m:e>
                            <m:r>
                              <a:rPr lang="en-US" b="1"/>
                              <m:t>(</m:t>
                            </m:r>
                            <m:f>
                              <m:fPr>
                                <m:ctrlPr>
                                  <a:rPr lang="en-US" b="1" i="1"/>
                                </m:ctrlPr>
                              </m:fPr>
                              <m:num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𝐒</m:t>
                                </m:r>
                              </m:num>
                              <m:den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𝐲</m:t>
                                </m:r>
                              </m:den>
                            </m:f>
                            <m:r>
                              <a:rPr lang="en-US" b="1"/>
                              <m:t>)</m:t>
                            </m:r>
                          </m:e>
                          <m:sub>
                            <m:r>
                              <a:rPr lang="en-US" b="1" i="1"/>
                              <m:t>𝐱</m:t>
                            </m:r>
                          </m:sub>
                        </m:sSub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𝐏</m:t>
                        </m:r>
                        <m:sSub>
                          <m:sSubPr>
                            <m:ctrlPr>
                              <a:rPr lang="en-US" b="1" i="1"/>
                            </m:ctrlPr>
                          </m:sSubPr>
                          <m:e>
                            <m:r>
                              <a:rPr lang="en-US" b="1"/>
                              <m:t>(</m:t>
                            </m:r>
                            <m:f>
                              <m:fPr>
                                <m:ctrlPr>
                                  <a:rPr lang="en-US" b="1" i="1"/>
                                </m:ctrlPr>
                              </m:fPr>
                              <m:num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𝐕</m:t>
                                </m:r>
                              </m:num>
                              <m:den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𝐲</m:t>
                                </m:r>
                              </m:den>
                            </m:f>
                            <m:r>
                              <a:rPr lang="en-US" b="1"/>
                              <m:t>)</m:t>
                            </m:r>
                          </m:e>
                          <m:sub>
                            <m:r>
                              <a:rPr lang="en-US" b="1" i="1"/>
                              <m:t>𝐱</m:t>
                            </m:r>
                          </m:sub>
                        </m:sSub>
                      </m:e>
                    </m:d>
                    <m:r>
                      <a:rPr lang="en-US" b="1" i="1"/>
                      <m:t>𝐝𝐲</m:t>
                    </m:r>
                  </m:oMath>
                </a14:m>
                <a:r>
                  <a:rPr lang="en-US" b="1" dirty="0"/>
                  <a:t>  ,</a:t>
                </a:r>
                <a:endParaRPr lang="en-US" dirty="0"/>
              </a:p>
              <a:p>
                <a:pPr marL="0" indent="0" algn="r">
                  <a:buNone/>
                </a:pPr>
                <a:endParaRPr lang="en-US" b="1" dirty="0"/>
              </a:p>
              <a:p>
                <a:pPr marL="0" indent="0" algn="r">
                  <a:buNone/>
                </a:pPr>
                <a:r>
                  <a:rPr lang="ar-EG" b="1" dirty="0"/>
                  <a:t>وبمقارنة معاملات </a:t>
                </a:r>
                <a:r>
                  <a:rPr lang="en-US" b="1" dirty="0"/>
                  <a:t>dx, </a:t>
                </a:r>
                <a:r>
                  <a:rPr lang="en-US" b="1" dirty="0" err="1"/>
                  <a:t>dy</a:t>
                </a:r>
                <a:r>
                  <a:rPr lang="ar-EG" b="1" dirty="0"/>
                  <a:t> في طرفي المعادلة الأخيرة نحصل على</a:t>
                </a:r>
                <a:endParaRPr lang="en-US" dirty="0"/>
              </a:p>
              <a:p>
                <a:pPr marL="0" indent="0" algn="r">
                  <a:buNone/>
                </a:pPr>
                <a:endParaRPr lang="en-US" dirty="0"/>
              </a:p>
              <a:p>
                <a:pPr marL="0" indent="0" algn="r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629CC8-CF18-4485-825F-434DA06FF9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63236"/>
                <a:ext cx="10515600" cy="5913727"/>
              </a:xfrm>
              <a:blipFill>
                <a:blip r:embed="rId2"/>
                <a:stretch>
                  <a:fillRect r="-1159" b="-3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5757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E7D001-47BB-43FB-99E2-50408A4B83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401782"/>
                <a:ext cx="10515600" cy="5775181"/>
              </a:xfrm>
            </p:spPr>
            <p:txBody>
              <a:bodyPr/>
              <a:lstStyle/>
              <a:p>
                <a:pPr marL="0" indent="0" algn="ctr" rtl="1">
                  <a:buNone/>
                </a:pPr>
                <a:r>
                  <a:rPr lang="ar-EG" b="1" dirty="0"/>
                  <a:t> 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𝐔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𝐱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𝐲</m:t>
                        </m:r>
                      </m:sub>
                    </m:sSub>
                    <m:r>
                      <a:rPr lang="en-US" b="1"/>
                      <m:t>=</m:t>
                    </m:r>
                    <m:r>
                      <a:rPr lang="en-US" b="1" i="1"/>
                      <m:t>𝐓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𝐒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𝐱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𝐲</m:t>
                        </m:r>
                      </m:sub>
                    </m:sSub>
                    <m:r>
                      <a:rPr lang="en-US" b="1" i="1"/>
                      <m:t>−</m:t>
                    </m:r>
                    <m:r>
                      <a:rPr lang="en-US" b="1" i="1"/>
                      <m:t>𝐏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𝐕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𝐱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𝐲</m:t>
                        </m:r>
                      </m:sub>
                    </m:sSub>
                  </m:oMath>
                </a14:m>
                <a:r>
                  <a:rPr lang="en-US" b="1" dirty="0"/>
                  <a:t>                            (2)</a:t>
                </a:r>
                <a:endParaRPr lang="en-US" dirty="0"/>
              </a:p>
              <a:p>
                <a:pPr marL="0" indent="0" algn="ctr" rtl="1">
                  <a:buNone/>
                </a:pPr>
                <a:r>
                  <a:rPr lang="en-US" b="1" dirty="0"/>
                  <a:t> 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𝐔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𝐲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𝐱</m:t>
                        </m:r>
                      </m:sub>
                    </m:sSub>
                    <m:r>
                      <a:rPr lang="en-US" b="1"/>
                      <m:t>=</m:t>
                    </m:r>
                    <m:r>
                      <a:rPr lang="en-US" b="1" i="1"/>
                      <m:t>𝐓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𝐒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𝐲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𝐱</m:t>
                        </m:r>
                      </m:sub>
                    </m:sSub>
                    <m:r>
                      <a:rPr lang="en-US" b="1" i="1"/>
                      <m:t>−</m:t>
                    </m:r>
                    <m:r>
                      <a:rPr lang="en-US" b="1" i="1"/>
                      <m:t>𝐏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𝐕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𝐲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𝐱</m:t>
                        </m:r>
                      </m:sub>
                    </m:sSub>
                  </m:oMath>
                </a14:m>
                <a:r>
                  <a:rPr lang="en-US" b="1" dirty="0"/>
                  <a:t>                            (3)</a:t>
                </a:r>
                <a:endParaRPr lang="en-US" dirty="0"/>
              </a:p>
              <a:p>
                <a:pPr marL="0" indent="0" algn="ctr" rtl="1">
                  <a:buNone/>
                </a:pPr>
                <a:r>
                  <a:rPr lang="en-US" b="1" dirty="0"/>
                  <a:t> 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ar-EG" b="1" dirty="0"/>
                  <a:t>بتفاضل المعادلة (2) بالنسبة الى </a:t>
                </a:r>
                <a:r>
                  <a:rPr lang="en-US" b="1" dirty="0"/>
                  <a:t>y</a:t>
                </a:r>
                <a:r>
                  <a:rPr lang="ar-EG" b="1" dirty="0"/>
                  <a:t> والمعادلة (3) بالنسبة إلى </a:t>
                </a:r>
                <a:r>
                  <a:rPr lang="en-US" b="1" dirty="0"/>
                  <a:t>x </a:t>
                </a:r>
                <a:r>
                  <a:rPr lang="ar-EG" b="1" dirty="0"/>
                  <a:t>  ينتج أن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1" i="1"/>
                                </m:ctrlPr>
                              </m:sSupPr>
                              <m:e>
                                <m:r>
                                  <a:rPr lang="en-US" b="1" i="1"/>
                                  <m:t>𝛛</m:t>
                                </m:r>
                              </m:e>
                              <m:sup>
                                <m:r>
                                  <a:rPr lang="en-US" b="1" i="1"/>
                                  <m:t>𝟐</m:t>
                                </m:r>
                              </m:sup>
                            </m:sSup>
                            <m:r>
                              <a:rPr lang="en-US" b="1" i="1"/>
                              <m:t>𝐔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𝐲</m:t>
                            </m:r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𝐱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𝐲</m:t>
                        </m:r>
                      </m:sub>
                    </m:sSub>
                    <m:r>
                      <a:rPr lang="en-US" b="1"/>
                      <m:t>=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𝐓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𝐲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𝐱</m:t>
                        </m:r>
                      </m:sub>
                    </m:sSub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𝐒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𝐱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𝐲</m:t>
                        </m:r>
                      </m:sub>
                    </m:sSub>
                    <m:r>
                      <a:rPr lang="en-US" b="1"/>
                      <m:t>+</m:t>
                    </m:r>
                    <m:r>
                      <a:rPr lang="en-US" b="1" i="1"/>
                      <m:t>𝐓</m:t>
                    </m:r>
                    <m:f>
                      <m:fPr>
                        <m:ctrlPr>
                          <a:rPr lang="en-US" b="1" i="1"/>
                        </m:ctrlPr>
                      </m:fPr>
                      <m:num>
                        <m:sSup>
                          <m:sSupPr>
                            <m:ctrlPr>
                              <a:rPr lang="en-US" b="1" i="1"/>
                            </m:ctrlPr>
                          </m:sSupPr>
                          <m:e>
                            <m:r>
                              <a:rPr lang="en-US" b="1" i="1"/>
                              <m:t>𝛛</m:t>
                            </m:r>
                          </m:e>
                          <m:sup>
                            <m:r>
                              <a:rPr lang="en-US" b="1" i="1"/>
                              <m:t>𝟐</m:t>
                            </m:r>
                          </m:sup>
                        </m:sSup>
                        <m:r>
                          <a:rPr lang="en-US" b="1" i="1"/>
                          <m:t>𝐒</m:t>
                        </m:r>
                      </m:num>
                      <m:den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𝐲</m:t>
                        </m:r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𝐱</m:t>
                        </m:r>
                      </m:den>
                    </m:f>
                    <m:r>
                      <a:rPr lang="en-US" b="1" i="1"/>
                      <m:t>−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𝐏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𝐲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𝐱</m:t>
                        </m:r>
                      </m:sub>
                    </m:sSub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𝐕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𝐱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𝐲</m:t>
                        </m:r>
                      </m:sub>
                    </m:sSub>
                    <m:r>
                      <a:rPr lang="en-US" b="1" i="1"/>
                      <m:t>−</m:t>
                    </m:r>
                    <m:r>
                      <a:rPr lang="en-US" b="1" i="1"/>
                      <m:t>𝐏</m:t>
                    </m:r>
                    <m:f>
                      <m:fPr>
                        <m:ctrlPr>
                          <a:rPr lang="en-US" b="1" i="1"/>
                        </m:ctrlPr>
                      </m:fPr>
                      <m:num>
                        <m:sSup>
                          <m:sSupPr>
                            <m:ctrlPr>
                              <a:rPr lang="en-US" b="1" i="1"/>
                            </m:ctrlPr>
                          </m:sSupPr>
                          <m:e>
                            <m:r>
                              <a:rPr lang="en-US" b="1" i="1"/>
                              <m:t>𝛛</m:t>
                            </m:r>
                          </m:e>
                          <m:sup>
                            <m:r>
                              <a:rPr lang="en-US" b="1" i="1"/>
                              <m:t>𝟐</m:t>
                            </m:r>
                          </m:sup>
                        </m:sSup>
                        <m:r>
                          <a:rPr lang="en-US" b="1" i="1"/>
                          <m:t>𝐕</m:t>
                        </m:r>
                      </m:num>
                      <m:den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𝐲</m:t>
                        </m:r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𝐱</m:t>
                        </m:r>
                      </m:den>
                    </m:f>
                  </m:oMath>
                </a14:m>
                <a:r>
                  <a:rPr lang="en-US" b="1" dirty="0"/>
                  <a:t>            (4)</a:t>
                </a:r>
                <a:endParaRPr lang="en-US" dirty="0"/>
              </a:p>
              <a:p>
                <a:pPr marL="0" indent="0" algn="ctr" rtl="1">
                  <a:buNone/>
                </a:pPr>
                <a:r>
                  <a:rPr lang="en-US" b="1" dirty="0"/>
                  <a:t> 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1" i="1"/>
                                </m:ctrlPr>
                              </m:sSupPr>
                              <m:e>
                                <m:r>
                                  <a:rPr lang="en-US" b="1" i="1"/>
                                  <m:t>𝛛</m:t>
                                </m:r>
                              </m:e>
                              <m:sup>
                                <m:r>
                                  <a:rPr lang="en-US" b="1" i="1"/>
                                  <m:t>𝟐</m:t>
                                </m:r>
                              </m:sup>
                            </m:sSup>
                            <m:r>
                              <a:rPr lang="en-US" b="1" i="1"/>
                              <m:t>𝐔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𝐱</m:t>
                            </m:r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𝐲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𝐲</m:t>
                        </m:r>
                      </m:sub>
                    </m:sSub>
                    <m:r>
                      <a:rPr lang="en-US" b="1"/>
                      <m:t>=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𝐓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𝐱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𝐲</m:t>
                        </m:r>
                      </m:sub>
                    </m:sSub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𝐒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𝐲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𝐱</m:t>
                        </m:r>
                      </m:sub>
                    </m:sSub>
                    <m:r>
                      <a:rPr lang="en-US" b="1"/>
                      <m:t>+</m:t>
                    </m:r>
                    <m:r>
                      <a:rPr lang="en-US" b="1" i="1"/>
                      <m:t>𝐓</m:t>
                    </m:r>
                    <m:f>
                      <m:fPr>
                        <m:ctrlPr>
                          <a:rPr lang="en-US" b="1" i="1"/>
                        </m:ctrlPr>
                      </m:fPr>
                      <m:num>
                        <m:sSup>
                          <m:sSupPr>
                            <m:ctrlPr>
                              <a:rPr lang="en-US" b="1" i="1"/>
                            </m:ctrlPr>
                          </m:sSupPr>
                          <m:e>
                            <m:r>
                              <a:rPr lang="en-US" b="1" i="1"/>
                              <m:t>𝛛</m:t>
                            </m:r>
                          </m:e>
                          <m:sup>
                            <m:r>
                              <a:rPr lang="en-US" b="1" i="1"/>
                              <m:t>𝟐</m:t>
                            </m:r>
                          </m:sup>
                        </m:sSup>
                        <m:r>
                          <a:rPr lang="en-US" b="1" i="1"/>
                          <m:t>𝐒</m:t>
                        </m:r>
                      </m:num>
                      <m:den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𝐱</m:t>
                        </m:r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𝐲</m:t>
                        </m:r>
                      </m:den>
                    </m:f>
                    <m:r>
                      <a:rPr lang="en-US" b="1" i="1"/>
                      <m:t>−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𝐏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𝐱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𝐲</m:t>
                        </m:r>
                      </m:sub>
                    </m:sSub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𝐕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𝐲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𝐱</m:t>
                        </m:r>
                      </m:sub>
                    </m:sSub>
                    <m:r>
                      <a:rPr lang="en-US" b="1" i="1"/>
                      <m:t>−</m:t>
                    </m:r>
                    <m:r>
                      <a:rPr lang="en-US" b="1" i="1"/>
                      <m:t>𝐏</m:t>
                    </m:r>
                    <m:f>
                      <m:fPr>
                        <m:ctrlPr>
                          <a:rPr lang="en-US" b="1" i="1"/>
                        </m:ctrlPr>
                      </m:fPr>
                      <m:num>
                        <m:sSup>
                          <m:sSupPr>
                            <m:ctrlPr>
                              <a:rPr lang="en-US" b="1" i="1"/>
                            </m:ctrlPr>
                          </m:sSupPr>
                          <m:e>
                            <m:r>
                              <a:rPr lang="en-US" b="1" i="1"/>
                              <m:t>𝛛</m:t>
                            </m:r>
                          </m:e>
                          <m:sup>
                            <m:r>
                              <a:rPr lang="en-US" b="1" i="1"/>
                              <m:t>𝟐</m:t>
                            </m:r>
                          </m:sup>
                        </m:sSup>
                        <m:r>
                          <a:rPr lang="en-US" b="1" i="1"/>
                          <m:t>𝐕</m:t>
                        </m:r>
                      </m:num>
                      <m:den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𝐱</m:t>
                        </m:r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𝐲</m:t>
                        </m:r>
                      </m:den>
                    </m:f>
                  </m:oMath>
                </a14:m>
                <a:r>
                  <a:rPr lang="en-US" b="1" dirty="0"/>
                  <a:t>            (5)</a:t>
                </a:r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E7D001-47BB-43FB-99E2-50408A4B83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01782"/>
                <a:ext cx="10515600" cy="5775181"/>
              </a:xfrm>
              <a:blipFill>
                <a:blip r:embed="rId2"/>
                <a:stretch>
                  <a:fillRect t="-2112" r="-1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6366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437932-AC66-4C10-BBD5-57F6EF5149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318655"/>
                <a:ext cx="10515600" cy="5858308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 algn="r" rtl="1">
                  <a:buNone/>
                </a:pPr>
                <a:r>
                  <a:rPr lang="ar-EG" b="1" dirty="0"/>
                  <a:t>وحيث أن التغير في الطاقة الداخلية </a:t>
                </a:r>
                <a:r>
                  <a:rPr lang="en-US" b="1" dirty="0"/>
                  <a:t>   U</a:t>
                </a:r>
                <a:r>
                  <a:rPr lang="ar-EG" b="1" dirty="0"/>
                  <a:t> يتم بواسطة تغير الحجم </a:t>
                </a:r>
                <a:r>
                  <a:rPr lang="en-US" b="1" dirty="0"/>
                  <a:t> V</a:t>
                </a:r>
                <a:r>
                  <a:rPr lang="ar-EG" b="1" dirty="0"/>
                  <a:t> ودرجة الحرارة </a:t>
                </a:r>
                <a:r>
                  <a:rPr lang="en-US" b="1" dirty="0"/>
                  <a:t> T</a:t>
                </a:r>
                <a:r>
                  <a:rPr lang="ar-EG" b="1" dirty="0"/>
                  <a:t> سواء كان</a:t>
                </a:r>
                <a:endParaRPr lang="en-US" b="1" dirty="0"/>
              </a:p>
              <a:p>
                <a:pPr marL="0" indent="0" algn="r" rtl="1">
                  <a:buNone/>
                </a:pPr>
                <a:r>
                  <a:rPr lang="ar-EG" b="1" dirty="0"/>
                  <a:t> التغير في </a:t>
                </a:r>
                <a:r>
                  <a:rPr lang="en-US" b="1" dirty="0"/>
                  <a:t> V </a:t>
                </a:r>
                <a:r>
                  <a:rPr lang="ar-EG" b="1" dirty="0"/>
                  <a:t>اولا او </a:t>
                </a:r>
                <a:r>
                  <a:rPr lang="en-US" b="1" dirty="0"/>
                  <a:t>T </a:t>
                </a:r>
                <a:r>
                  <a:rPr lang="ar-EG" b="1" dirty="0"/>
                  <a:t>  وذلك لأن </a:t>
                </a:r>
                <a:r>
                  <a:rPr lang="en-US" b="1" dirty="0" err="1"/>
                  <a:t>dU</a:t>
                </a:r>
                <a:r>
                  <a:rPr lang="ar-EG" b="1" dirty="0"/>
                  <a:t> تفاضلة تامة  وهذا يعني أن الطرف الايسر للمعادلتين (4)</a:t>
                </a:r>
                <a:endParaRPr lang="en-US" b="1" dirty="0"/>
              </a:p>
              <a:p>
                <a:pPr marL="0" indent="0" algn="r" rtl="1">
                  <a:buNone/>
                </a:pPr>
                <a:r>
                  <a:rPr lang="ar-EG" b="1" dirty="0"/>
                  <a:t> , (5) متساويين ومن ثم فإن الطرفين الايمن متساويان في المعادلتين أي أن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ar-EG" b="1" dirty="0"/>
                  <a:t> 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𝐓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𝐲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𝐱</m:t>
                        </m:r>
                      </m:sub>
                    </m:sSub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𝐒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𝐱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𝐲</m:t>
                        </m:r>
                      </m:sub>
                    </m:sSub>
                    <m:r>
                      <a:rPr lang="en-US" b="1" i="1"/>
                      <m:t>−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1" i="1"/>
                                </m:ctrlPr>
                              </m:fPr>
                              <m:num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𝐏</m:t>
                                </m:r>
                              </m:num>
                              <m:den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𝐲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1" i="1"/>
                          <m:t>𝐱</m:t>
                        </m:r>
                      </m:sub>
                    </m:sSub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1" i="1"/>
                                </m:ctrlPr>
                              </m:fPr>
                              <m:num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𝐕</m:t>
                                </m:r>
                              </m:num>
                              <m:den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𝐱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1" i="1"/>
                          <m:t>𝐲</m:t>
                        </m:r>
                      </m:sub>
                    </m:sSub>
                    <m:r>
                      <a:rPr lang="en-US" b="1"/>
                      <m:t>=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𝐓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𝐱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𝐲</m:t>
                        </m:r>
                      </m:sub>
                    </m:sSub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𝐒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𝐲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𝐱</m:t>
                        </m:r>
                      </m:sub>
                    </m:sSub>
                    <m:r>
                      <a:rPr lang="en-US" b="1" i="1"/>
                      <m:t>−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𝐏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𝐱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𝐲</m:t>
                        </m:r>
                      </m:sub>
                    </m:sSub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(</m:t>
                        </m:r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𝐕</m:t>
                            </m:r>
                          </m:num>
                          <m:den>
                            <m:r>
                              <a:rPr lang="en-US" b="1" i="1"/>
                              <m:t>𝛛</m:t>
                            </m:r>
                            <m:r>
                              <a:rPr lang="en-US" b="1" i="1"/>
                              <m:t>𝐲</m:t>
                            </m:r>
                          </m:den>
                        </m:f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𝐱</m:t>
                        </m:r>
                      </m:sub>
                    </m:sSub>
                  </m:oMath>
                </a14:m>
                <a:r>
                  <a:rPr lang="en-US" b="1" dirty="0"/>
                  <a:t>            (6)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en-US" b="1" dirty="0"/>
                  <a:t> 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ar-EG" b="1" dirty="0"/>
                  <a:t>المعادلة (6) هي المعادلة المولدة</a:t>
                </a:r>
                <a:r>
                  <a:rPr lang="en-US" b="1" dirty="0"/>
                  <a:t>(recursion formula)</a:t>
                </a:r>
                <a:r>
                  <a:rPr lang="ar-EG" b="1" dirty="0"/>
                  <a:t> لعلاقات ماكسويل ويمكن التعويض عن</a:t>
                </a:r>
                <a:r>
                  <a:rPr lang="en-US" b="1" dirty="0"/>
                  <a:t>x, y</a:t>
                </a:r>
                <a:r>
                  <a:rPr lang="ar-EG" b="1" dirty="0"/>
                  <a:t>  بأي من </a:t>
                </a:r>
                <a:r>
                  <a:rPr lang="en-US" b="1" dirty="0"/>
                  <a:t>T,P,V,S </a:t>
                </a:r>
                <a:r>
                  <a:rPr lang="ar-EG" b="1" dirty="0"/>
                  <a:t>  لنحصل على علاقات ماكسويل كما يلي:</a:t>
                </a:r>
                <a:endParaRPr lang="en-US" dirty="0"/>
              </a:p>
              <a:p>
                <a:pPr marL="0" lvl="0" indent="0" algn="r" rtl="1">
                  <a:buNone/>
                </a:pPr>
                <a:r>
                  <a:rPr lang="ar-EG" b="1" dirty="0"/>
                  <a:t>بأخذ </a:t>
                </a:r>
                <a:r>
                  <a:rPr lang="en-US" b="1" dirty="0"/>
                  <a:t>x=S, y=V </a:t>
                </a:r>
                <a:r>
                  <a:rPr lang="ar-EG" b="1" dirty="0"/>
                  <a:t> نحصل على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en-US" b="1" dirty="0"/>
                  <a:t> 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1"/>
                      <m:t>(</m:t>
                    </m:r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𝐓</m:t>
                        </m:r>
                      </m:num>
                      <m:den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𝐕</m:t>
                        </m:r>
                      </m:den>
                    </m:f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𝐒</m:t>
                        </m:r>
                      </m:sub>
                    </m:sSub>
                    <m:r>
                      <a:rPr lang="en-US" b="1"/>
                      <m:t> =</m:t>
                    </m:r>
                    <m:r>
                      <a:rPr lang="en-US" b="1" i="1"/>
                      <m:t>−</m:t>
                    </m:r>
                    <m:r>
                      <a:rPr lang="en-US" b="1"/>
                      <m:t>(</m:t>
                    </m:r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𝐏</m:t>
                        </m:r>
                      </m:num>
                      <m:den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𝐒</m:t>
                        </m:r>
                      </m:den>
                    </m:f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𝐕</m:t>
                        </m:r>
                      </m:sub>
                    </m:sSub>
                  </m:oMath>
                </a14:m>
                <a:r>
                  <a:rPr lang="en-US" b="1" dirty="0"/>
                  <a:t>                      7a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ar-EG" b="1" dirty="0"/>
                  <a:t> 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1" i="1"/>
                      <m:t>𝐨𝐫</m:t>
                    </m:r>
                    <m:r>
                      <a:rPr lang="en-US" b="1"/>
                      <m:t>  (</m:t>
                    </m:r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𝐓</m:t>
                        </m:r>
                      </m:num>
                      <m:den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𝐕</m:t>
                        </m:r>
                      </m:den>
                    </m:f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𝐒</m:t>
                        </m:r>
                      </m:sub>
                    </m:sSub>
                    <m:r>
                      <a:rPr lang="en-US" b="1"/>
                      <m:t> =</m:t>
                    </m:r>
                    <m:r>
                      <a:rPr lang="en-US" b="1" i="1"/>
                      <m:t>−</m:t>
                    </m:r>
                    <m:r>
                      <a:rPr lang="en-US" b="1" i="1"/>
                      <m:t>𝐓</m:t>
                    </m:r>
                    <m:r>
                      <a:rPr lang="en-US" b="1"/>
                      <m:t>(</m:t>
                    </m:r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𝐏</m:t>
                        </m:r>
                      </m:num>
                      <m:den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𝐐</m:t>
                        </m:r>
                      </m:den>
                    </m:f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𝐕</m:t>
                        </m:r>
                      </m:sub>
                    </m:sSub>
                  </m:oMath>
                </a14:m>
                <a:r>
                  <a:rPr lang="en-US" b="1" dirty="0"/>
                  <a:t>                   7b   </a:t>
                </a:r>
                <a:endParaRPr lang="en-US" dirty="0"/>
              </a:p>
              <a:p>
                <a:pPr marL="0" indent="0" algn="r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437932-AC66-4C10-BBD5-57F6EF5149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318655"/>
                <a:ext cx="10515600" cy="5858308"/>
              </a:xfrm>
              <a:blipFill>
                <a:blip r:embed="rId2"/>
                <a:stretch>
                  <a:fillRect l="-696" t="-2914" r="-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7437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826070-C8D5-4C65-B82A-32F0B7313E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401782"/>
                <a:ext cx="10515600" cy="5775181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 algn="r" rtl="1">
                  <a:buNone/>
                </a:pPr>
                <a:r>
                  <a:rPr lang="en-US" b="1" dirty="0"/>
                  <a:t> </a:t>
                </a:r>
                <a:r>
                  <a:rPr lang="ar-EG" b="1" dirty="0"/>
                  <a:t>وهذه هي معادلة ماكسويل الاولى 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ar-EG" b="1" dirty="0"/>
                  <a:t> بأخذ </a:t>
                </a:r>
                <a:r>
                  <a:rPr lang="en-US" b="1" dirty="0"/>
                  <a:t>x=T, y=V  </a:t>
                </a:r>
                <a:r>
                  <a:rPr lang="ar-EG" b="1" dirty="0"/>
                  <a:t>  نحصل على 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en-US" b="1" dirty="0"/>
                  <a:t> </a:t>
                </a:r>
                <a14:m>
                  <m:oMath xmlns:m="http://schemas.openxmlformats.org/officeDocument/2006/math">
                    <m:r>
                      <a:rPr lang="en-US" b="1"/>
                      <m:t>(</m:t>
                    </m:r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𝐒</m:t>
                        </m:r>
                      </m:num>
                      <m:den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𝐕</m:t>
                        </m:r>
                      </m:den>
                    </m:f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𝐓</m:t>
                        </m:r>
                      </m:sub>
                    </m:sSub>
                    <m:r>
                      <a:rPr lang="en-US" b="1"/>
                      <m:t>=(</m:t>
                    </m:r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𝐏</m:t>
                        </m:r>
                      </m:num>
                      <m:den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𝐓</m:t>
                        </m:r>
                      </m:den>
                    </m:f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𝐕</m:t>
                        </m:r>
                      </m:sub>
                    </m:sSub>
                    <m:r>
                      <a:rPr lang="en-US" b="1" i="1"/>
                      <m:t>              </m:t>
                    </m:r>
                    <m:r>
                      <a:rPr lang="en-US" b="1" i="1"/>
                      <m:t>𝟖𝐚</m:t>
                    </m:r>
                  </m:oMath>
                </a14:m>
                <a:r>
                  <a:rPr lang="en-US" b="1" dirty="0"/>
                  <a:t>                           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en-US" b="1" dirty="0"/>
                  <a:t> </a:t>
                </a:r>
                <a:endParaRPr lang="en-US" dirty="0"/>
              </a:p>
              <a:p>
                <a:pPr marL="0" indent="0" algn="r" rtl="1">
                  <a:buNone/>
                </a:pPr>
                <a14:m>
                  <m:oMath xmlns:m="http://schemas.openxmlformats.org/officeDocument/2006/math">
                    <m:r>
                      <a:rPr lang="en-US" b="1"/>
                      <m:t>         </m:t>
                    </m:r>
                    <m:r>
                      <a:rPr lang="en-US" b="1" i="1"/>
                      <m:t>𝐨𝐫</m:t>
                    </m:r>
                    <m:r>
                      <a:rPr lang="en-US" b="1"/>
                      <m:t>   (</m:t>
                    </m:r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𝐐</m:t>
                        </m:r>
                      </m:num>
                      <m:den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𝐕</m:t>
                        </m:r>
                      </m:den>
                    </m:f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𝐓</m:t>
                        </m:r>
                      </m:sub>
                    </m:sSub>
                    <m:r>
                      <a:rPr lang="en-US" b="1"/>
                      <m:t>=</m:t>
                    </m:r>
                    <m:r>
                      <a:rPr lang="en-US" b="1" i="1"/>
                      <m:t>𝐓</m:t>
                    </m:r>
                    <m:r>
                      <a:rPr lang="en-US" b="1"/>
                      <m:t>(</m:t>
                    </m:r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𝐏</m:t>
                        </m:r>
                      </m:num>
                      <m:den>
                        <m:r>
                          <a:rPr lang="en-US" b="1" i="1"/>
                          <m:t>𝛛</m:t>
                        </m:r>
                        <m:r>
                          <a:rPr lang="en-US" b="1" i="1"/>
                          <m:t>𝐓</m:t>
                        </m:r>
                      </m:den>
                    </m:f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)</m:t>
                        </m:r>
                      </m:e>
                      <m:sub>
                        <m:r>
                          <a:rPr lang="en-US" b="1" i="1"/>
                          <m:t>𝐕</m:t>
                        </m:r>
                      </m:sub>
                    </m:sSub>
                    <m:r>
                      <a:rPr lang="en-US" b="1" i="1"/>
                      <m:t>            </m:t>
                    </m:r>
                    <m:r>
                      <a:rPr lang="en-US" b="1" i="1"/>
                      <m:t>𝟖</m:t>
                    </m:r>
                    <m:r>
                      <a:rPr lang="en-US" b="1" i="1"/>
                      <m:t>𝒃</m:t>
                    </m:r>
                    <m:r>
                      <a:rPr lang="en-US" b="1" i="1"/>
                      <m:t>          </m:t>
                    </m:r>
                  </m:oMath>
                </a14:m>
                <a:r>
                  <a:rPr lang="en-US" b="1" dirty="0"/>
                  <a:t>                  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ar-EG" b="1" dirty="0"/>
                  <a:t> وهذه معادلة ماكسويل الثانية 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ar-EG" b="1" dirty="0"/>
                  <a:t> بأخذ </a:t>
                </a:r>
                <a:r>
                  <a:rPr lang="en-US" b="1" dirty="0"/>
                  <a:t>x=S,  y=P</a:t>
                </a:r>
                <a:r>
                  <a:rPr lang="ar-EG" b="1" dirty="0"/>
                  <a:t> نحصل على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en-US" b="1" dirty="0"/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1" i="1"/>
                                </m:ctrlPr>
                              </m:fPr>
                              <m:num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𝐓</m:t>
                                </m:r>
                              </m:num>
                              <m:den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𝐏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1" i="1"/>
                          <m:t>𝐬</m:t>
                        </m:r>
                      </m:sub>
                    </m:sSub>
                    <m:r>
                      <a:rPr lang="en-US" b="1"/>
                      <m:t>=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1" i="1"/>
                                </m:ctrlPr>
                              </m:fPr>
                              <m:num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𝐕</m:t>
                                </m:r>
                              </m:num>
                              <m:den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𝐒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1" i="1"/>
                          <m:t>𝐏</m:t>
                        </m:r>
                      </m:sub>
                    </m:sSub>
                  </m:oMath>
                </a14:m>
                <a:r>
                  <a:rPr lang="en-US" b="1" dirty="0"/>
                  <a:t>              9a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en-US" b="1" dirty="0"/>
                  <a:t> </a:t>
                </a:r>
                <a:endParaRPr lang="en-US" dirty="0"/>
              </a:p>
              <a:p>
                <a:pPr marL="0" indent="0" algn="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 i="1"/>
                          <m:t>𝐨𝐫</m:t>
                        </m:r>
                        <m:r>
                          <a:rPr lang="en-US" b="1"/>
                          <m:t>   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1" i="1"/>
                                </m:ctrlPr>
                              </m:fPr>
                              <m:num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𝐓</m:t>
                                </m:r>
                              </m:num>
                              <m:den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𝐏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1" i="1"/>
                          <m:t>𝐬</m:t>
                        </m:r>
                      </m:sub>
                    </m:sSub>
                    <m:r>
                      <a:rPr lang="en-US" b="1"/>
                      <m:t>=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 i="1"/>
                          <m:t>𝐓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1" i="1"/>
                                </m:ctrlPr>
                              </m:fPr>
                              <m:num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𝐕</m:t>
                                </m:r>
                              </m:num>
                              <m:den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𝐐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1" i="1"/>
                          <m:t>𝐏</m:t>
                        </m:r>
                      </m:sub>
                    </m:sSub>
                  </m:oMath>
                </a14:m>
                <a:r>
                  <a:rPr lang="en-US" b="1" dirty="0"/>
                  <a:t>              9b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ar-EG" b="1" dirty="0"/>
                  <a:t> 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ar-EG" b="1" dirty="0"/>
                  <a:t>وهذه هي معادلة ماكسويل الثالثة</a:t>
                </a:r>
                <a:endParaRPr lang="en-US" dirty="0"/>
              </a:p>
              <a:p>
                <a:pPr marL="0" indent="0" algn="r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826070-C8D5-4C65-B82A-32F0B7313E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01782"/>
                <a:ext cx="10515600" cy="5775181"/>
              </a:xfrm>
              <a:blipFill>
                <a:blip r:embed="rId2"/>
                <a:stretch>
                  <a:fillRect t="-2957" r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6154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4492B44-994B-4399-B3CC-6C68C83C70A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526473"/>
                <a:ext cx="10515600" cy="5650490"/>
              </a:xfrm>
            </p:spPr>
            <p:txBody>
              <a:bodyPr>
                <a:normAutofit/>
              </a:bodyPr>
              <a:lstStyle/>
              <a:p>
                <a:pPr marL="0" indent="0" algn="ctr" rtl="1">
                  <a:buNone/>
                </a:pPr>
                <a:r>
                  <a:rPr lang="en-US" b="1" dirty="0"/>
                  <a:t> </a:t>
                </a:r>
                <a:endParaRPr lang="en-US" dirty="0"/>
              </a:p>
              <a:p>
                <a:pPr marL="0" lvl="0" indent="0" algn="r" rtl="1">
                  <a:buNone/>
                </a:pPr>
                <a:r>
                  <a:rPr lang="en-US" b="1" dirty="0"/>
                  <a:t>4</a:t>
                </a:r>
                <a:r>
                  <a:rPr lang="ar-EG" b="1" dirty="0"/>
                  <a:t>- بِاخذ </a:t>
                </a:r>
                <a:r>
                  <a:rPr lang="en-US" b="1" dirty="0"/>
                  <a:t>x=T, y=P</a:t>
                </a:r>
                <a:r>
                  <a:rPr lang="ar-EG" b="1" dirty="0"/>
                  <a:t> نحصل على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1" i="1"/>
                                </m:ctrlPr>
                              </m:fPr>
                              <m:num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𝐕</m:t>
                                </m:r>
                              </m:num>
                              <m:den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𝐓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1" i="1"/>
                          <m:t>𝐏</m:t>
                        </m:r>
                      </m:sub>
                    </m:sSub>
                    <m:r>
                      <a:rPr lang="en-US" b="1"/>
                      <m:t>=</m:t>
                    </m:r>
                    <m:r>
                      <a:rPr lang="en-US" b="1" i="1"/>
                      <m:t>−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r>
                          <a:rPr lang="en-US" b="1"/>
                          <m:t> 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1" i="1"/>
                                </m:ctrlPr>
                              </m:fPr>
                              <m:num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𝐒</m:t>
                                </m:r>
                              </m:num>
                              <m:den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𝐏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1" i="1"/>
                          <m:t>𝐓</m:t>
                        </m:r>
                      </m:sub>
                    </m:sSub>
                    <m:r>
                      <a:rPr lang="en-US" b="1"/>
                      <m:t>       </m:t>
                    </m:r>
                    <m:r>
                      <a:rPr lang="en-US" b="1" i="1"/>
                      <m:t>𝟏𝟎𝐚</m:t>
                    </m:r>
                  </m:oMath>
                </a14:m>
                <a:r>
                  <a:rPr lang="en-US" b="1" dirty="0"/>
                  <a:t>          </a:t>
                </a:r>
                <a:endParaRPr lang="en-US" dirty="0"/>
              </a:p>
              <a:p>
                <a:pPr marL="0" indent="0" algn="ctr" rtl="1">
                  <a:buNone/>
                </a:pPr>
                <a:r>
                  <a:rPr lang="en-US" b="1" dirty="0"/>
                  <a:t> 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1" i="1"/>
                                </m:ctrlPr>
                              </m:fPr>
                              <m:num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𝐕</m:t>
                                </m:r>
                              </m:num>
                              <m:den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𝐓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1" i="1"/>
                          <m:t>𝐏</m:t>
                        </m:r>
                      </m:sub>
                    </m:sSub>
                    <m:r>
                      <a:rPr lang="en-US" b="1"/>
                      <m:t>=</m:t>
                    </m:r>
                    <m:r>
                      <a:rPr lang="en-US" b="1" i="1"/>
                      <m:t>−</m:t>
                    </m:r>
                    <m:sSub>
                      <m:sSubPr>
                        <m:ctrlPr>
                          <a:rPr lang="en-US" b="1" i="1"/>
                        </m:ctrlPr>
                      </m:sSubPr>
                      <m:e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𝟏</m:t>
                            </m:r>
                          </m:num>
                          <m:den>
                            <m:r>
                              <a:rPr lang="en-US" b="1" i="1"/>
                              <m:t>𝐓</m:t>
                            </m:r>
                          </m:den>
                        </m:f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1" i="1"/>
                                </m:ctrlPr>
                              </m:fPr>
                              <m:num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𝐐</m:t>
                                </m:r>
                              </m:num>
                              <m:den>
                                <m:r>
                                  <a:rPr lang="en-US" b="1" i="1"/>
                                  <m:t>𝛛</m:t>
                                </m:r>
                                <m:r>
                                  <a:rPr lang="en-US" b="1" i="1"/>
                                  <m:t>𝐏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1" i="1"/>
                          <m:t>𝐓</m:t>
                        </m:r>
                      </m:sub>
                    </m:sSub>
                    <m:r>
                      <a:rPr lang="en-US" b="1" i="1"/>
                      <m:t>        </m:t>
                    </m:r>
                    <m:r>
                      <a:rPr lang="en-US" b="1" i="1"/>
                      <m:t>𝟏𝟎</m:t>
                    </m:r>
                    <m:r>
                      <a:rPr lang="en-US" b="1" i="1"/>
                      <m:t>𝒃</m:t>
                    </m:r>
                    <m:r>
                      <a:rPr lang="en-US" b="1" i="1"/>
                      <m:t>     </m:t>
                    </m:r>
                  </m:oMath>
                </a14:m>
                <a:r>
                  <a:rPr lang="en-US" b="1" dirty="0"/>
                  <a:t>           </a:t>
                </a:r>
                <a:endParaRPr lang="en-US" dirty="0"/>
              </a:p>
              <a:p>
                <a:pPr marL="0" indent="0" algn="r" rtl="1">
                  <a:buNone/>
                </a:pPr>
                <a:r>
                  <a:rPr lang="en-US" b="1" dirty="0"/>
                  <a:t> </a:t>
                </a:r>
                <a:r>
                  <a:rPr lang="ar-EG" b="1" dirty="0"/>
                  <a:t>وهذه هي معادلة ماكسويل الرابعة</a:t>
                </a:r>
              </a:p>
              <a:p>
                <a:pPr marL="0" indent="0" algn="r" rtl="1">
                  <a:buNone/>
                </a:pPr>
                <a:endParaRPr lang="en-US" dirty="0"/>
              </a:p>
              <a:p>
                <a:pPr marL="0" indent="0" algn="r" rtl="1">
                  <a:buNone/>
                </a:pPr>
                <a:r>
                  <a:rPr lang="ar-EG" b="1" dirty="0"/>
                  <a:t>	 </a:t>
                </a:r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4492B44-994B-4399-B3CC-6C68C83C70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526473"/>
                <a:ext cx="10515600" cy="5650490"/>
              </a:xfrm>
              <a:blipFill>
                <a:blip r:embed="rId2"/>
                <a:stretch>
                  <a:fillRect r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4010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460</Words>
  <Application>Microsoft Office PowerPoint</Application>
  <PresentationFormat>Widescreen</PresentationFormat>
  <Paragraphs>67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4.6معادلات ماكسويل ودوال الديناميكا الحرارية  Maxwell Equations and Thermodynamic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MOHAMED.ABDELWAHAB@fsc.bu.edu.eg</dc:creator>
  <cp:lastModifiedBy>MOHAMED.ABDELWAHAB@fsc.bu.edu.eg</cp:lastModifiedBy>
  <cp:revision>5</cp:revision>
  <dcterms:created xsi:type="dcterms:W3CDTF">2020-12-17T17:30:39Z</dcterms:created>
  <dcterms:modified xsi:type="dcterms:W3CDTF">2020-12-17T17:57:29Z</dcterms:modified>
</cp:coreProperties>
</file>